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20"/>
  </p:notesMasterIdLst>
  <p:handoutMasterIdLst>
    <p:handoutMasterId r:id="rId21"/>
  </p:handoutMasterIdLst>
  <p:sldIdLst>
    <p:sldId id="298" r:id="rId2"/>
    <p:sldId id="369" r:id="rId3"/>
    <p:sldId id="387" r:id="rId4"/>
    <p:sldId id="393" r:id="rId5"/>
    <p:sldId id="331" r:id="rId6"/>
    <p:sldId id="374" r:id="rId7"/>
    <p:sldId id="388" r:id="rId8"/>
    <p:sldId id="367" r:id="rId9"/>
    <p:sldId id="373" r:id="rId10"/>
    <p:sldId id="357" r:id="rId11"/>
    <p:sldId id="353" r:id="rId12"/>
    <p:sldId id="365" r:id="rId13"/>
    <p:sldId id="354" r:id="rId14"/>
    <p:sldId id="360" r:id="rId15"/>
    <p:sldId id="361" r:id="rId16"/>
    <p:sldId id="385" r:id="rId17"/>
    <p:sldId id="411" r:id="rId18"/>
    <p:sldId id="352" r:id="rId19"/>
  </p:sldIdLst>
  <p:sldSz cx="9144000" cy="6858000" type="screen4x3"/>
  <p:notesSz cx="6888163" cy="10018713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931">
          <p15:clr>
            <a:srgbClr val="A4A3A4"/>
          </p15:clr>
        </p15:guide>
        <p15:guide id="3" pos="2880">
          <p15:clr>
            <a:srgbClr val="A4A3A4"/>
          </p15:clr>
        </p15:guide>
        <p15:guide id="4" pos="43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747D00-FC6C-557C-999C-E5AAC404FC28}" name="melszc.790" initials="m" userId="S::melszc.790@edu.erzeszow.pl::a29b1a75-885a-4c26-9b2b-ac87be2920c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gan Mari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2B8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265" autoAdjust="0"/>
  </p:normalViewPr>
  <p:slideViewPr>
    <p:cSldViewPr>
      <p:cViewPr varScale="1">
        <p:scale>
          <a:sx n="107" d="100"/>
          <a:sy n="107" d="100"/>
        </p:scale>
        <p:origin x="432" y="102"/>
      </p:cViewPr>
      <p:guideLst>
        <p:guide orient="horz" pos="2160"/>
        <p:guide orient="horz" pos="2931"/>
        <p:guide pos="2880"/>
        <p:guide pos="4377"/>
      </p:guideLst>
    </p:cSldViewPr>
  </p:slideViewPr>
  <p:outlineViewPr>
    <p:cViewPr>
      <p:scale>
        <a:sx n="33" d="100"/>
        <a:sy n="33" d="100"/>
      </p:scale>
      <p:origin x="0" y="2927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40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9BE9FF6A-5E2F-4866-947C-DFF356181D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277" cy="498857"/>
          </a:xfrm>
          <a:prstGeom prst="rect">
            <a:avLst/>
          </a:prstGeom>
        </p:spPr>
        <p:txBody>
          <a:bodyPr vert="horz" lIns="91275" tIns="45636" rIns="91275" bIns="45636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F98F918-52B9-48C7-99DB-B8793BF94F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3293" y="0"/>
            <a:ext cx="2983277" cy="498857"/>
          </a:xfrm>
          <a:prstGeom prst="rect">
            <a:avLst/>
          </a:prstGeom>
        </p:spPr>
        <p:txBody>
          <a:bodyPr vert="horz" lIns="91275" tIns="45636" rIns="91275" bIns="45636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D97917-043C-49BB-9636-B93908DC5696}" type="datetimeFigureOut">
              <a:rPr lang="pl-PL"/>
              <a:pPr>
                <a:defRPr/>
              </a:pPr>
              <a:t>2024-01-16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C55838D-6A0D-4472-B3C7-5B2F33CC11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8258"/>
            <a:ext cx="2983277" cy="498857"/>
          </a:xfrm>
          <a:prstGeom prst="rect">
            <a:avLst/>
          </a:prstGeom>
        </p:spPr>
        <p:txBody>
          <a:bodyPr vert="horz" lIns="91275" tIns="45636" rIns="91275" bIns="45636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44B26CB-998B-49F4-A8C9-1EE0CC212F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3293" y="9518258"/>
            <a:ext cx="2983277" cy="498857"/>
          </a:xfrm>
          <a:prstGeom prst="rect">
            <a:avLst/>
          </a:prstGeom>
        </p:spPr>
        <p:txBody>
          <a:bodyPr vert="horz" wrap="square" lIns="91275" tIns="45636" rIns="91275" bIns="456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FFD80B3-A2D1-4AB6-B2E4-43F5392CD8F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800AE36E-0016-47B2-B8EA-DC2C49E9D2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277" cy="498857"/>
          </a:xfrm>
          <a:prstGeom prst="rect">
            <a:avLst/>
          </a:prstGeom>
        </p:spPr>
        <p:txBody>
          <a:bodyPr vert="horz" lIns="91275" tIns="45636" rIns="91275" bIns="45636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58C053C-EA85-42C1-9FDC-A7B61D1D0FB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3293" y="0"/>
            <a:ext cx="2983277" cy="498857"/>
          </a:xfrm>
          <a:prstGeom prst="rect">
            <a:avLst/>
          </a:prstGeom>
        </p:spPr>
        <p:txBody>
          <a:bodyPr vert="horz" lIns="91275" tIns="45636" rIns="91275" bIns="45636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D22F73-5665-4F78-A87B-ECFF5ADF67FE}" type="datetimeFigureOut">
              <a:rPr lang="pl-PL"/>
              <a:pPr>
                <a:defRPr/>
              </a:pPr>
              <a:t>2024-01-16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31A09E9C-DCBE-4E30-AEE9-E2D90B8E32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2475"/>
            <a:ext cx="5005387" cy="3754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6" rIns="91275" bIns="45636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D65EF957-BA2D-4005-BA6C-9CACDC4CF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223" y="4759929"/>
            <a:ext cx="5513719" cy="4507301"/>
          </a:xfrm>
          <a:prstGeom prst="rect">
            <a:avLst/>
          </a:prstGeom>
        </p:spPr>
        <p:txBody>
          <a:bodyPr vert="horz" lIns="91275" tIns="45636" rIns="91275" bIns="45636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4FB02B7-70EE-46FE-A730-74050E698B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8258"/>
            <a:ext cx="2983277" cy="498857"/>
          </a:xfrm>
          <a:prstGeom prst="rect">
            <a:avLst/>
          </a:prstGeom>
        </p:spPr>
        <p:txBody>
          <a:bodyPr vert="horz" lIns="91275" tIns="45636" rIns="91275" bIns="45636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98E37CA-4CFD-4C8F-A20E-6995AEB08B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3293" y="9518258"/>
            <a:ext cx="2983277" cy="498857"/>
          </a:xfrm>
          <a:prstGeom prst="rect">
            <a:avLst/>
          </a:prstGeom>
        </p:spPr>
        <p:txBody>
          <a:bodyPr vert="horz" wrap="square" lIns="91275" tIns="45636" rIns="91275" bIns="456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E7CE71A-2676-49EA-9DA6-0AADD19F0A3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9770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CE71A-2676-49EA-9DA6-0AADD19F0A30}" type="slidenum">
              <a:rPr lang="pl-PL" altLang="pl-PL" smtClean="0"/>
              <a:pPr/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73991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CE71A-2676-49EA-9DA6-0AADD19F0A30}" type="slidenum">
              <a:rPr lang="pl-PL" altLang="pl-PL" smtClean="0"/>
              <a:pPr/>
              <a:t>13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90109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CE71A-2676-49EA-9DA6-0AADD19F0A30}" type="slidenum">
              <a:rPr lang="pl-PL" altLang="pl-PL" smtClean="0"/>
              <a:pPr/>
              <a:t>14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98547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28566577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51551097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42100" y="549275"/>
            <a:ext cx="2033588" cy="511175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9750" y="549275"/>
            <a:ext cx="5949950" cy="51117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8158968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87675" y="549275"/>
            <a:ext cx="5688013" cy="10080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539750" y="1844675"/>
            <a:ext cx="8135938" cy="3816350"/>
          </a:xfrm>
        </p:spPr>
        <p:txBody>
          <a:bodyPr/>
          <a:lstStyle/>
          <a:p>
            <a:pPr lv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56583002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3741800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6068946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90975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83125" y="1844675"/>
            <a:ext cx="3992563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04651763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672614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14336493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23710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0272550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7298609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C2E3354-97B2-4DA8-B270-5A754F5D9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987675" y="549275"/>
            <a:ext cx="568801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214D424-2A68-4BD3-A5FC-722A44BD58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4675"/>
            <a:ext cx="813593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06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06060"/>
          </a:solidFill>
          <a:latin typeface="Trebuchet MS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06060"/>
          </a:solidFill>
          <a:latin typeface="Trebuchet MS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06060"/>
          </a:solidFill>
          <a:latin typeface="Trebuchet MS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06060"/>
          </a:solidFill>
          <a:latin typeface="Trebuchet MS" pitchFamily="34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06060"/>
          </a:solidFill>
          <a:latin typeface="Trebuchet MS" pitchFamily="34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06060"/>
          </a:solidFill>
          <a:latin typeface="Trebuchet MS" pitchFamily="34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06060"/>
          </a:solidFill>
          <a:latin typeface="Trebuchet MS" pitchFamily="34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06060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defRPr sz="24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2" panose="05020102010507070707" pitchFamily="18" charset="2"/>
        <a:buChar char="²"/>
        <a:defRPr sz="2200">
          <a:solidFill>
            <a:srgbClr val="606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 2" panose="05020102010507070707" pitchFamily="18" charset="2"/>
        <a:buChar char="±"/>
        <a:defRPr sz="2000">
          <a:solidFill>
            <a:srgbClr val="606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 2" panose="05020102010507070707" pitchFamily="18" charset="2"/>
        <a:buChar char="³"/>
        <a:defRPr>
          <a:solidFill>
            <a:srgbClr val="606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 2" panose="05020102010507070707" pitchFamily="18" charset="2"/>
        <a:buChar char="°"/>
        <a:defRPr sz="1600">
          <a:solidFill>
            <a:srgbClr val="606060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°"/>
        <a:defRPr sz="1600">
          <a:solidFill>
            <a:srgbClr val="606060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°"/>
        <a:defRPr sz="1600">
          <a:solidFill>
            <a:srgbClr val="606060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°"/>
        <a:defRPr sz="1600">
          <a:solidFill>
            <a:srgbClr val="606060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°"/>
        <a:defRPr sz="1600">
          <a:solidFill>
            <a:srgbClr val="606060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8140693-E668-4B65-A6D6-85C0AB18C1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550" y="1556792"/>
            <a:ext cx="7200900" cy="3599979"/>
          </a:xfrm>
          <a:solidFill>
            <a:schemeClr val="bg1"/>
          </a:solidFill>
        </p:spPr>
        <p:txBody>
          <a:bodyPr/>
          <a:lstStyle/>
          <a:p>
            <a:pPr algn="ctr"/>
            <a:br>
              <a:rPr lang="pl-PL" altLang="pl-PL" dirty="0">
                <a:solidFill>
                  <a:schemeClr val="tx1"/>
                </a:solidFill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r>
              <a:rPr lang="pl-PL" altLang="pl-PL" sz="3200" dirty="0">
                <a:solidFill>
                  <a:schemeClr val="tx1"/>
                </a:solidFill>
                <a:latin typeface="+mn-lt"/>
              </a:rPr>
              <a:t>Prezentacja zrealizowanych badań w ramach projektu Regionalnego Obserwatorium Terytorialnego</a:t>
            </a:r>
            <a:br>
              <a:rPr lang="pl-PL" altLang="pl-PL" sz="4000" dirty="0">
                <a:solidFill>
                  <a:schemeClr val="tx1"/>
                </a:solidFill>
                <a:latin typeface="+mn-lt"/>
              </a:rPr>
            </a:br>
            <a:br>
              <a:rPr lang="pl-PL" altLang="pl-PL" sz="3200" dirty="0">
                <a:solidFill>
                  <a:schemeClr val="tx1"/>
                </a:solidFill>
                <a:latin typeface="+mn-lt"/>
              </a:rPr>
            </a:br>
            <a:br>
              <a:rPr lang="pl-PL" altLang="pl-PL" sz="1600" dirty="0">
                <a:solidFill>
                  <a:schemeClr val="tx1"/>
                </a:solidFill>
                <a:latin typeface="+mn-lt"/>
              </a:rPr>
            </a:br>
            <a:br>
              <a:rPr lang="pl-PL" altLang="pl-PL" sz="1600" dirty="0">
                <a:solidFill>
                  <a:schemeClr val="tx1"/>
                </a:solidFill>
                <a:latin typeface="+mn-lt"/>
              </a:rPr>
            </a:br>
            <a:br>
              <a:rPr lang="pl-PL" altLang="pl-PL" sz="1600" dirty="0">
                <a:solidFill>
                  <a:schemeClr val="tx1"/>
                </a:solidFill>
                <a:latin typeface="+mn-lt"/>
              </a:rPr>
            </a:br>
            <a:br>
              <a:rPr lang="pl-PL" altLang="pl-PL" sz="1200" b="0" dirty="0">
                <a:solidFill>
                  <a:schemeClr val="tx1"/>
                </a:solidFill>
                <a:latin typeface="+mn-lt"/>
              </a:rPr>
            </a:br>
            <a:br>
              <a:rPr lang="pl-PL" altLang="pl-PL" sz="2000" b="0" dirty="0">
                <a:solidFill>
                  <a:schemeClr val="tx1"/>
                </a:solidFill>
                <a:latin typeface="+mn-lt"/>
              </a:rPr>
            </a:br>
            <a:br>
              <a:rPr lang="pl-PL" altLang="pl-PL" sz="2000" dirty="0">
                <a:solidFill>
                  <a:schemeClr val="tx1"/>
                </a:solidFill>
              </a:rPr>
            </a:br>
            <a:br>
              <a:rPr lang="pl-PL" altLang="pl-PL" sz="2000" b="0" dirty="0">
                <a:solidFill>
                  <a:schemeClr val="tx1"/>
                </a:solidFill>
              </a:rPr>
            </a:br>
            <a:br>
              <a:rPr lang="pl-PL" altLang="pl-PL" sz="1800" b="0" dirty="0">
                <a:solidFill>
                  <a:schemeClr val="tx1"/>
                </a:solidFill>
              </a:rPr>
            </a:br>
            <a:endParaRPr lang="pl-PL" altLang="pl-PL" sz="1800" b="0" dirty="0">
              <a:solidFill>
                <a:schemeClr val="tx1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0227106-DFE8-4F5F-BA42-4F76304D571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6" y="3955746"/>
            <a:ext cx="6335712" cy="2402049"/>
          </a:xfrm>
        </p:spPr>
        <p:txBody>
          <a:bodyPr/>
          <a:lstStyle/>
          <a:p>
            <a:endParaRPr lang="pl-PL" altLang="pl-PL" sz="1800" b="1" dirty="0">
              <a:solidFill>
                <a:schemeClr val="tx1"/>
              </a:solidFill>
            </a:endParaRPr>
          </a:p>
          <a:p>
            <a:r>
              <a:rPr lang="pl-PL" altLang="pl-PL" sz="1800" b="1" dirty="0">
                <a:solidFill>
                  <a:schemeClr val="tx1"/>
                </a:solidFill>
              </a:rPr>
              <a:t>dr Paweł Wais </a:t>
            </a:r>
          </a:p>
          <a:p>
            <a:r>
              <a:rPr lang="pl-PL" altLang="pl-PL" sz="1800" b="1" dirty="0">
                <a:solidFill>
                  <a:schemeClr val="tx1"/>
                </a:solidFill>
              </a:rPr>
              <a:t>Dyrektor Departamentu Rozwoju Regionalnego</a:t>
            </a:r>
          </a:p>
          <a:p>
            <a:endParaRPr lang="pl-PL" altLang="pl-PL" sz="1800" b="1" dirty="0">
              <a:solidFill>
                <a:schemeClr val="tx1"/>
              </a:solidFill>
            </a:endParaRPr>
          </a:p>
          <a:p>
            <a:endParaRPr lang="pl-PL" altLang="pl-PL" sz="1800" i="1" dirty="0">
              <a:solidFill>
                <a:schemeClr val="tx1"/>
              </a:solidFill>
            </a:endParaRPr>
          </a:p>
          <a:p>
            <a:r>
              <a:rPr lang="pl-PL" altLang="pl-PL" sz="1800" b="1" dirty="0">
                <a:solidFill>
                  <a:schemeClr val="tx1"/>
                </a:solidFill>
              </a:rPr>
              <a:t>Rzeszów, 23 listopada 2023 r.</a:t>
            </a:r>
            <a:endParaRPr lang="pl-PL" altLang="pl-PL" sz="1800" b="1" i="1" dirty="0">
              <a:solidFill>
                <a:schemeClr val="tx1"/>
              </a:solidFill>
            </a:endParaRPr>
          </a:p>
          <a:p>
            <a:endParaRPr lang="pl-PL" altLang="pl-PL" sz="12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pl-PL" altLang="pl-PL" sz="12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pl-PL" altLang="pl-PL" sz="12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100" name="Picture 4" descr="Herb województwa podkarpackiego&#10;&#10;Herb przedstawia na tarczy dwudzielnej w słup w prawym polu czerwonym gryfa ukoronowanego srebrnego wspiętego w lewo, w lewym błękitnym lwa ukoronowanego złotego wspiętego o języku czerwonym. Ponad nimi krzyż kawalerski srebrny.">
            <a:extLst>
              <a:ext uri="{FF2B5EF4-FFF2-40B4-BE49-F238E27FC236}">
                <a16:creationId xmlns:a16="http://schemas.microsoft.com/office/drawing/2014/main" id="{D82DFA2A-BCD4-42AF-880D-7F68C516E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865187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B569DA-DD03-425D-B3D9-8A2F0D561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1294" y="446088"/>
            <a:ext cx="5040709" cy="1008063"/>
          </a:xfrm>
        </p:spPr>
        <p:txBody>
          <a:bodyPr/>
          <a:lstStyle/>
          <a:p>
            <a:pPr algn="ctr"/>
            <a:r>
              <a:rPr lang="pl-PL" altLang="pl-PL" dirty="0">
                <a:solidFill>
                  <a:srgbClr val="0070C0"/>
                </a:solidFill>
              </a:rPr>
              <a:t>Prezentacja badań realizowanych </a:t>
            </a:r>
            <a:br>
              <a:rPr lang="pl-PL" altLang="pl-PL" dirty="0">
                <a:solidFill>
                  <a:srgbClr val="0070C0"/>
                </a:solidFill>
              </a:rPr>
            </a:br>
            <a:r>
              <a:rPr lang="pl-PL" altLang="pl-PL" dirty="0">
                <a:solidFill>
                  <a:schemeClr val="bg1"/>
                </a:solidFill>
              </a:rPr>
              <a:t>..</a:t>
            </a:r>
            <a:r>
              <a:rPr lang="pl-PL" altLang="pl-PL" dirty="0">
                <a:solidFill>
                  <a:srgbClr val="0070C0"/>
                </a:solidFill>
              </a:rPr>
              <a:t>w latach 2021-2023</a:t>
            </a:r>
            <a:r>
              <a:rPr lang="pl-PL" altLang="pl-PL" dirty="0">
                <a:solidFill>
                  <a:schemeClr val="bg1"/>
                </a:solidFill>
              </a:rPr>
              <a:t>..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05E86D-36B9-4979-952D-3261A66B6C1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7504" y="1598852"/>
            <a:ext cx="8858250" cy="3052763"/>
          </a:xfrm>
        </p:spPr>
        <p:txBody>
          <a:bodyPr/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l-PL" sz="1850" dirty="0">
                <a:solidFill>
                  <a:schemeClr val="tx1"/>
                </a:solidFill>
                <a:cs typeface="Arial" panose="020B0604020202020204" pitchFamily="34" charset="0"/>
              </a:rPr>
              <a:t>W 2022 r. zrealizowana została </a:t>
            </a:r>
            <a:r>
              <a:rPr lang="pl-PL" sz="1850" b="1" dirty="0">
                <a:solidFill>
                  <a:schemeClr val="tx1"/>
                </a:solidFill>
                <a:cs typeface="Arial" panose="020B0604020202020204" pitchFamily="34" charset="0"/>
              </a:rPr>
              <a:t>ewaluacja ex-</a:t>
            </a:r>
            <a:r>
              <a:rPr lang="pl-PL" sz="1850" b="1" dirty="0" err="1">
                <a:solidFill>
                  <a:schemeClr val="tx1"/>
                </a:solidFill>
                <a:cs typeface="Arial" panose="020B0604020202020204" pitchFamily="34" charset="0"/>
              </a:rPr>
              <a:t>ante</a:t>
            </a:r>
            <a:r>
              <a:rPr lang="pl-PL" sz="1850" b="1" dirty="0">
                <a:solidFill>
                  <a:schemeClr val="tx1"/>
                </a:solidFill>
                <a:cs typeface="Arial" panose="020B0604020202020204" pitchFamily="34" charset="0"/>
              </a:rPr>
              <a:t> projektu </a:t>
            </a:r>
            <a:r>
              <a:rPr lang="pl-PL" sz="1850" b="1" i="1" dirty="0">
                <a:solidFill>
                  <a:schemeClr val="tx1"/>
                </a:solidFill>
                <a:cs typeface="Arial" panose="020B0604020202020204" pitchFamily="34" charset="0"/>
              </a:rPr>
              <a:t>Programu Strategicznego Rozwoju Transportu Województwa Podkarpackiego do roku 2030</a:t>
            </a:r>
            <a:r>
              <a:rPr lang="pl-PL" sz="1850" i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l-PL" sz="1850" dirty="0">
                <a:solidFill>
                  <a:schemeClr val="tx1"/>
                </a:solidFill>
                <a:cs typeface="Arial" panose="020B0604020202020204" pitchFamily="34" charset="0"/>
              </a:rPr>
              <a:t>Ewaluacja miała na celu sformułowanie wniosków i rekomendacji, umożliwiających podniesienie jakości ocenianego dokumentu </a:t>
            </a:r>
            <a:br>
              <a:rPr lang="pl-PL" sz="185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pl-PL" sz="1850" dirty="0">
                <a:solidFill>
                  <a:schemeClr val="tx1"/>
                </a:solidFill>
                <a:cs typeface="Arial" panose="020B0604020202020204" pitchFamily="34" charset="0"/>
              </a:rPr>
              <a:t>i zwiększenie efektywności podejmowanej w jego ramach interwencji.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l-PL" sz="1850" dirty="0">
                <a:solidFill>
                  <a:schemeClr val="tx1"/>
                </a:solidFill>
              </a:rPr>
              <a:t>W ramach badania ex-</a:t>
            </a:r>
            <a:r>
              <a:rPr lang="pl-PL" sz="1850" dirty="0" err="1">
                <a:solidFill>
                  <a:schemeClr val="tx1"/>
                </a:solidFill>
              </a:rPr>
              <a:t>ante</a:t>
            </a:r>
            <a:r>
              <a:rPr lang="pl-PL" sz="1850" dirty="0">
                <a:solidFill>
                  <a:schemeClr val="tx1"/>
                </a:solidFill>
              </a:rPr>
              <a:t> sformułowany został </a:t>
            </a:r>
            <a:r>
              <a:rPr lang="pl-PL" sz="1850" b="1" dirty="0">
                <a:solidFill>
                  <a:schemeClr val="tx1"/>
                </a:solidFill>
              </a:rPr>
              <a:t>generalny wniosek w którym </a:t>
            </a:r>
            <a:r>
              <a:rPr lang="pl-PL" sz="1850" b="1" dirty="0" err="1">
                <a:solidFill>
                  <a:schemeClr val="tx1"/>
                </a:solidFill>
              </a:rPr>
              <a:t>wskazono</a:t>
            </a:r>
            <a:r>
              <a:rPr lang="pl-PL" sz="1850" b="1" dirty="0">
                <a:solidFill>
                  <a:schemeClr val="tx1"/>
                </a:solidFill>
              </a:rPr>
              <a:t>, że oceniany Program stanowi wysokiej jakości dokument, </a:t>
            </a:r>
            <a:r>
              <a:rPr lang="pl-PL" sz="1850" dirty="0">
                <a:solidFill>
                  <a:schemeClr val="tx1"/>
                </a:solidFill>
              </a:rPr>
              <a:t>przygotowany rzetelnie i zgodnie ze sztuką oraz dobrymi praktykami tworzenia tego typu dokumentów.</a:t>
            </a:r>
            <a:endParaRPr lang="pl-PL" sz="185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pl-PL" sz="19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100"/>
              </a:spcBef>
              <a:spcAft>
                <a:spcPts val="100"/>
              </a:spcAft>
            </a:pPr>
            <a:endParaRPr lang="pl-PL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endParaRPr lang="pl-PL" sz="1900" dirty="0">
              <a:solidFill>
                <a:schemeClr val="tx1"/>
              </a:solidFill>
            </a:endParaRPr>
          </a:p>
        </p:txBody>
      </p:sp>
      <p:pic>
        <p:nvPicPr>
          <p:cNvPr id="5" name="Picture 4" descr="Herb województwa podkarpackiego&#10;Herb przedstawia na tarczy dwudzielnej w słup w prawym polu czerwonym gryfa ukoronowanego srebrnego wspiętego w lewo, w lewym błękitnym lwa ukoronowanego złotego wspiętego o języku czerwonym. Ponad nimi krzyż kawalerski srebrny.&#10;">
            <a:extLst>
              <a:ext uri="{FF2B5EF4-FFF2-40B4-BE49-F238E27FC236}">
                <a16:creationId xmlns:a16="http://schemas.microsoft.com/office/drawing/2014/main" id="{8A8F5152-57B4-4973-825D-E6212612E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46088"/>
            <a:ext cx="8016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 descr="Okładka prezentacji Konsultacji społecznych projektu Programu Strategicznego Rozwoju Transportu Województwa Podkarpackiego do roku 2030 oraz projektu Prognozy oddziaływania na środowisko">
            <a:extLst>
              <a:ext uri="{FF2B5EF4-FFF2-40B4-BE49-F238E27FC236}">
                <a16:creationId xmlns:a16="http://schemas.microsoft.com/office/drawing/2014/main" id="{10C592AB-FB39-6FB9-D8E8-428C2B9A62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4028" y="4508739"/>
            <a:ext cx="4176464" cy="23492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122" name="Picture 2" descr="Grafika z napisem Evaluate">
            <a:extLst>
              <a:ext uri="{FF2B5EF4-FFF2-40B4-BE49-F238E27FC236}">
                <a16:creationId xmlns:a16="http://schemas.microsoft.com/office/drawing/2014/main" id="{47E2855A-1814-0137-9B50-5DABFD0A1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75" y="4953724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49080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8C8526-417A-40EF-BD44-53A4BEB5A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760" y="417967"/>
            <a:ext cx="5100589" cy="1008063"/>
          </a:xfrm>
        </p:spPr>
        <p:txBody>
          <a:bodyPr/>
          <a:lstStyle/>
          <a:p>
            <a:pPr algn="ctr"/>
            <a:r>
              <a:rPr lang="pl-PL" altLang="pl-PL" dirty="0">
                <a:solidFill>
                  <a:srgbClr val="0070C0"/>
                </a:solidFill>
              </a:rPr>
              <a:t>Prezentacja badań realizowanych </a:t>
            </a:r>
            <a:br>
              <a:rPr lang="pl-PL" altLang="pl-PL" dirty="0">
                <a:solidFill>
                  <a:srgbClr val="0070C0"/>
                </a:solidFill>
              </a:rPr>
            </a:br>
            <a:r>
              <a:rPr lang="pl-PL" altLang="pl-PL" dirty="0">
                <a:solidFill>
                  <a:schemeClr val="bg1"/>
                </a:solidFill>
              </a:rPr>
              <a:t>..</a:t>
            </a:r>
            <a:r>
              <a:rPr lang="pl-PL" altLang="pl-PL" dirty="0">
                <a:solidFill>
                  <a:srgbClr val="0070C0"/>
                </a:solidFill>
              </a:rPr>
              <a:t>w latach 2021-2023</a:t>
            </a:r>
            <a:r>
              <a:rPr lang="pl-PL" altLang="pl-PL" dirty="0">
                <a:solidFill>
                  <a:schemeClr val="bg1"/>
                </a:solidFill>
              </a:rPr>
              <a:t>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E6DBD0-82DD-489D-BD00-9B5F5BD3350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3633" y="1557338"/>
            <a:ext cx="8569325" cy="3594100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pl-PL" sz="1800" dirty="0">
                <a:solidFill>
                  <a:schemeClr val="tx1"/>
                </a:solidFill>
              </a:rPr>
              <a:t>W 2022 r. zlecono ekspertowi zewnętrznemu przygotowanie opracowania pn. </a:t>
            </a:r>
            <a:r>
              <a:rPr lang="pl-PL" sz="1800" b="1" dirty="0">
                <a:solidFill>
                  <a:schemeClr val="tx1"/>
                </a:solidFill>
              </a:rPr>
              <a:t>Sytuacja obecna oraz prognozowane zmiany stanu systemu transportowego województwa podkarpackiego w świetle wyników Zintegrowanego Modelu Ruchu oraz Generalnego Pomiaru Ruchu 2020/21.</a:t>
            </a:r>
          </a:p>
          <a:p>
            <a:pPr algn="just"/>
            <a:r>
              <a:rPr lang="pl-PL" sz="1800" dirty="0">
                <a:solidFill>
                  <a:schemeClr val="tx1"/>
                </a:solidFill>
              </a:rPr>
              <a:t>Głównym celem badania była </a:t>
            </a:r>
            <a:r>
              <a:rPr lang="pl-PL" sz="1800" b="1" dirty="0">
                <a:solidFill>
                  <a:schemeClr val="tx1"/>
                </a:solidFill>
              </a:rPr>
              <a:t>analiza bieżącej sytuacji transportowej </a:t>
            </a:r>
            <a:br>
              <a:rPr lang="pl-PL" sz="1800" b="1" dirty="0">
                <a:solidFill>
                  <a:schemeClr val="tx1"/>
                </a:solidFill>
              </a:rPr>
            </a:br>
            <a:r>
              <a:rPr lang="pl-PL" sz="1800" b="1" dirty="0">
                <a:solidFill>
                  <a:schemeClr val="tx1"/>
                </a:solidFill>
              </a:rPr>
              <a:t>w województwie podkarpackim</a:t>
            </a:r>
            <a:r>
              <a:rPr lang="pl-PL" sz="1800" dirty="0">
                <a:solidFill>
                  <a:schemeClr val="tx1"/>
                </a:solidFill>
              </a:rPr>
              <a:t> w świetle zaktualizowanych wyników Zintegrowanego Modelu Ruchu na rok 2019 wraz z danymi prognostycznymi oraz Generalnego Pomiaru Ruchu 2020/21.</a:t>
            </a:r>
          </a:p>
          <a:p>
            <a:pPr algn="just"/>
            <a:r>
              <a:rPr lang="pl-PL" sz="1800" b="0" dirty="0">
                <a:solidFill>
                  <a:schemeClr val="tx1"/>
                </a:solidFill>
                <a:latin typeface="+mj-lt"/>
              </a:rPr>
              <a:t>Opracowanie eksperckie </a:t>
            </a:r>
            <a:r>
              <a:rPr lang="pl-PL" sz="1800" b="1" dirty="0">
                <a:solidFill>
                  <a:schemeClr val="tx1"/>
                </a:solidFill>
                <a:latin typeface="+mj-lt"/>
              </a:rPr>
              <a:t>zawierało wnioski dla polityki transportowej </a:t>
            </a:r>
            <a:r>
              <a:rPr lang="pl-PL" sz="1800" b="0" dirty="0">
                <a:solidFill>
                  <a:schemeClr val="tx1"/>
                </a:solidFill>
                <a:latin typeface="+mj-lt"/>
              </a:rPr>
              <a:t>województwa podkarpackiego.</a:t>
            </a:r>
            <a:endParaRPr lang="pl-PL" sz="1800" b="0" dirty="0">
              <a:latin typeface="+mj-lt"/>
            </a:endParaRPr>
          </a:p>
          <a:p>
            <a:pPr algn="just"/>
            <a:endParaRPr lang="pl-P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4" descr="Herb województwa podkarpackiego&#10;Herb przedstawia na tarczy dwudzielnej w słup w prawym polu czerwonym gryfa ukoronowanego srebrnego wspiętego w lewo, w lewym błękitnym lwa ukoronowanego złotego wspiętego o języku czerwonym. Ponad nimi krzyż kawalerski srebrny.">
            <a:extLst>
              <a:ext uri="{FF2B5EF4-FFF2-40B4-BE49-F238E27FC236}">
                <a16:creationId xmlns:a16="http://schemas.microsoft.com/office/drawing/2014/main" id="{28136491-823A-43EE-8E35-24FEEFA14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46088"/>
            <a:ext cx="8016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Grafika Zintegrowany Model Ruchu - Centrum Unijnych Projektów Transportowych.">
            <a:extLst>
              <a:ext uri="{FF2B5EF4-FFF2-40B4-BE49-F238E27FC236}">
                <a16:creationId xmlns:a16="http://schemas.microsoft.com/office/drawing/2014/main" id="{0017C5A6-FE69-D7C2-E340-B64B19C69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738" y="4730641"/>
            <a:ext cx="3902883" cy="136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9820849B-ADBD-9A80-A3AA-7282271D1CEC}"/>
              </a:ext>
            </a:extLst>
          </p:cNvPr>
          <p:cNvSpPr txBox="1"/>
          <p:nvPr/>
        </p:nvSpPr>
        <p:spPr>
          <a:xfrm>
            <a:off x="287522" y="4536483"/>
            <a:ext cx="47885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l-PL" sz="1800" b="0" dirty="0">
                <a:solidFill>
                  <a:schemeClr val="tx1"/>
                </a:solidFill>
                <a:latin typeface="+mj-lt"/>
              </a:rPr>
              <a:t>Na potrzeby przygotowania wysokiej jakości </a:t>
            </a:r>
            <a:r>
              <a:rPr lang="pl-PL" sz="1800" b="0" i="1" dirty="0">
                <a:solidFill>
                  <a:schemeClr val="tx1"/>
                </a:solidFill>
                <a:latin typeface="+mj-lt"/>
              </a:rPr>
              <a:t>Programu Strategicznego Rozwoju Transportu Województwa Podkarpackiego do roku 2030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przeprowadzono szereg badań, analiz i opracowań przez zewnętrzne zespoły ekspertów. </a:t>
            </a:r>
          </a:p>
        </p:txBody>
      </p:sp>
    </p:spTree>
    <p:extLst>
      <p:ext uri="{BB962C8B-B14F-4D97-AF65-F5344CB8AC3E}">
        <p14:creationId xmlns:p14="http://schemas.microsoft.com/office/powerpoint/2010/main" val="30349691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8B8458-D612-4A96-85E8-8B51C7071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0" y="446088"/>
            <a:ext cx="4248621" cy="100806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70C0"/>
                </a:solidFill>
                <a:cs typeface="Calibri" panose="020F0502020204030204" pitchFamily="34" charset="0"/>
              </a:rPr>
              <a:t>Konferencje realizowane </a:t>
            </a:r>
            <a:br>
              <a:rPr lang="pl-PL" dirty="0">
                <a:solidFill>
                  <a:srgbClr val="0070C0"/>
                </a:solidFill>
                <a:cs typeface="Calibri" panose="020F0502020204030204" pitchFamily="34" charset="0"/>
              </a:rPr>
            </a:br>
            <a:r>
              <a:rPr lang="pl-PL" dirty="0">
                <a:solidFill>
                  <a:srgbClr val="0070C0"/>
                </a:solidFill>
                <a:cs typeface="Calibri" panose="020F0502020204030204" pitchFamily="34" charset="0"/>
              </a:rPr>
              <a:t>w ramach projektu w latach </a:t>
            </a:r>
            <a:br>
              <a:rPr lang="pl-PL" dirty="0">
                <a:solidFill>
                  <a:srgbClr val="0070C0"/>
                </a:solidFill>
                <a:cs typeface="Calibri" panose="020F0502020204030204" pitchFamily="34" charset="0"/>
              </a:rPr>
            </a:br>
            <a:r>
              <a:rPr lang="pl-PL" dirty="0">
                <a:solidFill>
                  <a:srgbClr val="0070C0"/>
                </a:solidFill>
                <a:cs typeface="Calibri" panose="020F0502020204030204" pitchFamily="34" charset="0"/>
              </a:rPr>
              <a:t>2021-2023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EBDAC9-5AAF-4EDB-B762-245ADB3E1E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0735" y="1700361"/>
            <a:ext cx="6319838" cy="4897437"/>
          </a:xfrm>
          <a:solidFill>
            <a:schemeClr val="bg1"/>
          </a:solidFill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pl-PL" sz="2000" dirty="0">
                <a:solidFill>
                  <a:schemeClr val="tx1"/>
                </a:solidFill>
              </a:rPr>
              <a:t>W ramach zadania </a:t>
            </a:r>
            <a:r>
              <a:rPr lang="pl-PL" sz="2000" b="1" dirty="0">
                <a:solidFill>
                  <a:schemeClr val="tx1"/>
                </a:solidFill>
              </a:rPr>
              <a:t>pn. Sieciowanie współpracy podmiotów odpowiedzialnych za monitorowanie polityk publicznych</a:t>
            </a:r>
            <a:r>
              <a:rPr lang="pl-PL" sz="2000" dirty="0">
                <a:solidFill>
                  <a:schemeClr val="tx1"/>
                </a:solidFill>
              </a:rPr>
              <a:t>, co roku organizowana jest konferencja prezentująca wyniki badań prowadzonych przez Regionalne Obserwatorium Terytorialne.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solidFill>
                  <a:schemeClr val="tx1"/>
                </a:solidFill>
              </a:rPr>
              <a:t>Celem organizowanych wydarzeń jest </a:t>
            </a:r>
            <a:r>
              <a:rPr lang="pl-PL" sz="2000" b="1" dirty="0">
                <a:solidFill>
                  <a:schemeClr val="tx1"/>
                </a:solidFill>
              </a:rPr>
              <a:t>sieciowanie i współpraca podmiotów odpowiedzialnych za monitorowanie polityk publicznych</a:t>
            </a:r>
            <a:r>
              <a:rPr lang="pl-PL" sz="2000" dirty="0">
                <a:solidFill>
                  <a:schemeClr val="tx1"/>
                </a:solidFill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solidFill>
                  <a:schemeClr val="tx1"/>
                </a:solidFill>
              </a:rPr>
              <a:t>Obostrzenia wynikające z pandemii COVID-19 były </a:t>
            </a:r>
            <a:r>
              <a:rPr lang="pl-PL" sz="2000" b="1" dirty="0">
                <a:solidFill>
                  <a:schemeClr val="tx1"/>
                </a:solidFill>
              </a:rPr>
              <a:t>dużym wyzwaniem przy organizacji konferencji</a:t>
            </a:r>
            <a:r>
              <a:rPr lang="pl-PL" sz="2000" dirty="0">
                <a:solidFill>
                  <a:schemeClr val="tx1"/>
                </a:solidFill>
              </a:rPr>
              <a:t>. ROT był jedną z nielicznych instytucji, które organizowały </a:t>
            </a:r>
            <a:r>
              <a:rPr lang="pl-PL" sz="2000" b="1" dirty="0">
                <a:solidFill>
                  <a:schemeClr val="tx1"/>
                </a:solidFill>
              </a:rPr>
              <a:t>wydarzenia w formie hybrydowej</a:t>
            </a:r>
            <a:r>
              <a:rPr lang="pl-PL" sz="2000" dirty="0">
                <a:solidFill>
                  <a:schemeClr val="tx1"/>
                </a:solidFill>
              </a:rPr>
              <a:t>. Dzięki temu konferencje mogły zostać skierowane do szerszego grona odbiorców.</a:t>
            </a:r>
          </a:p>
          <a:p>
            <a:pPr algn="just"/>
            <a:endParaRPr lang="pl-PL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4" descr="Herb województwa podkarpackiego&#10;Herb przedstawia na tarczy dwudzielnej w słup w prawym polu czerwonym gryfa ukoronowanego srebrnego wspiętego w lewo, w lewym błękitnym lwa ukoronowanego złotego wspiętego o języku czerwonym. Ponad nimi krzyż kawalerski srebrny.">
            <a:extLst>
              <a:ext uri="{FF2B5EF4-FFF2-40B4-BE49-F238E27FC236}">
                <a16:creationId xmlns:a16="http://schemas.microsoft.com/office/drawing/2014/main" id="{C64510DA-11C7-4155-AFCB-AECD37150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46088"/>
            <a:ext cx="8016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Ustawione krzesła na sali konferencyjnej">
            <a:extLst>
              <a:ext uri="{FF2B5EF4-FFF2-40B4-BE49-F238E27FC236}">
                <a16:creationId xmlns:a16="http://schemas.microsoft.com/office/drawing/2014/main" id="{733D13F9-7F21-CED7-7086-9C99C642F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72" y="2080083"/>
            <a:ext cx="2106935" cy="157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rafika kamery nagrywającej konferencje ">
            <a:extLst>
              <a:ext uri="{FF2B5EF4-FFF2-40B4-BE49-F238E27FC236}">
                <a16:creationId xmlns:a16="http://schemas.microsoft.com/office/drawing/2014/main" id="{612FBC6C-7EA7-37A6-81DD-0E9A7786D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629" y="4149080"/>
            <a:ext cx="1502967" cy="200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30085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3D82BB6F-57C8-48BE-93F9-8B296E41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840" y="446088"/>
            <a:ext cx="4248621" cy="100806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70C0"/>
                </a:solidFill>
                <a:cs typeface="Calibri" panose="020F0502020204030204" pitchFamily="34" charset="0"/>
              </a:rPr>
              <a:t>Konferencje realizowane </a:t>
            </a:r>
            <a:br>
              <a:rPr lang="pl-PL" dirty="0">
                <a:solidFill>
                  <a:srgbClr val="0070C0"/>
                </a:solidFill>
                <a:cs typeface="Calibri" panose="020F0502020204030204" pitchFamily="34" charset="0"/>
              </a:rPr>
            </a:br>
            <a:r>
              <a:rPr lang="pl-PL" dirty="0">
                <a:solidFill>
                  <a:srgbClr val="0070C0"/>
                </a:solidFill>
                <a:cs typeface="Calibri" panose="020F0502020204030204" pitchFamily="34" charset="0"/>
              </a:rPr>
              <a:t>w ramach projektu w latach </a:t>
            </a:r>
            <a:br>
              <a:rPr lang="pl-PL" dirty="0">
                <a:solidFill>
                  <a:srgbClr val="0070C0"/>
                </a:solidFill>
                <a:cs typeface="Calibri" panose="020F0502020204030204" pitchFamily="34" charset="0"/>
              </a:rPr>
            </a:br>
            <a:r>
              <a:rPr lang="pl-PL" dirty="0">
                <a:solidFill>
                  <a:schemeClr val="bg1"/>
                </a:solidFill>
                <a:cs typeface="Calibri" panose="020F0502020204030204" pitchFamily="34" charset="0"/>
              </a:rPr>
              <a:t>…</a:t>
            </a:r>
            <a:r>
              <a:rPr lang="pl-PL" dirty="0">
                <a:solidFill>
                  <a:srgbClr val="0070C0"/>
                </a:solidFill>
                <a:cs typeface="Calibri" panose="020F0502020204030204" pitchFamily="34" charset="0"/>
              </a:rPr>
              <a:t>2021-2023</a:t>
            </a:r>
            <a:r>
              <a:rPr lang="pl-PL" dirty="0">
                <a:solidFill>
                  <a:schemeClr val="bg1"/>
                </a:solidFill>
                <a:cs typeface="Calibri" panose="020F0502020204030204" pitchFamily="34" charset="0"/>
              </a:rPr>
              <a:t>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E4B2E8-A7CB-43CD-91AA-F12B64DACD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44650"/>
            <a:ext cx="8931275" cy="3027363"/>
          </a:xfrm>
        </p:spPr>
        <p:txBody>
          <a:bodyPr/>
          <a:lstStyle/>
          <a:p>
            <a:pPr algn="just"/>
            <a:r>
              <a:rPr lang="pl-PL" sz="1800" dirty="0">
                <a:solidFill>
                  <a:schemeClr val="tx1"/>
                </a:solidFill>
              </a:rPr>
              <a:t>W 2021 r. zorganizowano konferencję </a:t>
            </a:r>
            <a:r>
              <a:rPr lang="pl-PL" sz="1800" b="1" dirty="0">
                <a:solidFill>
                  <a:schemeClr val="tx1"/>
                </a:solidFill>
              </a:rPr>
              <a:t>pn. Gospodarka obiegu zamkniętego </a:t>
            </a:r>
            <a:br>
              <a:rPr lang="pl-PL" sz="1800" b="1" dirty="0">
                <a:solidFill>
                  <a:schemeClr val="tx1"/>
                </a:solidFill>
              </a:rPr>
            </a:br>
            <a:r>
              <a:rPr lang="pl-PL" sz="1800" b="1" dirty="0">
                <a:solidFill>
                  <a:schemeClr val="tx1"/>
                </a:solidFill>
              </a:rPr>
              <a:t>w różnych aspektach życia społeczno-gospodarczego województwa podkarpackiego.</a:t>
            </a:r>
          </a:p>
          <a:p>
            <a:pPr algn="just"/>
            <a:r>
              <a:rPr lang="pl-PL" sz="1800" dirty="0">
                <a:solidFill>
                  <a:schemeClr val="tx1"/>
                </a:solidFill>
              </a:rPr>
              <a:t>W ramach konferencji zaplanowano prezentacje przeprowadzonych w 2021 roku badań, wystąpienia prelegentów oraz panel dyskusyjny, podczas którego uczestnicy rozmawiali </a:t>
            </a:r>
            <a:r>
              <a:rPr lang="pl-PL" sz="1800" b="1" dirty="0">
                <a:solidFill>
                  <a:schemeClr val="tx1"/>
                </a:solidFill>
              </a:rPr>
              <a:t>na temat monitorowania transformacji w kierunku GOZ 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w województwie podkarpackim.</a:t>
            </a:r>
          </a:p>
          <a:p>
            <a:pPr algn="just"/>
            <a:r>
              <a:rPr lang="pl-PL" sz="1800" dirty="0">
                <a:solidFill>
                  <a:schemeClr val="tx1"/>
                </a:solidFill>
              </a:rPr>
              <a:t>Organizowane wydarzenie zgromadziło przedstawicieli różnych środowisk: </a:t>
            </a:r>
            <a:r>
              <a:rPr lang="pl-PL" sz="1800" b="1" dirty="0">
                <a:solidFill>
                  <a:schemeClr val="tx1"/>
                </a:solidFill>
              </a:rPr>
              <a:t>rządowego oraz samorządu terytorialnego z terenu województwa podkarpackiego, a także naukowego i społecznego.</a:t>
            </a:r>
          </a:p>
        </p:txBody>
      </p:sp>
      <p:pic>
        <p:nvPicPr>
          <p:cNvPr id="4" name="Picture 4" descr="Herb województwa podkarpackiego&#10;Herb przedstawia na tarczy dwudzielnej w słup w prawym polu czerwonym gryfa ukoronowanego srebrnego wspiętego w lewo, w lewym błękitnym lwa ukoronowanego złotego wspiętego o języku czerwonym. Ponad nimi krzyż kawalerski srebrny.&#10;">
            <a:extLst>
              <a:ext uri="{FF2B5EF4-FFF2-40B4-BE49-F238E27FC236}">
                <a16:creationId xmlns:a16="http://schemas.microsoft.com/office/drawing/2014/main" id="{8D82B8FE-887D-4C75-A30D-776AFC156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46088"/>
            <a:ext cx="8016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 descr="Zdjęcie z konferencji. Na głównym planie Władysław Ortyl - Marszałek Województwa Podkarpackiego">
            <a:extLst>
              <a:ext uri="{FF2B5EF4-FFF2-40B4-BE49-F238E27FC236}">
                <a16:creationId xmlns:a16="http://schemas.microsoft.com/office/drawing/2014/main" id="{7EF15540-B778-415E-8165-3294C4D5E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4905828"/>
            <a:ext cx="2462603" cy="1882292"/>
          </a:xfrm>
          <a:prstGeom prst="rect">
            <a:avLst/>
          </a:prstGeom>
        </p:spPr>
      </p:pic>
      <p:pic>
        <p:nvPicPr>
          <p:cNvPr id="7" name="Obraz 6" descr="Uczestnicy konferencji hybrydowej">
            <a:extLst>
              <a:ext uri="{FF2B5EF4-FFF2-40B4-BE49-F238E27FC236}">
                <a16:creationId xmlns:a16="http://schemas.microsoft.com/office/drawing/2014/main" id="{B3DA2821-6A8B-49B6-B91D-3EC2958E6A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38" y="4941168"/>
            <a:ext cx="2462603" cy="184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714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7107ED96-475F-41E7-90FE-F54F7D1E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16" y="476672"/>
            <a:ext cx="4320629" cy="100806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70C0"/>
                </a:solidFill>
                <a:cs typeface="Calibri" panose="020F0502020204030204" pitchFamily="34" charset="0"/>
              </a:rPr>
              <a:t>Konferencje realizowane </a:t>
            </a:r>
            <a:br>
              <a:rPr lang="pl-PL" dirty="0">
                <a:solidFill>
                  <a:srgbClr val="0070C0"/>
                </a:solidFill>
                <a:cs typeface="Calibri" panose="020F0502020204030204" pitchFamily="34" charset="0"/>
              </a:rPr>
            </a:br>
            <a:r>
              <a:rPr lang="pl-PL" dirty="0">
                <a:solidFill>
                  <a:srgbClr val="0070C0"/>
                </a:solidFill>
                <a:cs typeface="Calibri" panose="020F0502020204030204" pitchFamily="34" charset="0"/>
              </a:rPr>
              <a:t>w ramach projektu w latach </a:t>
            </a:r>
            <a:br>
              <a:rPr lang="pl-PL" dirty="0">
                <a:solidFill>
                  <a:srgbClr val="0070C0"/>
                </a:solidFill>
                <a:cs typeface="Calibri" panose="020F0502020204030204" pitchFamily="34" charset="0"/>
              </a:rPr>
            </a:br>
            <a:r>
              <a:rPr lang="pl-PL" dirty="0">
                <a:solidFill>
                  <a:schemeClr val="bg1"/>
                </a:solidFill>
                <a:cs typeface="Calibri" panose="020F0502020204030204" pitchFamily="34" charset="0"/>
              </a:rPr>
              <a:t>.</a:t>
            </a:r>
            <a:r>
              <a:rPr lang="pl-PL" dirty="0">
                <a:solidFill>
                  <a:srgbClr val="0070C0"/>
                </a:solidFill>
                <a:cs typeface="Calibri" panose="020F0502020204030204" pitchFamily="34" charset="0"/>
              </a:rPr>
              <a:t>2021-2023</a:t>
            </a:r>
            <a:r>
              <a:rPr lang="pl-PL" dirty="0">
                <a:solidFill>
                  <a:schemeClr val="bg1"/>
                </a:solidFill>
                <a:cs typeface="Calibri" panose="020F0502020204030204" pitchFamily="34" charset="0"/>
              </a:rPr>
              <a:t>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F58A2A-54EE-402E-9E37-3C2389D80C3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7113" y="1772816"/>
            <a:ext cx="6019800" cy="5013325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pl-PL" sz="1900" dirty="0">
                <a:solidFill>
                  <a:schemeClr val="tx1"/>
                </a:solidFill>
              </a:rPr>
              <a:t>W 2022 r. zorganizowano konferencję pn. </a:t>
            </a:r>
            <a:r>
              <a:rPr lang="pl-PL" sz="1900" b="1" dirty="0">
                <a:solidFill>
                  <a:schemeClr val="tx1"/>
                </a:solidFill>
              </a:rPr>
              <a:t>Województwo podkarpackie w warunkach zmieniającego się otoczenia geopolitycznego</a:t>
            </a:r>
            <a:r>
              <a:rPr lang="pl-PL" sz="19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pl-PL" sz="1900" dirty="0">
                <a:solidFill>
                  <a:schemeClr val="tx1"/>
                </a:solidFill>
              </a:rPr>
              <a:t>Konferencja przybliżyła najważniejsze </a:t>
            </a:r>
            <a:r>
              <a:rPr lang="pl-PL" sz="1900" b="1" dirty="0">
                <a:solidFill>
                  <a:schemeClr val="tx1"/>
                </a:solidFill>
              </a:rPr>
              <a:t>zagadnienia dotyczące zmieniającego się  otoczenia geopolitycznego (</a:t>
            </a:r>
            <a:r>
              <a:rPr lang="pl-PL" sz="1900" dirty="0">
                <a:solidFill>
                  <a:schemeClr val="tx1"/>
                </a:solidFill>
              </a:rPr>
              <a:t>wskazanie bieżących uwarunkowań w zakresie m. in. demografii, kultury i społeczeństwa). </a:t>
            </a:r>
          </a:p>
          <a:p>
            <a:pPr algn="just"/>
            <a:r>
              <a:rPr lang="pl-PL" sz="1900" dirty="0">
                <a:solidFill>
                  <a:schemeClr val="tx1"/>
                </a:solidFill>
              </a:rPr>
              <a:t>Prezentacja badań oraz dyskusja przeprowadzona podczas wydarzenia pokazały, </a:t>
            </a:r>
            <a:r>
              <a:rPr lang="pl-PL" sz="1900" b="1" dirty="0">
                <a:solidFill>
                  <a:schemeClr val="tx1"/>
                </a:solidFill>
              </a:rPr>
              <a:t>jak ważnym elementem jest wspieranie kultury w życiu codziennym mieszkańców regionu.</a:t>
            </a:r>
            <a:r>
              <a:rPr lang="pl-PL" sz="19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pl-PL" sz="1900" dirty="0">
                <a:solidFill>
                  <a:schemeClr val="tx1"/>
                </a:solidFill>
              </a:rPr>
              <a:t>Kultura ma ogromny wpływ na aktywność obywatelską, wspólne wartości oraz rozwój </a:t>
            </a:r>
            <a:r>
              <a:rPr lang="pl-PL" sz="1900" b="1" dirty="0">
                <a:solidFill>
                  <a:schemeClr val="tx1"/>
                </a:solidFill>
              </a:rPr>
              <a:t>dialogu międzykulturowego </a:t>
            </a:r>
            <a:r>
              <a:rPr lang="pl-PL" sz="1900" dirty="0">
                <a:solidFill>
                  <a:schemeClr val="tx1"/>
                </a:solidFill>
              </a:rPr>
              <a:t>(szczególnie w okresie dynamicznych przemian geopolitycznych).</a:t>
            </a:r>
          </a:p>
        </p:txBody>
      </p:sp>
      <p:pic>
        <p:nvPicPr>
          <p:cNvPr id="4" name="Picture 4" descr="Herb województwa podkarpackiego&#10;Herb przedstawia na tarczy dwudzielnej w słup w prawym polu czerwonym gryfa ukoronowanego srebrnego wspiętego w lewo, w lewym błękitnym lwa ukoronowanego złotego wspiętego o języku czerwonym. Ponad nimi krzyż kawalerski srebrny.">
            <a:extLst>
              <a:ext uri="{FF2B5EF4-FFF2-40B4-BE49-F238E27FC236}">
                <a16:creationId xmlns:a16="http://schemas.microsoft.com/office/drawing/2014/main" id="{86C7DB8E-2DAA-4E9A-9EC8-BD2665A9E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654" y="476672"/>
            <a:ext cx="8016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 descr="Uczestnicy konferencji, od lewej Pan Bartłomiej Kuchta – Wójt Gminy Hyżne, Pan Paweł Wais Dyrektor Departamentu Rozwoju Regionalnego, Pani Ewa Draus – Wicemarszałek Województwa Podkarpackiego, Pan dr hab. Marek Delong prof. Politechniki Rzeszowskiej">
            <a:extLst>
              <a:ext uri="{FF2B5EF4-FFF2-40B4-BE49-F238E27FC236}">
                <a16:creationId xmlns:a16="http://schemas.microsoft.com/office/drawing/2014/main" id="{3A459CC6-72EA-4D40-A17B-BBFC140E6D4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975406"/>
            <a:ext cx="2706152" cy="2029613"/>
          </a:xfrm>
          <a:prstGeom prst="rect">
            <a:avLst/>
          </a:prstGeom>
        </p:spPr>
      </p:pic>
      <p:pic>
        <p:nvPicPr>
          <p:cNvPr id="2" name="Obraz 1" descr="Uczestnicy konferencji, na głównym planie Pani Małgorzata Waksmundzka-Szarek – Zastępca Dyrektora Wydziału Spraw Obywatelskich i Cudzoziemców, Podkarpacki Urząd Wojewódzki w Rzeszowie przedstawiająca prezentacje">
            <a:extLst>
              <a:ext uri="{FF2B5EF4-FFF2-40B4-BE49-F238E27FC236}">
                <a16:creationId xmlns:a16="http://schemas.microsoft.com/office/drawing/2014/main" id="{5BAC7C51-E52B-4932-9F1D-C459BF872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4521776"/>
            <a:ext cx="2706859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14341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700571CE-E06C-4D95-A2B0-A1B45B60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476672"/>
            <a:ext cx="4320629" cy="100806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70C0"/>
                </a:solidFill>
                <a:cs typeface="Calibri" panose="020F0502020204030204" pitchFamily="34" charset="0"/>
              </a:rPr>
              <a:t>Konferencje realizowane </a:t>
            </a:r>
            <a:br>
              <a:rPr lang="pl-PL" dirty="0">
                <a:solidFill>
                  <a:srgbClr val="0070C0"/>
                </a:solidFill>
                <a:cs typeface="Calibri" panose="020F0502020204030204" pitchFamily="34" charset="0"/>
              </a:rPr>
            </a:br>
            <a:r>
              <a:rPr lang="pl-PL" dirty="0">
                <a:solidFill>
                  <a:srgbClr val="0070C0"/>
                </a:solidFill>
                <a:cs typeface="Calibri" panose="020F0502020204030204" pitchFamily="34" charset="0"/>
              </a:rPr>
              <a:t>w ramach projektu w latach </a:t>
            </a:r>
            <a:br>
              <a:rPr lang="pl-PL" dirty="0">
                <a:solidFill>
                  <a:srgbClr val="0070C0"/>
                </a:solidFill>
                <a:cs typeface="Calibri" panose="020F0502020204030204" pitchFamily="34" charset="0"/>
              </a:rPr>
            </a:br>
            <a:r>
              <a:rPr lang="pl-PL" dirty="0">
                <a:solidFill>
                  <a:schemeClr val="bg1"/>
                </a:solidFill>
                <a:cs typeface="Calibri" panose="020F0502020204030204" pitchFamily="34" charset="0"/>
              </a:rPr>
              <a:t>.</a:t>
            </a:r>
            <a:r>
              <a:rPr lang="pl-PL" dirty="0">
                <a:solidFill>
                  <a:srgbClr val="0070C0"/>
                </a:solidFill>
                <a:cs typeface="Calibri" panose="020F0502020204030204" pitchFamily="34" charset="0"/>
              </a:rPr>
              <a:t>2021-2023</a:t>
            </a:r>
            <a:r>
              <a:rPr lang="pl-PL" dirty="0">
                <a:solidFill>
                  <a:schemeClr val="bg1"/>
                </a:solidFill>
                <a:cs typeface="Calibri" panose="020F0502020204030204" pitchFamily="34" charset="0"/>
              </a:rPr>
              <a:t>..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86F1AF-B4DA-474B-8007-B7A1992006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9387" y="2060848"/>
            <a:ext cx="8785225" cy="4032250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pl-PL" sz="2000" dirty="0">
                <a:solidFill>
                  <a:schemeClr val="tx1"/>
                </a:solidFill>
              </a:rPr>
              <a:t>Rezultatem projektu jest również dzisiejsza konferencja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pn. </a:t>
            </a:r>
            <a:r>
              <a:rPr lang="pl-PL" sz="2000" b="1" i="1" dirty="0">
                <a:solidFill>
                  <a:schemeClr val="tx1"/>
                </a:solidFill>
              </a:rPr>
              <a:t>Społeczeństwo i gospodarka województwa podkarpackiego </a:t>
            </a:r>
            <a:br>
              <a:rPr lang="pl-PL" sz="2000" b="1" i="1" dirty="0">
                <a:solidFill>
                  <a:schemeClr val="tx1"/>
                </a:solidFill>
              </a:rPr>
            </a:br>
            <a:r>
              <a:rPr lang="pl-PL" sz="2000" b="1" i="1" dirty="0">
                <a:solidFill>
                  <a:schemeClr val="tx1"/>
                </a:solidFill>
              </a:rPr>
              <a:t>w nowej rzeczywistości.</a:t>
            </a:r>
          </a:p>
          <a:p>
            <a:pPr algn="just"/>
            <a:r>
              <a:rPr lang="pl-PL" sz="2000" dirty="0">
                <a:solidFill>
                  <a:schemeClr val="tx1"/>
                </a:solidFill>
              </a:rPr>
              <a:t>Konferencja poświęcona jest w szczególności zagadnieniom dotyczącym kwestii uwarunkowań gospodarczych i demograficznych funkcjonowania regionu.</a:t>
            </a:r>
          </a:p>
          <a:p>
            <a:pPr algn="just"/>
            <a:r>
              <a:rPr lang="pl-PL" sz="2000" dirty="0">
                <a:solidFill>
                  <a:schemeClr val="tx1"/>
                </a:solidFill>
              </a:rPr>
              <a:t>Podjęta dyskusja będzie dotyczyła szans i wyzwań stojących przez województwem podkarpackim w dynamicznym układzie zjawisk geopolitycznych.</a:t>
            </a:r>
          </a:p>
          <a:p>
            <a:pPr algn="just"/>
            <a:r>
              <a:rPr lang="pl-PL" sz="2000" dirty="0">
                <a:solidFill>
                  <a:schemeClr val="tx1"/>
                </a:solidFill>
              </a:rPr>
              <a:t>Wartością dodaną dzisiejszego spotkania będzie wskazanie wniosków dla Samorządu Województwa Podkarpackiego w zakresie podejmowania zadań wynikających z nowej rzeczywistości społeczno-gospodarczej.  </a:t>
            </a:r>
          </a:p>
          <a:p>
            <a:pPr marL="0" indent="0" algn="just">
              <a:buNone/>
            </a:pPr>
            <a:endParaRPr lang="pl-PL" sz="2200" dirty="0">
              <a:solidFill>
                <a:schemeClr val="tx1"/>
              </a:solidFill>
            </a:endParaRPr>
          </a:p>
        </p:txBody>
      </p:sp>
      <p:pic>
        <p:nvPicPr>
          <p:cNvPr id="4" name="Picture 4" descr="Herb województwa podkarpackiego&#10;Herb przedstawia na tarczy dwudzielnej w słup w prawym polu czerwonym gryfa ukoronowanego srebrnego wspiętego w lewo, w lewym błękitnym lwa ukoronowanego złotego wspiętego o języku czerwonym. Ponad nimi krzyż kawalerski srebrny.&#10;">
            <a:extLst>
              <a:ext uri="{FF2B5EF4-FFF2-40B4-BE49-F238E27FC236}">
                <a16:creationId xmlns:a16="http://schemas.microsoft.com/office/drawing/2014/main" id="{37B2A510-833F-439E-A068-7116635C7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654" y="476672"/>
            <a:ext cx="8016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30637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760" y="1577167"/>
            <a:ext cx="8892480" cy="4875599"/>
          </a:xfrm>
          <a:solidFill>
            <a:schemeClr val="bg1"/>
          </a:solidFill>
        </p:spPr>
        <p:txBody>
          <a:bodyPr/>
          <a:lstStyle/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pl-PL" sz="1800" dirty="0">
                <a:solidFill>
                  <a:schemeClr val="tx1"/>
                </a:solidFill>
              </a:rPr>
              <a:t>Regionalne Obserwatorium Terytorialne:</a:t>
            </a: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l-PL" sz="1800" dirty="0">
              <a:solidFill>
                <a:schemeClr val="tx1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l-PL" sz="1800" dirty="0">
                <a:solidFill>
                  <a:schemeClr val="tx1"/>
                </a:solidFill>
              </a:rPr>
              <a:t>Współpracuje z wieloma </a:t>
            </a:r>
            <a:r>
              <a:rPr lang="pl-PL" sz="1800" b="1" dirty="0">
                <a:solidFill>
                  <a:schemeClr val="tx1"/>
                </a:solidFill>
              </a:rPr>
              <a:t>instytucjami zaangażowanymi w monitorowanie polityk publicznych </a:t>
            </a:r>
            <a:r>
              <a:rPr lang="pl-PL" sz="1800" dirty="0">
                <a:solidFill>
                  <a:schemeClr val="tx1"/>
                </a:solidFill>
              </a:rPr>
              <a:t>(z sektorem </a:t>
            </a:r>
            <a:r>
              <a:rPr lang="pl-PL" sz="1800" dirty="0">
                <a:solidFill>
                  <a:srgbClr val="000000"/>
                </a:solidFill>
                <a:ea typeface="Calibri" panose="020F0502020204030204" pitchFamily="34" charset="0"/>
              </a:rPr>
              <a:t>rządowym oraz samorządowym, naukowym </a:t>
            </a:r>
            <a:br>
              <a:rPr lang="pl-PL" sz="1800" dirty="0">
                <a:solidFill>
                  <a:srgbClr val="000000"/>
                </a:solidFill>
                <a:ea typeface="Calibri" panose="020F0502020204030204" pitchFamily="34" charset="0"/>
              </a:rPr>
            </a:br>
            <a:r>
              <a:rPr lang="pl-PL" sz="1800" dirty="0">
                <a:solidFill>
                  <a:srgbClr val="000000"/>
                </a:solidFill>
                <a:ea typeface="Calibri" panose="020F0502020204030204" pitchFamily="34" charset="0"/>
              </a:rPr>
              <a:t>i społecznym).</a:t>
            </a:r>
            <a:endParaRPr lang="pl-PL" sz="1800" b="1" dirty="0">
              <a:solidFill>
                <a:schemeClr val="tx1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l-PL" sz="1800" dirty="0">
                <a:solidFill>
                  <a:schemeClr val="tx1"/>
                </a:solidFill>
              </a:rPr>
              <a:t>Zajmuje się </a:t>
            </a:r>
            <a:r>
              <a:rPr lang="pl-PL" sz="1800" b="1" dirty="0">
                <a:solidFill>
                  <a:schemeClr val="tx1"/>
                </a:solidFill>
              </a:rPr>
              <a:t>sieciowaniem</a:t>
            </a:r>
            <a:r>
              <a:rPr lang="pl-PL" sz="1800" dirty="0">
                <a:solidFill>
                  <a:schemeClr val="tx1"/>
                </a:solidFill>
              </a:rPr>
              <a:t> </a:t>
            </a:r>
            <a:r>
              <a:rPr lang="pl-PL" sz="1800" b="1" dirty="0">
                <a:solidFill>
                  <a:schemeClr val="tx1"/>
                </a:solidFill>
              </a:rPr>
              <a:t>współpracy </a:t>
            </a:r>
            <a:r>
              <a:rPr lang="pl-PL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z </a:t>
            </a:r>
            <a:r>
              <a:rPr lang="pl-PL" sz="1800" dirty="0">
                <a:solidFill>
                  <a:srgbClr val="000000"/>
                </a:solidFill>
                <a:ea typeface="Calibri" panose="020F0502020204030204" pitchFamily="34" charset="0"/>
              </a:rPr>
              <a:t>Krajowym Obserwatorium Terytorialnym oraz regionalnymi obserwatoriami z pozostałych województw. </a:t>
            </a:r>
            <a:endParaRPr lang="pl-PL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l-PL" sz="1800" dirty="0">
                <a:solidFill>
                  <a:schemeClr val="tx1"/>
                </a:solidFill>
              </a:rPr>
              <a:t>Koordynuje współpracę </a:t>
            </a:r>
            <a:r>
              <a:rPr lang="pl-PL" sz="1800" b="1" dirty="0">
                <a:solidFill>
                  <a:schemeClr val="tx1"/>
                </a:solidFill>
              </a:rPr>
              <a:t>w ramach inicjatywy </a:t>
            </a:r>
            <a:r>
              <a:rPr lang="pl-PL" sz="1800" b="1" dirty="0" err="1">
                <a:solidFill>
                  <a:schemeClr val="tx1"/>
                </a:solidFill>
              </a:rPr>
              <a:t>Trójmorza</a:t>
            </a:r>
            <a:r>
              <a:rPr lang="pl-PL" sz="1800" b="1" dirty="0">
                <a:solidFill>
                  <a:schemeClr val="tx1"/>
                </a:solidFill>
              </a:rPr>
              <a:t>.</a:t>
            </a:r>
            <a:endParaRPr lang="pl-PL" sz="1800" dirty="0">
              <a:solidFill>
                <a:schemeClr val="tx1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l-PL" sz="1800" b="1" dirty="0">
                <a:solidFill>
                  <a:schemeClr val="tx1"/>
                </a:solidFill>
              </a:rPr>
              <a:t>Współpracuje z Urzędem Statystycznym w Rzeszowie </a:t>
            </a:r>
            <a:r>
              <a:rPr lang="pl-PL" sz="1800" dirty="0">
                <a:solidFill>
                  <a:schemeClr val="tx1"/>
                </a:solidFill>
              </a:rPr>
              <a:t>przy opracowaniu </a:t>
            </a:r>
            <a:r>
              <a:rPr lang="pl-PL" sz="1800" i="1" dirty="0">
                <a:solidFill>
                  <a:schemeClr val="tx1"/>
                </a:solidFill>
              </a:rPr>
              <a:t>Komunikatu o sytuacji społeczno-gospodarczej powiatów województwa podkarpackiego </a:t>
            </a:r>
            <a:r>
              <a:rPr lang="pl-PL" sz="1800" dirty="0">
                <a:solidFill>
                  <a:schemeClr val="tx1"/>
                </a:solidFill>
              </a:rPr>
              <a:t>oraz </a:t>
            </a:r>
            <a:r>
              <a:rPr lang="pl-PL" sz="1800" i="1" dirty="0">
                <a:solidFill>
                  <a:schemeClr val="tx1"/>
                </a:solidFill>
              </a:rPr>
              <a:t>Informacji o sytuacji społeczno-gospodarczej wybranych miast – regionalnych biegunów wzrostu województwa podkarpackiego</a:t>
            </a:r>
            <a:r>
              <a:rPr lang="pl-PL" sz="1800" dirty="0">
                <a:solidFill>
                  <a:schemeClr val="tx1"/>
                </a:solidFill>
              </a:rPr>
              <a:t> </a:t>
            </a:r>
            <a:r>
              <a:rPr lang="pl-PL" sz="1800" i="1" dirty="0">
                <a:solidFill>
                  <a:schemeClr val="tx1"/>
                </a:solidFill>
              </a:rPr>
              <a:t>oraz Rzeszowskiego Obszaru Funkcjonalnego,</a:t>
            </a:r>
            <a:endParaRPr lang="pl-PL" sz="1800" dirty="0">
              <a:solidFill>
                <a:schemeClr val="tx1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l-PL" sz="1800" dirty="0">
                <a:solidFill>
                  <a:schemeClr val="tx1"/>
                </a:solidFill>
              </a:rPr>
              <a:t>Realizuje projekty międzynarodowe – </a:t>
            </a:r>
            <a:r>
              <a:rPr lang="pl-PL" sz="1800" b="1" dirty="0">
                <a:solidFill>
                  <a:schemeClr val="tx1"/>
                </a:solidFill>
              </a:rPr>
              <a:t>Program Współpracy ESPON,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l-PL" sz="1800" dirty="0">
                <a:solidFill>
                  <a:schemeClr val="tx1"/>
                </a:solidFill>
              </a:rPr>
              <a:t>Pracownicy ROT uczestniczą w </a:t>
            </a:r>
            <a:r>
              <a:rPr lang="pl-PL" sz="1800" b="1" dirty="0">
                <a:solidFill>
                  <a:schemeClr val="tx1"/>
                </a:solidFill>
              </a:rPr>
              <a:t>różnego rodzaju konferencjach </a:t>
            </a:r>
            <a:br>
              <a:rPr lang="pl-PL" sz="1800" b="1" dirty="0">
                <a:solidFill>
                  <a:schemeClr val="tx1"/>
                </a:solidFill>
              </a:rPr>
            </a:br>
            <a:r>
              <a:rPr lang="pl-PL" sz="1800" b="1" dirty="0">
                <a:solidFill>
                  <a:schemeClr val="tx1"/>
                </a:solidFill>
              </a:rPr>
              <a:t>spotkaniach i szkoleniach</a:t>
            </a:r>
            <a:r>
              <a:rPr lang="pl-PL" sz="1800" dirty="0">
                <a:solidFill>
                  <a:schemeClr val="tx1"/>
                </a:solidFill>
              </a:rPr>
              <a:t>, które podnoszą ich kompetencje.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l-PL" sz="1700" dirty="0">
              <a:solidFill>
                <a:schemeClr val="tx1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l-PL" sz="1700" dirty="0">
              <a:solidFill>
                <a:schemeClr val="tx1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l-PL" sz="1700" dirty="0">
              <a:solidFill>
                <a:schemeClr val="tx1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l-PL" sz="1700" dirty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pl-PL" sz="1700" dirty="0"/>
          </a:p>
        </p:txBody>
      </p:sp>
      <p:pic>
        <p:nvPicPr>
          <p:cNvPr id="4" name="Picture 4" descr="Herb województwa podkarpackiego&#10;Herb przedstawia na tarczy dwudzielnej w słup w prawym polu czerwonym gryfa ukoronowanego srebrnego wspiętego w lewo, w lewym błękitnym lwa ukoronowanego złotego wspiętego o języku czerwonym. Ponad nimi krzyż kawalerski srebrny.&#10;">
            <a:extLst>
              <a:ext uri="{FF2B5EF4-FFF2-40B4-BE49-F238E27FC236}">
                <a16:creationId xmlns:a16="http://schemas.microsoft.com/office/drawing/2014/main" id="{86C7DB8E-2DAA-4E9A-9EC8-BD2665A9E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86232"/>
            <a:ext cx="8016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918A7A65-7184-D89B-7CD3-B713942D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355" y="405233"/>
            <a:ext cx="5688013" cy="100806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Podsumowanie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943E92-3801-4DC9-A66A-B8E25314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20" y="549275"/>
            <a:ext cx="2448272" cy="1008063"/>
          </a:xfrm>
        </p:spPr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Podsumowanie</a:t>
            </a:r>
            <a:r>
              <a:rPr lang="pl-PL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0485DD-66F1-4354-AF2F-2F9D8D18F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592522"/>
            <a:ext cx="8280722" cy="3062274"/>
          </a:xfrm>
          <a:solidFill>
            <a:schemeClr val="bg1"/>
          </a:solidFill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solidFill>
                  <a:schemeClr val="tx1"/>
                </a:solidFill>
              </a:rPr>
              <a:t>Wszystkie działania prowadzone przez ROT </a:t>
            </a:r>
            <a:r>
              <a:rPr lang="pl-PL" sz="2000" b="1" dirty="0">
                <a:solidFill>
                  <a:schemeClr val="tx1"/>
                </a:solidFill>
              </a:rPr>
              <a:t>umożliwiają kompleksową obserwację procesów społeczno-gospodarczych zachodzących w regionie</a:t>
            </a:r>
            <a:r>
              <a:rPr lang="pl-PL" sz="2000" dirty="0">
                <a:solidFill>
                  <a:schemeClr val="tx1"/>
                </a:solidFill>
              </a:rPr>
              <a:t>, jak również identyfikację </a:t>
            </a:r>
            <a:r>
              <a:rPr lang="pl-PL" sz="2000" b="1" dirty="0">
                <a:solidFill>
                  <a:schemeClr val="tx1"/>
                </a:solidFill>
              </a:rPr>
              <a:t>potencjałów rozwojowych i ewentualnych obszarów problemowych.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solidFill>
                  <a:schemeClr val="tx1"/>
                </a:solidFill>
              </a:rPr>
              <a:t>Gromadzone informację oraz dane wspomagają Zarząd Województwa Podkarpackiego w realizacji procesów decyzyjnych w zakresie zarządzania regionem.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 descr="Herb województwa podkarpackiego&#10;Herb przedstawia na tarczy dwudzielnej w słup w prawym polu czerwonym gryfa ukoronowanego srebrnego wspiętego w lewo, w lewym błękitnym lwa ukoronowanego złotego wspiętego o języku czerwonym. Ponad nimi krzyż kawalerski srebrny.&#10;">
            <a:extLst>
              <a:ext uri="{FF2B5EF4-FFF2-40B4-BE49-F238E27FC236}">
                <a16:creationId xmlns:a16="http://schemas.microsoft.com/office/drawing/2014/main" id="{03D86B5C-3A14-442A-B27B-2F227B8B2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549275"/>
            <a:ext cx="798645" cy="86570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14DEFB2-A02E-021B-69D3-8FEA6E0B7DB3}"/>
              </a:ext>
            </a:extLst>
          </p:cNvPr>
          <p:cNvSpPr txBox="1"/>
          <p:nvPr/>
        </p:nvSpPr>
        <p:spPr>
          <a:xfrm>
            <a:off x="395734" y="4797152"/>
            <a:ext cx="8424738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l-PL" sz="2200" b="1" dirty="0">
                <a:solidFill>
                  <a:schemeClr val="tx1"/>
                </a:solidFill>
              </a:rPr>
              <a:t>Chcemy dzielić się zgromadzoną wiedzą, dlatego zapraszamy do odwiedzenia strony internetowej Regionalnego Obserwatorium Terytorialnego – rot.podkarpackie.pl </a:t>
            </a:r>
          </a:p>
          <a:p>
            <a:pPr marL="0" indent="0" algn="ctr">
              <a:buNone/>
            </a:pPr>
            <a:br>
              <a:rPr lang="pl-PL" sz="1800" b="1" dirty="0">
                <a:solidFill>
                  <a:schemeClr val="tx1"/>
                </a:solidFill>
              </a:rPr>
            </a:br>
            <a:r>
              <a:rPr lang="pl-PL" sz="1600" b="1" dirty="0">
                <a:solidFill>
                  <a:schemeClr val="tx1"/>
                </a:solidFill>
              </a:rPr>
              <a:t>(aktualnie strona jest przebudowywana i niedługo będzie miała nową odsłonę)</a:t>
            </a:r>
          </a:p>
        </p:txBody>
      </p:sp>
    </p:spTree>
    <p:extLst>
      <p:ext uri="{BB962C8B-B14F-4D97-AF65-F5344CB8AC3E}">
        <p14:creationId xmlns:p14="http://schemas.microsoft.com/office/powerpoint/2010/main" val="307844564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erb województwa podkarpackiego&#10;Herb przedstawia na tarczy dwudzielnej w słup w prawym polu czerwonym gryfa ukoronowanego srebrnego wspiętego w lewo, w lewym błękitnym lwa ukoronowanego złotego wspiętego o języku czerwonym. Ponad nimi krzyż kawalerski srebrny.&#10;">
            <a:extLst>
              <a:ext uri="{FF2B5EF4-FFF2-40B4-BE49-F238E27FC236}">
                <a16:creationId xmlns:a16="http://schemas.microsoft.com/office/drawing/2014/main" id="{3BCEB92E-126E-B407-479B-9E8557713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549275"/>
            <a:ext cx="798645" cy="865707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A7B07422-8622-4835-A57E-746851A9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762" y="2924969"/>
            <a:ext cx="2952477" cy="1008063"/>
          </a:xfrm>
        </p:spPr>
        <p:txBody>
          <a:bodyPr/>
          <a:lstStyle/>
          <a:p>
            <a:r>
              <a:rPr lang="pl-PL" altLang="pl-PL" dirty="0">
                <a:solidFill>
                  <a:schemeClr val="tx1"/>
                </a:solidFill>
                <a:cs typeface="Calibri" panose="020F0502020204030204" pitchFamily="34" charset="0"/>
              </a:rPr>
              <a:t>Dziękuję za uwagę</a:t>
            </a:r>
            <a:endParaRPr lang="pl-PL" dirty="0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2D68F5C4-B661-434D-84F4-3A639C5C0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770" y="620688"/>
            <a:ext cx="2808461" cy="575469"/>
          </a:xfrm>
        </p:spPr>
        <p:txBody>
          <a:bodyPr/>
          <a:lstStyle/>
          <a:p>
            <a:r>
              <a:rPr lang="pl-PL" altLang="pl-PL" dirty="0">
                <a:solidFill>
                  <a:srgbClr val="0070C0"/>
                </a:solidFill>
              </a:rPr>
              <a:t>Plan prezentacji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247931-F550-125B-F69E-83D9D68FC00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4032" y="1673225"/>
            <a:ext cx="8135937" cy="3511550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</a:rPr>
              <a:t>Regionalne Obserwatorium Terytorialne (ROT) – informacje ogólne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</a:rPr>
              <a:t>Realizacja projektu pn. Wsparcie działalności Regionalnego Obserwatorium Terytorialnego w procesie dostarczania niezbędnej wiedzy do zarządzania rozwojem regionu RPO WP 2014-2020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</a:rPr>
              <a:t>Prezentacja badań realizowanych w latach 2021–2023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</a:rPr>
              <a:t>Konferencje realizowane w ramach projektu w latach 2021-2023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</a:rPr>
              <a:t>Podsumowanie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Picture 4" descr="Herb województwa podkarpackiego&#10;&#10;Herb przedstawia na tarczy dwudzielnej w słup w prawym polu czerwonym gryfa ukoronowanego srebrnego wspiętego w lewo, w lewym błękitnym lwa ukoronowanego złotego wspiętego o języku czerwonym. Ponad nimi krzyż kawalerski srebrny.">
            <a:extLst>
              <a:ext uri="{FF2B5EF4-FFF2-40B4-BE49-F238E27FC236}">
                <a16:creationId xmlns:a16="http://schemas.microsoft.com/office/drawing/2014/main" id="{7BBD2791-4C8A-5E75-6F48-1221F47DC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865187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43911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3768" y="317351"/>
            <a:ext cx="5544615" cy="100806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Regionalne Obserwatorium Terytorialne – informacje ogólne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5" cy="4464496"/>
          </a:xfrm>
          <a:solidFill>
            <a:schemeClr val="bg1"/>
          </a:solidFill>
        </p:spPr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l-PL" sz="2000" dirty="0">
                <a:solidFill>
                  <a:schemeClr val="tx1"/>
                </a:solidFill>
              </a:rPr>
              <a:t>Regionalne Obserwatorium Terytorialne (ROT) zostało powołane </a:t>
            </a:r>
            <a:r>
              <a:rPr lang="pl-PL" sz="2000" b="1" dirty="0">
                <a:solidFill>
                  <a:schemeClr val="tx1"/>
                </a:solidFill>
              </a:rPr>
              <a:t>Zarządzeniem nr 8/2013 Marszałka Województwa Podkarpackiego </a:t>
            </a:r>
            <a:br>
              <a:rPr lang="pl-PL" sz="2000" b="1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z dnia 19 lutego 2013 r.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l-PL" sz="2000" b="1" dirty="0">
                <a:solidFill>
                  <a:schemeClr val="tx1"/>
                </a:solidFill>
              </a:rPr>
              <a:t>Pierwsza w regionie jednostka</a:t>
            </a:r>
            <a:r>
              <a:rPr lang="pl-PL" sz="2000" dirty="0">
                <a:solidFill>
                  <a:schemeClr val="tx1"/>
                </a:solidFill>
              </a:rPr>
              <a:t>, która tworzy zaplecze badawczo-analityczne, dostarczające informacje na potrzeby kształtowania polityki rozwoju w województwie.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l-PL" sz="2000" b="1" dirty="0">
                <a:solidFill>
                  <a:schemeClr val="tx1"/>
                </a:solidFill>
              </a:rPr>
              <a:t>Monitoruje efekty realizacji strategii rozwoju województwa oraz </a:t>
            </a:r>
            <a:r>
              <a:rPr lang="pl-PL" sz="2000" dirty="0">
                <a:solidFill>
                  <a:schemeClr val="tx1"/>
                </a:solidFill>
              </a:rPr>
              <a:t>sytuacji społeczno-gospodarczej regionu.</a:t>
            </a:r>
            <a:endParaRPr lang="pl-PL" sz="2000" b="1" dirty="0">
              <a:solidFill>
                <a:schemeClr val="tx1"/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l-PL" sz="2000" b="1" dirty="0">
                <a:solidFill>
                  <a:schemeClr val="tx1"/>
                </a:solidFill>
              </a:rPr>
              <a:t>Prowadzi badania własne </a:t>
            </a:r>
            <a:r>
              <a:rPr lang="pl-PL" sz="2000" dirty="0">
                <a:solidFill>
                  <a:schemeClr val="tx1"/>
                </a:solidFill>
              </a:rPr>
              <a:t>oraz</a:t>
            </a:r>
            <a:r>
              <a:rPr lang="pl-PL" sz="2000" b="1" dirty="0">
                <a:solidFill>
                  <a:schemeClr val="tx1"/>
                </a:solidFill>
              </a:rPr>
              <a:t> </a:t>
            </a:r>
            <a:r>
              <a:rPr lang="pl-PL" sz="2000" dirty="0">
                <a:solidFill>
                  <a:schemeClr val="tx1"/>
                </a:solidFill>
              </a:rPr>
              <a:t>zbiera wyniki analiz prowadzonych przez inne podmioty. Zwiększa dostęp do </a:t>
            </a:r>
            <a:r>
              <a:rPr lang="pl-PL" sz="2000" b="1" dirty="0">
                <a:solidFill>
                  <a:schemeClr val="tx1"/>
                </a:solidFill>
              </a:rPr>
              <a:t>wyników opracowań dotyczących sytuacji społeczno-gospodarczej regionu.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l-PL" sz="2000" b="1" dirty="0">
                <a:solidFill>
                  <a:schemeClr val="tx1"/>
                </a:solidFill>
              </a:rPr>
              <a:t>Realizuje wymianę informacji i wiedzy pomiędzy partnerami </a:t>
            </a:r>
            <a:r>
              <a:rPr lang="pl-PL" sz="2000" dirty="0">
                <a:solidFill>
                  <a:schemeClr val="tx1"/>
                </a:solidFill>
              </a:rPr>
              <a:t>(sieciowanie współpracy),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endParaRPr lang="pl-PL" sz="2000" b="1" dirty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/>
            </a:pPr>
            <a:endParaRPr lang="pl-PL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800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pic>
        <p:nvPicPr>
          <p:cNvPr id="4" name="Picture 4" descr="Herb województwa podkarpackiego&#10;&#10;Herb przedstawia na tarczy dwudzielnej w słup w prawym polu czerwonym gryfa ukoronowanego srebrnego wspiętego w lewo, w lewym błękitnym lwa ukoronowanego złotego wspiętego o języku czerwonym. Ponad nimi krzyż kawalerski srebrny.">
            <a:extLst>
              <a:ext uri="{FF2B5EF4-FFF2-40B4-BE49-F238E27FC236}">
                <a16:creationId xmlns:a16="http://schemas.microsoft.com/office/drawing/2014/main" id="{7BBD2791-4C8A-5E75-6F48-1221F47DC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664"/>
            <a:ext cx="865187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 descr="Logo Regionalnego Obserwatorium Terytorialnego">
            <a:extLst>
              <a:ext uri="{FF2B5EF4-FFF2-40B4-BE49-F238E27FC236}">
                <a16:creationId xmlns:a16="http://schemas.microsoft.com/office/drawing/2014/main" id="{89A8B47A-D682-A392-6FDD-782588528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5939928"/>
            <a:ext cx="2655166" cy="845594"/>
          </a:xfrm>
          <a:prstGeom prst="rect">
            <a:avLst/>
          </a:prstGeom>
        </p:spPr>
      </p:pic>
      <p:pic>
        <p:nvPicPr>
          <p:cNvPr id="1028" name="Picture 4" descr="Nowe wskaźniki makroekonomiczne">
            <a:extLst>
              <a:ext uri="{FF2B5EF4-FFF2-40B4-BE49-F238E27FC236}">
                <a16:creationId xmlns:a16="http://schemas.microsoft.com/office/drawing/2014/main" id="{2641E9B1-0373-8572-0133-252FA4BE8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91" y="5641327"/>
            <a:ext cx="2232248" cy="116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47BC43-B62E-4FC2-B9F1-349B8A60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087" y="826084"/>
            <a:ext cx="5401345" cy="576610"/>
          </a:xfrm>
        </p:spPr>
        <p:txBody>
          <a:bodyPr/>
          <a:lstStyle/>
          <a:p>
            <a:pPr algn="ctr"/>
            <a:r>
              <a:rPr lang="pl-PL" altLang="pl-PL" dirty="0">
                <a:solidFill>
                  <a:srgbClr val="0070C0"/>
                </a:solidFill>
              </a:rPr>
              <a:t>Realizacja projektu</a:t>
            </a:r>
            <a:br>
              <a:rPr lang="pl-PL" altLang="pl-PL" dirty="0">
                <a:solidFill>
                  <a:srgbClr val="0070C0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60F427-ED78-4924-A16F-CB719E7C3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1461690"/>
            <a:ext cx="6660740" cy="5135661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pl-PL" sz="1900" dirty="0">
                <a:solidFill>
                  <a:schemeClr val="tx1"/>
                </a:solidFill>
              </a:rPr>
              <a:t>Realizacja projektu pn. </a:t>
            </a:r>
            <a:r>
              <a:rPr lang="pl-PL" altLang="pl-PL" sz="1900" b="1" dirty="0">
                <a:solidFill>
                  <a:schemeClr val="tx1"/>
                </a:solidFill>
              </a:rPr>
              <a:t>Wsparcie działalności Regionalnego Obserwatorium Terytorialnego </a:t>
            </a:r>
            <a:br>
              <a:rPr lang="pl-PL" altLang="pl-PL" sz="1900" b="1" dirty="0">
                <a:solidFill>
                  <a:schemeClr val="tx1"/>
                </a:solidFill>
              </a:rPr>
            </a:br>
            <a:r>
              <a:rPr lang="pl-PL" altLang="pl-PL" sz="1900" b="1" dirty="0">
                <a:solidFill>
                  <a:schemeClr val="tx1"/>
                </a:solidFill>
              </a:rPr>
              <a:t>w procesie dostarczania niezbędnej wiedzy do zarządzania rozwojem regionu RPO WP 2014-2020 </a:t>
            </a:r>
            <a:br>
              <a:rPr lang="pl-PL" altLang="pl-PL" sz="1900" b="1" dirty="0">
                <a:solidFill>
                  <a:schemeClr val="tx1"/>
                </a:solidFill>
              </a:rPr>
            </a:br>
            <a:r>
              <a:rPr lang="pl-PL" sz="1900" b="0" dirty="0">
                <a:solidFill>
                  <a:schemeClr val="tx1"/>
                </a:solidFill>
              </a:rPr>
              <a:t>(oś priorytetowa Pomoc techniczna RPO WP 2014-2020).</a:t>
            </a:r>
          </a:p>
          <a:p>
            <a:pPr algn="just"/>
            <a:r>
              <a:rPr lang="pl-PL" altLang="pl-PL" sz="1900" dirty="0">
                <a:solidFill>
                  <a:schemeClr val="tx1"/>
                </a:solidFill>
              </a:rPr>
              <a:t>Założeniem projektu było wsparcie działalności Regionalnego Obserwatorium Terytorialnego, </a:t>
            </a:r>
            <a:br>
              <a:rPr lang="pl-PL" altLang="pl-PL" sz="1900" dirty="0">
                <a:solidFill>
                  <a:schemeClr val="tx1"/>
                </a:solidFill>
              </a:rPr>
            </a:br>
            <a:r>
              <a:rPr lang="pl-PL" altLang="pl-PL" sz="1900" b="1" dirty="0">
                <a:solidFill>
                  <a:schemeClr val="tx1"/>
                </a:solidFill>
              </a:rPr>
              <a:t>w zakresie realizacji badań i analiz na potrzeby kształtowania polityki regionalnej województwa podkarpackiego</a:t>
            </a:r>
            <a:r>
              <a:rPr lang="pl-PL" altLang="pl-PL" sz="19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pl-PL" altLang="pl-PL" sz="1900" dirty="0">
                <a:solidFill>
                  <a:schemeClr val="tx1"/>
                </a:solidFill>
              </a:rPr>
              <a:t>Otrzymane środki umożliwiły realizację badań, ekspertyz, analiz i opracowań </a:t>
            </a:r>
            <a:r>
              <a:rPr lang="pl-PL" altLang="pl-PL" sz="1900" b="1" dirty="0">
                <a:solidFill>
                  <a:schemeClr val="tx1"/>
                </a:solidFill>
              </a:rPr>
              <a:t>służących przygotowaniu dokumentów strategicznych</a:t>
            </a:r>
            <a:r>
              <a:rPr lang="pl-PL" altLang="pl-PL" sz="1900" dirty="0">
                <a:solidFill>
                  <a:schemeClr val="tx1"/>
                </a:solidFill>
              </a:rPr>
              <a:t> tj. </a:t>
            </a:r>
            <a:r>
              <a:rPr lang="pl-PL" altLang="pl-PL" sz="1900" i="1" dirty="0">
                <a:solidFill>
                  <a:schemeClr val="tx1"/>
                </a:solidFill>
              </a:rPr>
              <a:t>Strategii rozwoju województwa – Podkarpackie 2030</a:t>
            </a:r>
            <a:r>
              <a:rPr lang="pl-PL" altLang="pl-PL" sz="1900" dirty="0">
                <a:solidFill>
                  <a:schemeClr val="tx1"/>
                </a:solidFill>
              </a:rPr>
              <a:t>,  </a:t>
            </a:r>
            <a:r>
              <a:rPr lang="pl-PL" altLang="pl-PL" sz="1900" i="1" dirty="0">
                <a:solidFill>
                  <a:schemeClr val="tx1"/>
                </a:solidFill>
              </a:rPr>
              <a:t>Regionalnej Strategii Innowacji Województwa Podkarpackiego na lata 2021-2030</a:t>
            </a:r>
            <a:r>
              <a:rPr lang="pl-PL" altLang="pl-PL" sz="1900" dirty="0">
                <a:solidFill>
                  <a:schemeClr val="tx1"/>
                </a:solidFill>
              </a:rPr>
              <a:t> oraz </a:t>
            </a:r>
            <a:r>
              <a:rPr lang="pl-PL" altLang="pl-PL" sz="1900" i="1" dirty="0">
                <a:solidFill>
                  <a:schemeClr val="tx1"/>
                </a:solidFill>
              </a:rPr>
              <a:t>Programu Strategicznego Rozwoju Transportu Województwa Podkarpackiego do roku 2030</a:t>
            </a:r>
            <a:r>
              <a:rPr lang="pl-PL" altLang="pl-PL" sz="19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4" name="Picture 4" descr="Herb województwa podkarpackiego&#10;Herb przedstawia na tarczy dwudzielnej w słup w prawym polu czerwonym gryfa ukoronowanego srebrnego wspiętego w lewo, w lewym błękitnym lwa ukoronowanego złotego wspiętego o języku czerwonym. Ponad nimi krzyż kawalerski srebrny.&#10;">
            <a:extLst>
              <a:ext uri="{FF2B5EF4-FFF2-40B4-BE49-F238E27FC236}">
                <a16:creationId xmlns:a16="http://schemas.microsoft.com/office/drawing/2014/main" id="{7CCB795F-2A58-43E0-85A7-6A152CE8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46088"/>
            <a:ext cx="8016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Logo RSI Podkarpackie">
            <a:extLst>
              <a:ext uri="{FF2B5EF4-FFF2-40B4-BE49-F238E27FC236}">
                <a16:creationId xmlns:a16="http://schemas.microsoft.com/office/drawing/2014/main" id="{8A5EA0D9-00FA-E9D9-55F4-5EBAF95B5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882" y="1888331"/>
            <a:ext cx="1718494" cy="132762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 descr="Obraz zawierający okładkę dokumentu Strategia rozwoju województwa - Podkarpackie 2030. Krajobraz Bieszczad, automatyka i robotyka, mężczyzna i kobieta obsługujący panel komputerowy, fragment autostrady ">
            <a:extLst>
              <a:ext uri="{FF2B5EF4-FFF2-40B4-BE49-F238E27FC236}">
                <a16:creationId xmlns:a16="http://schemas.microsoft.com/office/drawing/2014/main" id="{02DCE8CF-A922-0CD1-02A8-8FC5AB7D1F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95" t="15990" r="34788" b="5702"/>
          <a:stretch/>
        </p:blipFill>
        <p:spPr bwMode="auto">
          <a:xfrm>
            <a:off x="7129969" y="3666169"/>
            <a:ext cx="1798320" cy="253746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048115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Herb województwa podkarpackiego&#10;Herb przedstawia na tarczy dwudzielnej w słup w prawym polu czerwonym gryfa ukoronowanego srebrnego wspiętego w lewo, w lewym błękitnym lwa ukoronowanego złotego wspiętego o języku czerwonym. Ponad nimi krzyż kawalerski srebrny.&#10;">
            <a:extLst>
              <a:ext uri="{FF2B5EF4-FFF2-40B4-BE49-F238E27FC236}">
                <a16:creationId xmlns:a16="http://schemas.microsoft.com/office/drawing/2014/main" id="{6A77AA7C-6FD1-4FDA-A909-4F8982C55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46088"/>
            <a:ext cx="8016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Prostokąt 5">
            <a:extLst>
              <a:ext uri="{FF2B5EF4-FFF2-40B4-BE49-F238E27FC236}">
                <a16:creationId xmlns:a16="http://schemas.microsoft.com/office/drawing/2014/main" id="{E255F18E-D64B-4310-B3BF-926ADB65F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60" y="1691271"/>
            <a:ext cx="8892480" cy="1025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rgbClr val="60606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 2" panose="05020102010507070707" pitchFamily="18" charset="2"/>
              <a:buChar char="²"/>
              <a:defRPr sz="2200">
                <a:solidFill>
                  <a:srgbClr val="60606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 2" panose="05020102010507070707" pitchFamily="18" charset="2"/>
              <a:buChar char="±"/>
              <a:defRPr sz="2000">
                <a:solidFill>
                  <a:srgbClr val="60606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³"/>
              <a:defRPr>
                <a:solidFill>
                  <a:srgbClr val="60606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 2" panose="05020102010507070707" pitchFamily="18" charset="2"/>
              <a:buChar char="°"/>
              <a:defRPr sz="1600">
                <a:solidFill>
                  <a:srgbClr val="60606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°"/>
              <a:defRPr sz="1600">
                <a:solidFill>
                  <a:srgbClr val="60606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°"/>
              <a:defRPr sz="1600">
                <a:solidFill>
                  <a:srgbClr val="60606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°"/>
              <a:defRPr sz="1600">
                <a:solidFill>
                  <a:srgbClr val="60606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°"/>
              <a:defRPr sz="1600">
                <a:solidFill>
                  <a:srgbClr val="60606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355600" indent="-355600" algn="just">
              <a:spcBef>
                <a:spcPts val="400"/>
              </a:spcBef>
              <a:spcAft>
                <a:spcPts val="400"/>
              </a:spcAft>
              <a:defRPr/>
            </a:pPr>
            <a:r>
              <a:rPr lang="pl-PL" sz="1800" b="0" dirty="0">
                <a:solidFill>
                  <a:schemeClr val="tx1"/>
                </a:solidFill>
              </a:rPr>
              <a:t>Projekt realizowany jest w okresie </a:t>
            </a:r>
            <a:r>
              <a:rPr lang="pl-PL" sz="1800" dirty="0">
                <a:solidFill>
                  <a:schemeClr val="tx1"/>
                </a:solidFill>
              </a:rPr>
              <a:t>od 1 stycznia 2021 r. do 31 grudnia 2023 r.</a:t>
            </a:r>
          </a:p>
          <a:p>
            <a:pPr marL="355600" indent="-355600" algn="just">
              <a:spcBef>
                <a:spcPts val="400"/>
              </a:spcBef>
              <a:spcAft>
                <a:spcPts val="400"/>
              </a:spcAft>
              <a:defRPr/>
            </a:pPr>
            <a:r>
              <a:rPr lang="pl-PL" sz="1800" dirty="0">
                <a:solidFill>
                  <a:schemeClr val="tx1"/>
                </a:solidFill>
              </a:rPr>
              <a:t>Wartość ogółem projektu wynosi 795 391,00 zł</a:t>
            </a:r>
            <a:r>
              <a:rPr lang="pl-PL" sz="1800" b="0" dirty="0">
                <a:solidFill>
                  <a:schemeClr val="tx1"/>
                </a:solidFill>
              </a:rPr>
              <a:t>, w tym wkład UE </a:t>
            </a:r>
            <a:br>
              <a:rPr lang="pl-PL" sz="1800" b="0" dirty="0">
                <a:solidFill>
                  <a:schemeClr val="tx1"/>
                </a:solidFill>
              </a:rPr>
            </a:br>
            <a:r>
              <a:rPr lang="pl-PL" sz="1800" b="0" dirty="0">
                <a:solidFill>
                  <a:schemeClr val="tx1"/>
                </a:solidFill>
              </a:rPr>
              <a:t>676 082,35 zł.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3AD5EBD-E08E-4054-2A1B-D37A6279C745}"/>
              </a:ext>
            </a:extLst>
          </p:cNvPr>
          <p:cNvSpPr txBox="1"/>
          <p:nvPr/>
        </p:nvSpPr>
        <p:spPr>
          <a:xfrm>
            <a:off x="251520" y="3097189"/>
            <a:ext cx="8640960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l-PL" sz="1900" b="0" dirty="0">
                <a:latin typeface="+mn-lt"/>
              </a:rPr>
              <a:t>Zadania projektu:</a:t>
            </a:r>
          </a:p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pl-PL" sz="1900" b="0" dirty="0">
                <a:latin typeface="+mn-lt"/>
              </a:rPr>
              <a:t>Realizacja badań, ekspertyz, analiz i opracowań związanych </a:t>
            </a:r>
            <a:br>
              <a:rPr lang="pl-PL" sz="1900" b="0" dirty="0">
                <a:latin typeface="+mn-lt"/>
              </a:rPr>
            </a:br>
            <a:r>
              <a:rPr lang="pl-PL" sz="1900" b="0" dirty="0">
                <a:latin typeface="+mn-lt"/>
              </a:rPr>
              <a:t>z monitorowaniem rozwoju regionu.</a:t>
            </a:r>
          </a:p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pl-PL" sz="1900" b="0" dirty="0">
                <a:latin typeface="+mn-lt"/>
              </a:rPr>
              <a:t>Sieciowanie współpracy podmiotów odpowiedzialnych za monitorowanie polityk publicznych.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l-PL" sz="1900" b="0" dirty="0">
              <a:latin typeface="+mn-lt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l-PL" sz="1900" b="0" dirty="0">
                <a:latin typeface="+mn-lt"/>
              </a:rPr>
              <a:t>Wskaźniki projektu:</a:t>
            </a:r>
          </a:p>
          <a:p>
            <a:pPr marL="457200" indent="-45720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pl-PL" sz="1900" b="0" dirty="0">
                <a:latin typeface="+mn-lt"/>
              </a:rPr>
              <a:t>Liczba opracowanych ekspertyz – </a:t>
            </a:r>
            <a:r>
              <a:rPr lang="pl-PL" sz="1900" dirty="0">
                <a:latin typeface="+mn-lt"/>
              </a:rPr>
              <a:t>6 szt.</a:t>
            </a:r>
            <a:r>
              <a:rPr lang="pl-PL" sz="1900" b="0" dirty="0">
                <a:latin typeface="+mn-lt"/>
              </a:rPr>
              <a:t>;</a:t>
            </a:r>
          </a:p>
          <a:p>
            <a:pPr marL="457200" indent="-45720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pl-PL" sz="1900" b="0" dirty="0">
                <a:latin typeface="+mn-lt"/>
              </a:rPr>
              <a:t>Liczba posiedzeń sieci tematycznych, grup roboczych, komitetów oraz innych ciał angażujących partnerów – </a:t>
            </a:r>
            <a:r>
              <a:rPr lang="pl-PL" sz="1900" dirty="0">
                <a:latin typeface="+mn-lt"/>
              </a:rPr>
              <a:t>3 szt</a:t>
            </a:r>
            <a:r>
              <a:rPr lang="pl-PL" sz="1900" b="0" dirty="0">
                <a:latin typeface="+mn-lt"/>
              </a:rPr>
              <a:t>.</a:t>
            </a: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CAA857B8-3EBC-44E3-8C8A-9130ECB26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758" y="549275"/>
            <a:ext cx="3024485" cy="575469"/>
          </a:xfrm>
        </p:spPr>
        <p:txBody>
          <a:bodyPr/>
          <a:lstStyle/>
          <a:p>
            <a:r>
              <a:rPr lang="pl-PL" altLang="pl-PL" dirty="0">
                <a:solidFill>
                  <a:srgbClr val="0070C0"/>
                </a:solidFill>
              </a:rPr>
              <a:t>Realizacja projektu</a:t>
            </a:r>
            <a:endParaRPr lang="pl-PL" dirty="0"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2095B4-FB98-4873-ACAE-B9C0D0337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446087"/>
            <a:ext cx="5040560" cy="1022626"/>
          </a:xfrm>
        </p:spPr>
        <p:txBody>
          <a:bodyPr/>
          <a:lstStyle/>
          <a:p>
            <a:pPr algn="ctr"/>
            <a:r>
              <a:rPr lang="pl-PL" altLang="pl-PL" dirty="0">
                <a:solidFill>
                  <a:srgbClr val="0070C0"/>
                </a:solidFill>
              </a:rPr>
              <a:t>Prezentacja badań realizowanych </a:t>
            </a:r>
            <a:br>
              <a:rPr lang="pl-PL" altLang="pl-PL" dirty="0">
                <a:solidFill>
                  <a:srgbClr val="0070C0"/>
                </a:solidFill>
              </a:rPr>
            </a:br>
            <a:r>
              <a:rPr lang="pl-PL" altLang="pl-PL" dirty="0">
                <a:solidFill>
                  <a:srgbClr val="0070C0"/>
                </a:solidFill>
              </a:rPr>
              <a:t>w latach 2021-2023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25B210-777A-7F9B-FAE1-36C04252AF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988" y="1916113"/>
            <a:ext cx="9090025" cy="4495800"/>
          </a:xfrm>
          <a:solidFill>
            <a:schemeClr val="bg1"/>
          </a:solidFill>
        </p:spPr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l-PL" sz="1900" dirty="0">
                <a:solidFill>
                  <a:schemeClr val="tx1"/>
                </a:solidFill>
              </a:rPr>
              <a:t>Corocznie opracowywany jest raport pn. </a:t>
            </a:r>
            <a:r>
              <a:rPr lang="pl-PL" sz="1900" b="1" dirty="0">
                <a:solidFill>
                  <a:schemeClr val="tx1"/>
                </a:solidFill>
              </a:rPr>
              <a:t>Przegląd regionalny. Województwo podkarpackie </a:t>
            </a:r>
            <a:r>
              <a:rPr lang="pl-PL" sz="1900" dirty="0">
                <a:solidFill>
                  <a:schemeClr val="tx1"/>
                </a:solidFill>
              </a:rPr>
              <a:t>(aktualnie realizowany w ramach projektu).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l-PL" sz="1900" dirty="0">
                <a:solidFill>
                  <a:schemeClr val="tx1"/>
                </a:solidFill>
              </a:rPr>
              <a:t>Przeglądy obejmują aktualną sytuację, tendencję rozwojowe </a:t>
            </a:r>
            <a:br>
              <a:rPr lang="pl-PL" sz="1900" dirty="0">
                <a:solidFill>
                  <a:schemeClr val="tx1"/>
                </a:solidFill>
              </a:rPr>
            </a:br>
            <a:r>
              <a:rPr lang="pl-PL" sz="1900" dirty="0">
                <a:solidFill>
                  <a:schemeClr val="tx1"/>
                </a:solidFill>
              </a:rPr>
              <a:t>i prognozowane zmiany społeczno-gospodarcze.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l-PL" sz="1900" dirty="0">
                <a:solidFill>
                  <a:schemeClr val="tx1"/>
                </a:solidFill>
              </a:rPr>
              <a:t>Są wykorzystywane </a:t>
            </a:r>
            <a:r>
              <a:rPr lang="pl-PL" sz="1900" b="1" dirty="0">
                <a:solidFill>
                  <a:schemeClr val="tx1"/>
                </a:solidFill>
              </a:rPr>
              <a:t>na potrzeby zarządzania strategicznego </a:t>
            </a:r>
            <a:r>
              <a:rPr lang="pl-PL" sz="1900" dirty="0">
                <a:solidFill>
                  <a:schemeClr val="tx1"/>
                </a:solidFill>
              </a:rPr>
              <a:t>oraz służą </a:t>
            </a:r>
            <a:r>
              <a:rPr lang="pl-PL" sz="1900" b="1" dirty="0">
                <a:solidFill>
                  <a:schemeClr val="tx1"/>
                </a:solidFill>
              </a:rPr>
              <a:t>optymalizacji podejmowanych decyzji </a:t>
            </a:r>
            <a:r>
              <a:rPr lang="pl-PL" sz="1900" dirty="0">
                <a:solidFill>
                  <a:schemeClr val="tx1"/>
                </a:solidFill>
              </a:rPr>
              <a:t>w zakresie wyznaczania podstawowych kierunków rozwoju regionu.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l-PL" sz="1900" dirty="0">
                <a:solidFill>
                  <a:schemeClr val="tx1"/>
                </a:solidFill>
              </a:rPr>
              <a:t>W opracowaniach uwzględniono istotne zjawiska w zakresie rozwoju społeczno-gospodarczego oraz poddano analizom aktualne procesy zachodzące w województwie podkarpackim i kraju (pandemia COVID-19 czy konflikt zbrojny w Ukrainie).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l-PL" sz="1900" b="1" dirty="0">
                <a:solidFill>
                  <a:schemeClr val="tx1"/>
                </a:solidFill>
              </a:rPr>
              <a:t>Opracowanie przygotowywane jest dla odbiorców i czytelników z różnych środowisk: </a:t>
            </a:r>
            <a:r>
              <a:rPr lang="pl-PL" sz="1900" dirty="0">
                <a:solidFill>
                  <a:schemeClr val="tx1"/>
                </a:solidFill>
              </a:rPr>
              <a:t>rządowego, naukowego, społecznego oraz samorządu terytorialnego z terenu województwa podkarpackiego.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br>
              <a:rPr lang="pl-PL" sz="1600" dirty="0"/>
            </a:br>
            <a:endParaRPr lang="pl-PL" sz="16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pl-PL" sz="1600" dirty="0">
              <a:solidFill>
                <a:schemeClr val="tx1"/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pl-PL" sz="1600" dirty="0">
              <a:solidFill>
                <a:schemeClr val="tx1"/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pl-PL" sz="1600" dirty="0">
              <a:solidFill>
                <a:schemeClr val="tx1"/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pl-PL" sz="1600" dirty="0">
              <a:solidFill>
                <a:schemeClr val="tx1"/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pl-PL" sz="1800" dirty="0">
              <a:solidFill>
                <a:schemeClr val="tx1"/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pl-PL" sz="1800" dirty="0">
              <a:solidFill>
                <a:schemeClr val="tx1"/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pl-PL" sz="1800" dirty="0">
              <a:solidFill>
                <a:schemeClr val="tx1"/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pl-PL" sz="1600" dirty="0">
              <a:solidFill>
                <a:schemeClr val="tx1"/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pl-PL" sz="1600" dirty="0">
              <a:solidFill>
                <a:schemeClr val="tx1"/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pl-PL" sz="1800" dirty="0">
              <a:solidFill>
                <a:schemeClr val="tx1"/>
              </a:solidFill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pl-PL" sz="1800" dirty="0">
              <a:solidFill>
                <a:schemeClr val="tx1"/>
              </a:solidFill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pl-PL" sz="1800" dirty="0">
              <a:solidFill>
                <a:schemeClr val="tx1"/>
              </a:solidFill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pl-PL" sz="1800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endParaRPr lang="pl-PL" sz="1800" dirty="0">
              <a:solidFill>
                <a:schemeClr val="tx1"/>
              </a:solidFill>
            </a:endParaRPr>
          </a:p>
        </p:txBody>
      </p:sp>
      <p:pic>
        <p:nvPicPr>
          <p:cNvPr id="6" name="Picture 4" descr="Herb województwa podkarpackiego&#10;Herb przedstawia na tarczy dwudzielnej w słup w prawym polu czerwonym gryfa ukoronowanego srebrnego wspiętego w lewo, w lewym błękitnym lwa ukoronowanego złotego wspiętego o języku czerwonym. Ponad nimi krzyż kawalerski srebrny.&#10;">
            <a:extLst>
              <a:ext uri="{FF2B5EF4-FFF2-40B4-BE49-F238E27FC236}">
                <a16:creationId xmlns:a16="http://schemas.microsoft.com/office/drawing/2014/main" id="{37176F13-7669-D0B7-2391-3D943A849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46088"/>
            <a:ext cx="8016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43335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erb województwa podkarpackiego&#10;Herb przedstawia na tarczy dwudzielnej w słup w prawym polu czerwonym gryfa ukoronowanego srebrnego wspiętego w lewo, w lewym błękitnym lwa ukoronowanego złotego wspiętego o języku czerwonym. Ponad nimi krzyż kawalerski srebrny.&#10;">
            <a:extLst>
              <a:ext uri="{FF2B5EF4-FFF2-40B4-BE49-F238E27FC236}">
                <a16:creationId xmlns:a16="http://schemas.microsoft.com/office/drawing/2014/main" id="{37176F13-7669-D0B7-2391-3D943A849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46088"/>
            <a:ext cx="8016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CAF82126-D29E-4927-97BB-EC4AA2467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942" y="429992"/>
            <a:ext cx="5112717" cy="1008063"/>
          </a:xfrm>
        </p:spPr>
        <p:txBody>
          <a:bodyPr/>
          <a:lstStyle/>
          <a:p>
            <a:pPr algn="ctr"/>
            <a:r>
              <a:rPr lang="pl-PL" altLang="pl-PL" dirty="0">
                <a:solidFill>
                  <a:srgbClr val="0070C0"/>
                </a:solidFill>
              </a:rPr>
              <a:t>Prezentacja badań realizowanych </a:t>
            </a:r>
            <a:br>
              <a:rPr lang="pl-PL" altLang="pl-PL" dirty="0">
                <a:solidFill>
                  <a:srgbClr val="0070C0"/>
                </a:solidFill>
              </a:rPr>
            </a:br>
            <a:r>
              <a:rPr lang="pl-PL" altLang="pl-PL" dirty="0">
                <a:solidFill>
                  <a:srgbClr val="0070C0"/>
                </a:solidFill>
              </a:rPr>
              <a:t>w latach 2021-2023</a:t>
            </a:r>
            <a:r>
              <a:rPr lang="pl-PL" altLang="pl-PL" dirty="0">
                <a:solidFill>
                  <a:schemeClr val="bg1"/>
                </a:solidFill>
              </a:rPr>
              <a:t>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" name="Symbol zastępczy zawartości 4" descr="Okładka dokumentu Przegląd regionalny. Województwo Podkarpackie 2020">
            <a:extLst>
              <a:ext uri="{FF2B5EF4-FFF2-40B4-BE49-F238E27FC236}">
                <a16:creationId xmlns:a16="http://schemas.microsoft.com/office/drawing/2014/main" id="{8BEFBFB7-004C-4C81-8C4F-83FC75F581A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95544" y="1770656"/>
            <a:ext cx="2690813" cy="38163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Obraz 5" descr="Okładka dokumentu Zbiór Załączników do Raportu końcowego pt. Przegląd Regionalny. Województwo Podkarpackie 2020.">
            <a:extLst>
              <a:ext uri="{FF2B5EF4-FFF2-40B4-BE49-F238E27FC236}">
                <a16:creationId xmlns:a16="http://schemas.microsoft.com/office/drawing/2014/main" id="{36144F9B-D96F-4621-978F-E15F384953F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6824" y="2852936"/>
            <a:ext cx="2690821" cy="371051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Obraz 6" descr="Okładka dokumentu Przegląd regionalny. Województwo Podkarpackie 2021">
            <a:extLst>
              <a:ext uri="{FF2B5EF4-FFF2-40B4-BE49-F238E27FC236}">
                <a16:creationId xmlns:a16="http://schemas.microsoft.com/office/drawing/2014/main" id="{A3A78EF4-DD54-4EEE-A4E9-54F446BE1D6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8112" y="1770656"/>
            <a:ext cx="2705815" cy="371051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erb województwa podkarpackiego&#10;Herb przedstawia na tarczy dwudzielnej w słup w prawym polu czerwonym gryfa ukoronowanego srebrnego wspiętego w lewo, w lewym błękitnym lwa ukoronowanego złotego wspiętego o języku czerwonym. Ponad nimi krzyż kawalerski srebrny.">
            <a:extLst>
              <a:ext uri="{FF2B5EF4-FFF2-40B4-BE49-F238E27FC236}">
                <a16:creationId xmlns:a16="http://schemas.microsoft.com/office/drawing/2014/main" id="{3B73EED7-7F19-4829-B097-779502B30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46088"/>
            <a:ext cx="8016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AC4288FC-4347-4C7D-8124-BCB42037D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420154"/>
            <a:ext cx="5040709" cy="1008063"/>
          </a:xfrm>
        </p:spPr>
        <p:txBody>
          <a:bodyPr/>
          <a:lstStyle/>
          <a:p>
            <a:pPr algn="ctr"/>
            <a:r>
              <a:rPr lang="pl-PL" altLang="pl-PL" dirty="0">
                <a:solidFill>
                  <a:srgbClr val="0070C0"/>
                </a:solidFill>
              </a:rPr>
              <a:t>Prezentacja badań realizowanych </a:t>
            </a:r>
            <a:br>
              <a:rPr lang="pl-PL" altLang="pl-PL" dirty="0">
                <a:solidFill>
                  <a:srgbClr val="0070C0"/>
                </a:solidFill>
              </a:rPr>
            </a:br>
            <a:r>
              <a:rPr lang="pl-PL" altLang="pl-PL" dirty="0">
                <a:solidFill>
                  <a:schemeClr val="bg1"/>
                </a:solidFill>
              </a:rPr>
              <a:t>.</a:t>
            </a:r>
            <a:r>
              <a:rPr lang="pl-PL" altLang="pl-PL" dirty="0">
                <a:solidFill>
                  <a:srgbClr val="0070C0"/>
                </a:solidFill>
              </a:rPr>
              <a:t>w latach 2021-2023</a:t>
            </a:r>
            <a:r>
              <a:rPr lang="pl-PL" altLang="pl-PL" dirty="0">
                <a:solidFill>
                  <a:schemeClr val="bg1"/>
                </a:solidFill>
              </a:rPr>
              <a:t>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EC3C831-0B46-4E90-8F46-4DE8F70721D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4967" y="2060848"/>
            <a:ext cx="5572125" cy="3814762"/>
          </a:xfrm>
          <a:solidFill>
            <a:schemeClr val="bg1"/>
          </a:solidFill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chemeClr val="tx1"/>
                </a:solidFill>
              </a:rPr>
              <a:t>W 2021 r. zrealizowano badanie pn. </a:t>
            </a:r>
            <a:r>
              <a:rPr lang="pl-PL" sz="1800" b="1" dirty="0">
                <a:solidFill>
                  <a:schemeClr val="tx1"/>
                </a:solidFill>
              </a:rPr>
              <a:t>Gospodarka cyrkularna w wybranych obszarach społeczno-gospodarczych województwa podkarpackiego jako kierunek zrównoważonego rozwoju</a:t>
            </a:r>
            <a:r>
              <a:rPr lang="pl-PL" sz="1800" dirty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chemeClr val="tx1"/>
                </a:solidFill>
              </a:rPr>
              <a:t>Głównym celem badania była ocena potencjału transformacji w kierunku gospodarki cyrkularnej 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w wybranych obszarach społeczno – gospodarczych województwa podkarpackiego.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chemeClr val="tx1"/>
                </a:solidFill>
              </a:rPr>
              <a:t>Raport zawiera ocenę możliwości transformacji regionu w kierunku gospodarki cyrkularnej, szczególnie w obszarach mających ścisły związek ze społeczeństwem.</a:t>
            </a:r>
            <a:endParaRPr lang="pl-PL" sz="1600" dirty="0">
              <a:solidFill>
                <a:schemeClr val="tx1"/>
              </a:solidFill>
            </a:endParaRPr>
          </a:p>
        </p:txBody>
      </p:sp>
      <p:pic>
        <p:nvPicPr>
          <p:cNvPr id="3" name="Obraz 2" descr="Okładka dokumentu Gospodarka cyrkularna w wybranych obszarach społeczno-gospodarczych województwa podkarpackiego jako kierunku zrównoważonego rozwoju regionu">
            <a:extLst>
              <a:ext uri="{FF2B5EF4-FFF2-40B4-BE49-F238E27FC236}">
                <a16:creationId xmlns:a16="http://schemas.microsoft.com/office/drawing/2014/main" id="{24A2D815-27F9-45BC-95A3-F2FBB746971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060848"/>
            <a:ext cx="3072784" cy="426727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666641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1E5AB429-9AA7-4813-BE94-45E10D78E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446088"/>
            <a:ext cx="5040709" cy="1008063"/>
          </a:xfrm>
        </p:spPr>
        <p:txBody>
          <a:bodyPr/>
          <a:lstStyle/>
          <a:p>
            <a:pPr algn="ctr"/>
            <a:r>
              <a:rPr lang="pl-PL" altLang="pl-PL" dirty="0">
                <a:solidFill>
                  <a:srgbClr val="0070C0"/>
                </a:solidFill>
              </a:rPr>
              <a:t>Prezentacja badań realizowanych </a:t>
            </a:r>
            <a:br>
              <a:rPr lang="pl-PL" altLang="pl-PL" dirty="0">
                <a:solidFill>
                  <a:srgbClr val="0070C0"/>
                </a:solidFill>
              </a:rPr>
            </a:br>
            <a:r>
              <a:rPr lang="pl-PL" altLang="pl-PL" dirty="0">
                <a:solidFill>
                  <a:schemeClr val="bg1"/>
                </a:solidFill>
              </a:rPr>
              <a:t>.</a:t>
            </a:r>
            <a:r>
              <a:rPr lang="pl-PL" altLang="pl-PL" dirty="0">
                <a:solidFill>
                  <a:srgbClr val="0070C0"/>
                </a:solidFill>
              </a:rPr>
              <a:t>w latach 2021-2023</a:t>
            </a:r>
            <a:r>
              <a:rPr lang="pl-PL" altLang="pl-PL" dirty="0">
                <a:solidFill>
                  <a:schemeClr val="bg1"/>
                </a:solidFill>
              </a:rPr>
              <a:t>..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4E84E9-6330-9851-FEF7-55427FB40A8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9417" y="1844824"/>
            <a:ext cx="6337300" cy="4591050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pl-PL" sz="1800" dirty="0">
                <a:solidFill>
                  <a:schemeClr val="tx1"/>
                </a:solidFill>
              </a:rPr>
              <a:t>Gospodarka Obiegu Zamkniętego (GOZ) była przeanalizowana kompleksowo w dwóch badaniach (uwzględniono wdrażanie rozwiązań z zakresu GOZ 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w </a:t>
            </a:r>
            <a:r>
              <a:rPr lang="pl-PL" sz="1800" b="1" dirty="0">
                <a:solidFill>
                  <a:schemeClr val="tx1"/>
                </a:solidFill>
              </a:rPr>
              <a:t>społeczeństwie oraz w przedsiębiorstwach</a:t>
            </a:r>
            <a:r>
              <a:rPr lang="pl-PL" sz="1800" dirty="0">
                <a:solidFill>
                  <a:schemeClr val="tx1"/>
                </a:solidFill>
              </a:rPr>
              <a:t>). </a:t>
            </a:r>
          </a:p>
          <a:p>
            <a:pPr algn="just"/>
            <a:r>
              <a:rPr lang="pl-PL" sz="1800" dirty="0">
                <a:solidFill>
                  <a:schemeClr val="tx1"/>
                </a:solidFill>
              </a:rPr>
              <a:t>Wyniki przedmiotowych badań wykorzystane zostały na potrzeby przygotowania</a:t>
            </a:r>
            <a:r>
              <a:rPr lang="pl-PL" sz="1800" b="1" dirty="0">
                <a:solidFill>
                  <a:schemeClr val="tx1"/>
                </a:solidFill>
              </a:rPr>
              <a:t> Regionalnej Strategii Innowacji Województwa Podkarpackiego na lata 2021-2030 </a:t>
            </a:r>
            <a:r>
              <a:rPr lang="pl-PL" sz="1800" dirty="0">
                <a:solidFill>
                  <a:schemeClr val="tx1"/>
                </a:solidFill>
              </a:rPr>
              <a:t>oraz </a:t>
            </a:r>
            <a:r>
              <a:rPr lang="pl-PL" altLang="pl-PL" sz="1800" b="1" dirty="0">
                <a:solidFill>
                  <a:schemeClr val="tx1"/>
                </a:solidFill>
              </a:rPr>
              <a:t>Priorytetu 2 – Energia i Środowiska programu regionalnego FEP. </a:t>
            </a:r>
          </a:p>
          <a:p>
            <a:pPr marL="0" indent="0" algn="just">
              <a:buNone/>
            </a:pPr>
            <a:endParaRPr lang="pl-PL" sz="18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l-PL" sz="1800" b="1" dirty="0">
                <a:solidFill>
                  <a:schemeClr val="tx1"/>
                </a:solidFill>
              </a:rPr>
              <a:t>RSI WP jako cele horyzontalne wskazuje m.in.:</a:t>
            </a:r>
          </a:p>
          <a:p>
            <a:pPr algn="just">
              <a:spcAft>
                <a:spcPts val="600"/>
              </a:spcAft>
              <a:defRPr/>
            </a:pPr>
            <a:r>
              <a:rPr lang="pl-PL" sz="1800" dirty="0">
                <a:solidFill>
                  <a:schemeClr val="tx1"/>
                </a:solidFill>
              </a:rPr>
              <a:t>Transformację przedsiębiorstw umożliwiającą wdrażanie rozwiązań z zakresu GOZ, w tym w obszarze </a:t>
            </a:r>
            <a:r>
              <a:rPr lang="pl-PL" sz="1800" dirty="0" err="1">
                <a:solidFill>
                  <a:schemeClr val="tx1"/>
                </a:solidFill>
              </a:rPr>
              <a:t>biogospodarki</a:t>
            </a:r>
            <a:r>
              <a:rPr lang="pl-PL" sz="1800" dirty="0">
                <a:solidFill>
                  <a:schemeClr val="tx1"/>
                </a:solidFill>
              </a:rPr>
              <a:t> - cel dotyczy dostosowania działalności przedsiębiorstw do wymogów gospodarki cyrkularnej.</a:t>
            </a:r>
          </a:p>
          <a:p>
            <a:pPr algn="just"/>
            <a:endParaRPr lang="pl-PL" sz="2000" dirty="0">
              <a:solidFill>
                <a:srgbClr val="FF0000"/>
              </a:solidFill>
            </a:endParaRPr>
          </a:p>
          <a:p>
            <a:pPr algn="just"/>
            <a:endParaRPr lang="pl-PL" sz="1600" dirty="0">
              <a:solidFill>
                <a:schemeClr val="tx1"/>
              </a:solidFill>
            </a:endParaRPr>
          </a:p>
          <a:p>
            <a:pPr algn="just"/>
            <a:endParaRPr lang="pl-PL" sz="1600" dirty="0">
              <a:solidFill>
                <a:schemeClr val="tx1"/>
              </a:solidFill>
            </a:endParaRPr>
          </a:p>
          <a:p>
            <a:pPr algn="just"/>
            <a:endParaRPr lang="pl-PL" sz="1600" dirty="0">
              <a:solidFill>
                <a:schemeClr val="tx1"/>
              </a:solidFill>
            </a:endParaRPr>
          </a:p>
          <a:p>
            <a:endParaRPr lang="pl-PL" sz="1600" dirty="0">
              <a:solidFill>
                <a:schemeClr val="tx1"/>
              </a:solidFill>
            </a:endParaRPr>
          </a:p>
        </p:txBody>
      </p:sp>
      <p:pic>
        <p:nvPicPr>
          <p:cNvPr id="5" name="Picture 4" descr="Herb województwa podkarpackiego&#10;Herb przedstawia na tarczy dwudzielnej w słup w prawym polu czerwonym gryfa ukoronowanego srebrnego wspiętego w lewo, w lewym błękitnym lwa ukoronowanego złotego wspiętego o języku czerwonym. Ponad nimi krzyż kawalerski srebrny.">
            <a:extLst>
              <a:ext uri="{FF2B5EF4-FFF2-40B4-BE49-F238E27FC236}">
                <a16:creationId xmlns:a16="http://schemas.microsoft.com/office/drawing/2014/main" id="{352C806A-DB11-396E-262A-7ADA62D59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46088"/>
            <a:ext cx="8016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 descr="Okładka dokumentu Fundusze Europejskie dla Podkarpacia 2021-2027">
            <a:extLst>
              <a:ext uri="{FF2B5EF4-FFF2-40B4-BE49-F238E27FC236}">
                <a16:creationId xmlns:a16="http://schemas.microsoft.com/office/drawing/2014/main" id="{2F8B6FCB-A551-4096-FFA8-3E84E6023D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3" t="15285" r="36376" b="12287"/>
          <a:stretch/>
        </p:blipFill>
        <p:spPr bwMode="auto">
          <a:xfrm>
            <a:off x="7062153" y="1844824"/>
            <a:ext cx="1645920" cy="234696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Grafika zielonej kuli ziemskiej otoczona strzałkami. ">
            <a:extLst>
              <a:ext uri="{FF2B5EF4-FFF2-40B4-BE49-F238E27FC236}">
                <a16:creationId xmlns:a16="http://schemas.microsoft.com/office/drawing/2014/main" id="{4FE0B2A3-544C-F5B3-70FD-E8790C14E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42" y="4437112"/>
            <a:ext cx="1958941" cy="130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02831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Via Carpatia Rzeszow 30.11.201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0DE"/>
      </a:accent1>
      <a:accent2>
        <a:srgbClr val="01998A"/>
      </a:accent2>
      <a:accent3>
        <a:srgbClr val="FFFFFF"/>
      </a:accent3>
      <a:accent4>
        <a:srgbClr val="000000"/>
      </a:accent4>
      <a:accent5>
        <a:srgbClr val="AACDEC"/>
      </a:accent5>
      <a:accent6>
        <a:srgbClr val="018A7D"/>
      </a:accent6>
      <a:hlink>
        <a:srgbClr val="009999"/>
      </a:hlink>
      <a:folHlink>
        <a:srgbClr val="99CC00"/>
      </a:folHlink>
    </a:clrScheme>
    <a:fontScheme name="Via Carpatia Rzeszow 30.11.2012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Via Carpatia Rzeszow 30.11.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a Carpatia Rzeszow 30.11.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a Carpatia Rzeszow 30.11.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a Carpatia Rzeszow 30.11.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a Carpatia Rzeszow 30.11.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a Carpatia Rzeszow 30.11.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a Carpatia Rzeszow 30.11.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a Carpatia Rzeszow 30.11.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a Carpatia Rzeszow 30.11.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a Carpatia Rzeszow 30.11.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a Carpatia Rzeszow 30.11.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a Carpatia Rzeszow 30.11.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20521</TotalTime>
  <Words>1399</Words>
  <Application>Microsoft Office PowerPoint</Application>
  <PresentationFormat>Pokaz na ekranie (4:3)</PresentationFormat>
  <Paragraphs>118</Paragraphs>
  <Slides>18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Trebuchet MS</vt:lpstr>
      <vt:lpstr>Wingdings</vt:lpstr>
      <vt:lpstr>Wingdings 2</vt:lpstr>
      <vt:lpstr>Via Carpatia Rzeszow 30.11.2012</vt:lpstr>
      <vt:lpstr>   Prezentacja zrealizowanych badań w ramach projektu Regionalnego Obserwatorium Terytorialnego          </vt:lpstr>
      <vt:lpstr>Plan prezentacji</vt:lpstr>
      <vt:lpstr>Regionalne Obserwatorium Terytorialne – informacje ogólne</vt:lpstr>
      <vt:lpstr>Realizacja projektu </vt:lpstr>
      <vt:lpstr>Realizacja projektu</vt:lpstr>
      <vt:lpstr>Prezentacja badań realizowanych  w latach 2021-2023</vt:lpstr>
      <vt:lpstr>Prezentacja badań realizowanych  w latach 2021-2023.</vt:lpstr>
      <vt:lpstr>Prezentacja badań realizowanych  .w latach 2021-2023.</vt:lpstr>
      <vt:lpstr>Prezentacja badań realizowanych  .w latach 2021-2023..</vt:lpstr>
      <vt:lpstr>Prezentacja badań realizowanych  ..w latach 2021-2023..</vt:lpstr>
      <vt:lpstr>Prezentacja badań realizowanych  ..w latach 2021-2023…</vt:lpstr>
      <vt:lpstr>Konferencje realizowane  w ramach projektu w latach  2021-2023</vt:lpstr>
      <vt:lpstr>Konferencje realizowane  w ramach projektu w latach  …2021-2023…</vt:lpstr>
      <vt:lpstr>Konferencje realizowane  w ramach projektu w latach  .2021-2023.</vt:lpstr>
      <vt:lpstr>Konferencje realizowane  w ramach projektu w latach  .2021-2023..</vt:lpstr>
      <vt:lpstr>Podsumowanie</vt:lpstr>
      <vt:lpstr>Podsumowanie.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rezentacja zrealizowanych badań w ramach projektu Regionalnego Obserwatorium Terytorialnego</dc:title>
  <dc:creator>UMWP</dc:creator>
  <cp:lastModifiedBy>Wojturski Konrad</cp:lastModifiedBy>
  <cp:revision>1529</cp:revision>
  <cp:lastPrinted>2023-11-22T16:18:56Z</cp:lastPrinted>
  <dcterms:created xsi:type="dcterms:W3CDTF">2011-02-23T21:37:50Z</dcterms:created>
  <dcterms:modified xsi:type="dcterms:W3CDTF">2024-01-16T10:43:15Z</dcterms:modified>
</cp:coreProperties>
</file>