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26.xml" ContentType="application/vnd.openxmlformats-officedocument.drawingml.chart+xml"/>
  <Override PartName="/ppt/notesSlides/notesSlide21.xml" ContentType="application/vnd.openxmlformats-officedocument.presentationml.notesSlide+xml"/>
  <Override PartName="/ppt/charts/chart27.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28.xml" ContentType="application/vnd.openxmlformats-officedocument.drawingml.chart+xml"/>
  <Override PartName="/ppt/drawings/drawing6.xml" ContentType="application/vnd.openxmlformats-officedocument.drawingml.chartshapes+xml"/>
  <Override PartName="/ppt/charts/chart2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1.xml" ContentType="application/vnd.openxmlformats-officedocument.drawingml.chart+xml"/>
  <Override PartName="/ppt/notesSlides/notesSlide2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drawings/drawing7.xml" ContentType="application/vnd.openxmlformats-officedocument.drawingml.chartshapes+xml"/>
  <Override PartName="/ppt/notesSlides/notesSlide2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5" r:id="rId1"/>
  </p:sldMasterIdLst>
  <p:notesMasterIdLst>
    <p:notesMasterId r:id="rId45"/>
  </p:notesMasterIdLst>
  <p:handoutMasterIdLst>
    <p:handoutMasterId r:id="rId46"/>
  </p:handoutMasterIdLst>
  <p:sldIdLst>
    <p:sldId id="270" r:id="rId2"/>
    <p:sldId id="316" r:id="rId3"/>
    <p:sldId id="315" r:id="rId4"/>
    <p:sldId id="415" r:id="rId5"/>
    <p:sldId id="416" r:id="rId6"/>
    <p:sldId id="314" r:id="rId7"/>
    <p:sldId id="436" r:id="rId8"/>
    <p:sldId id="317" r:id="rId9"/>
    <p:sldId id="318" r:id="rId10"/>
    <p:sldId id="319" r:id="rId11"/>
    <p:sldId id="320" r:id="rId12"/>
    <p:sldId id="322" r:id="rId13"/>
    <p:sldId id="323" r:id="rId14"/>
    <p:sldId id="324" r:id="rId15"/>
    <p:sldId id="325" r:id="rId16"/>
    <p:sldId id="327" r:id="rId17"/>
    <p:sldId id="329" r:id="rId18"/>
    <p:sldId id="332" r:id="rId19"/>
    <p:sldId id="333" r:id="rId20"/>
    <p:sldId id="334" r:id="rId21"/>
    <p:sldId id="336" r:id="rId22"/>
    <p:sldId id="418" r:id="rId23"/>
    <p:sldId id="419" r:id="rId24"/>
    <p:sldId id="430" r:id="rId25"/>
    <p:sldId id="421" r:id="rId26"/>
    <p:sldId id="431" r:id="rId27"/>
    <p:sldId id="432" r:id="rId28"/>
    <p:sldId id="433" r:id="rId29"/>
    <p:sldId id="434" r:id="rId30"/>
    <p:sldId id="435" r:id="rId31"/>
    <p:sldId id="420" r:id="rId32"/>
    <p:sldId id="422" r:id="rId33"/>
    <p:sldId id="338" r:id="rId34"/>
    <p:sldId id="423" r:id="rId35"/>
    <p:sldId id="294" r:id="rId36"/>
    <p:sldId id="341" r:id="rId37"/>
    <p:sldId id="342" r:id="rId38"/>
    <p:sldId id="425" r:id="rId39"/>
    <p:sldId id="426" r:id="rId40"/>
    <p:sldId id="427" r:id="rId41"/>
    <p:sldId id="428" r:id="rId42"/>
    <p:sldId id="429" r:id="rId43"/>
    <p:sldId id="414" r:id="rId44"/>
  </p:sldIdLst>
  <p:sldSz cx="10080625" cy="7559675"/>
  <p:notesSz cx="6797675" cy="9926638"/>
  <p:defaultTextStyle>
    <a:defPPr>
      <a:defRPr lang="en-GB"/>
    </a:defPPr>
    <a:lvl1pPr algn="l" defTabSz="449263" rtl="0" eaLnBrk="0" fontAlgn="base" hangingPunct="0">
      <a:spcBef>
        <a:spcPct val="0"/>
      </a:spcBef>
      <a:spcAft>
        <a:spcPct val="0"/>
      </a:spcAft>
      <a:defRPr kern="1200">
        <a:solidFill>
          <a:schemeClr val="tx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674">
          <p15:clr>
            <a:srgbClr val="A4A3A4"/>
          </p15:clr>
        </p15:guide>
        <p15:guide id="4"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A50021"/>
    <a:srgbClr val="9900FF"/>
    <a:srgbClr val="004D86"/>
    <a:srgbClr val="FF0000"/>
    <a:srgbClr val="F5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72" autoAdjust="0"/>
    <p:restoredTop sz="93129" autoAdjust="0"/>
  </p:normalViewPr>
  <p:slideViewPr>
    <p:cSldViewPr>
      <p:cViewPr varScale="1">
        <p:scale>
          <a:sx n="96" d="100"/>
          <a:sy n="96" d="100"/>
        </p:scale>
        <p:origin x="1320"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45" d="100"/>
          <a:sy n="45" d="100"/>
        </p:scale>
        <p:origin x="-2940" y="-102"/>
      </p:cViewPr>
      <p:guideLst>
        <p:guide orient="horz" pos="2880"/>
        <p:guide pos="2160"/>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Przegl&#261;d%20regionalny\Przegl&#261;d%20regionalny%202023\BZN\wykresy\Liczba%20os&#243;b%20zarejestrowanych%20w%20rejestrze%20obywateli%20Ukrainy%20w%20wojew&#243;dztwie%20podkarpackim%20wed&#322;ug%20powiat&#243;w%20i%20p&#322;c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ziokt\Desktop\PRZEGL&#260;D%20REGIONALNY\Atrakcyjno&#347;&#263;\WYKRESY\Dynamika%20przeci&#281;tnego%20zatrudnienia%20w%20sektorze%20przedsi&#281;biorstw%20w%20wojew&#243;dztwie%20podkarpackim%20w%20latach%202019&#8211;202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dziokt\Desktop\PRZEGL&#260;D%20REGIONALNY\Rynek%20pracy\WYKRESY\9%20Poszkodowani%20w%20wypadkach%20przy%20pracy%20na%201000%20os&#243;b%20pracuj&#261;cych%20wg%20wojewodztw%20w%202021.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E:\Gosia%20-%20Dokumenty\DOKUMENTY\Artykuly-moje\2021\Urz&#261;d%20Marszalkowski\dane-aktualne\Zdrowie\Trwanie%20zycia.xlsx" TargetMode="External"/><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oleObject" Target="file:///E:\Gosia%20-%20Dokumenty\DOKUMENTY\Artykuly-moje\2021\Urz&#261;d%20Marszalkowski\dane-aktualne\Zdrowie\Trwanie%20zycia%20w%20zdrowiu.xlsx" TargetMode="External"/><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oleObject" Target="file:///C:\Dysk_D\Przegl&#261;d%20regionalny%202023\2023\ROBOCZY\2_Stan%20i%20dynamika%20zmian%20struktury%20oraz%20poziomu%20o&#347;wiaty%20i%20wychowania\Podstawowe\Szko&#322;y%20podstawowe%20og&#243;&#322;em.xlsx" TargetMode="External"/><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oleObject" Target="file:///C:\Dysk_D\Przegl&#261;d%20regionalny%202023\2023\ROBOCZY\2_Stan%20i%20dynamika%20zmian%20struktury%20oraz%20poziomu%20o&#347;wiaty%20i%20wychowania\Szko&#322;y%20ponadpodstawowe\K1_Polska(3)%20wyliczenia%20woj.xlsb"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oleObject" Target="file:///C:\Dysk_D\Przegl&#261;d%20regionalny%202023\2023\ROBOCZY\2_Stan%20i%20dynamika%20zmian%20struktury%20oraz%20poziomu%20o&#347;wiaty%20i%20wychowania\wyniki%20egzaminu%20&#243;smoklasity%20-%20powiaty_30.06.2023.xlsx" TargetMode="External"/><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oleObject" Target="file:///C:\Dysk_D\Przegl&#261;d%20regionalny%202023\2023\ROBOCZY\2_Stan%20i%20dynamika%20zmian%20struktury%20oraz%20poziomu%20o&#347;wiaty%20i%20wychowania\Matura%20wykresy.xlsx" TargetMode="External"/><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oleObject" Target="file:///E:\Gosia%20-%20Dokumenty\DOKUMENTY\Artykuly-moje\2021\Urz&#261;d%20Marszalkowski\dane-aktualne\Edukacja\Ksztlcenie-doroslych.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D:\Przegl&#261;d%20regionalny\Przegl&#261;d%20regionalny%202023\BZN\wykresy\Liczba%20%20uczni&#243;w%20uchod&#378;c&#243;w%20uczeszczaj&#261;cych%20do%20szk&#243;&#322;%20w%20wojew&#243;dztwie%20podkarapkim%20i%20oddzia&#322;&#243;w%20w%20kt&#243;ch%20si&#281;%20ucz&#261;%20na%20dzie&#324;%202%20stycznia%202023%20r..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E:\Gosia%20-%20Dokumenty\DOKUMENTY\Artykuly-moje\2021\Urz&#261;d%20Marszalkowski\dane-aktualne\Edukacja\Ksztlcenie-doroslych.xlsx" TargetMode="External"/><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1" Type="http://schemas.openxmlformats.org/officeDocument/2006/relationships/oleObject" Target="file:///C:\Dysk_D\Przegl&#261;d%20regionalny%202023\2023\ROBOCZY\2_Stan%20i%20dynamika%20zmian%20struktury%20oraz%20poziomu%20o&#347;wiaty%20i%20wychowania\Wykresy\studenci%20i%20absolwenci%20uczelni.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1" Type="http://schemas.openxmlformats.org/officeDocument/2006/relationships/oleObject" Target="file:///C:\_laptop\_Publikacje\ROT\_przeglad%20regionalny_2022\potencja&#322;%20gospodarczy\pkb\2023_pkb_analiza.xlsx" TargetMode="Externa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laptop\Moje%20dokumenty\przegl&#261;d%20Urz&#261;d%20Marsza&#322;kowski\2023\dane%202023\innowacje%20przedsiebiorstwa%20innowacyjne.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laptop\Moje%20dokumenty\przegl&#261;d%20Urz&#261;d%20Marsza&#322;kowski\2023\dane%202023\innowacje%20przedsiebiorstwa%20innowacyjne_woj.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laptop\Moje%20dokumenty\przegl&#261;d%20Urz&#261;d%20Marsza&#322;kowski\2023\dane%202023\innowacje%20przedsiebiorstwa%20innowacyjne_region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ysk_D\Przegl&#261;d%20regionalny%202023\2023\ROBOCZY\7_Kapita&#322;%20spo&#322;eczny%20jako&#347;&#263;%20&#380;ycia\WYBRANE%20WSKA&#377;NIKI%20SP&#211;JNO&#346;CI%20SPO&#321;ECZNEJ.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C:\Users\dziokt\Desktop\PRZEGL&#260;D%20REGIONALNY\Atrakcyjno&#347;&#263;\bazaaa.xls" TargetMode="External"/><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1" Type="http://schemas.openxmlformats.org/officeDocument/2006/relationships/oleObject" Target="file:///C:\laptop\Moje%20dokumenty\przegl&#261;d%20Urz&#261;d%20Marsza&#322;kowski\2023\dane%202023\personel%20wewnetrzny%20B%20plus%20R%20_woj.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laptop\Moje%20dokumenty\przegl&#261;d%20Urz&#261;d%20Marsza&#322;kowski\2023\dane%202023\nak&#322;ady%20na%20B%20plus%20R_woj.xlsx" TargetMode="Externa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laptop\Moje%20dokumenty\przegl&#261;d%20Urz&#261;d%20Marsza&#322;kowski\2023\dane%202023\innowacje%20nak&#322;ady%20wewn%20B%20plus%20R%20do%20PKB%20woj.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laptop\Moje%20dokumenty\przegl&#261;d%20Urz&#261;d%20Marsza&#322;kowski\2023\dane%202023\innowacje%20personel%20wewnetrzny%20B%20plus%20R%20szkolnictwo%20wyzsze%20_regiony.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laptop\Moje%20dokumenty\przegl&#261;d%20Urz&#261;d%20Marsza&#322;kowski\2023\dane%202023\innowacje%20nak&#322;ady%20na%20B%20plus%20R_w%20szkolnictwie%20wy&#380;szym_regiony.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ysk_D\Przegl&#261;d%20regionalny%202023\2023\ROBOCZY\7_Kapita&#322;%20spo&#322;eczny%20jako&#347;&#263;%20&#380;ycia\WYBRANE%20WSKA&#377;NIKI%20SP&#211;JNO&#346;CI%20SPO&#321;ECZNEJ.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ysk_D\Przegl&#261;d%20regionalny%202023\2023\ROBOCZY\7_Kapita&#322;%20spo&#322;eczny%20jako&#347;&#263;%20&#380;ycia\Przest&#281;pstwa\Przest&#281;pstwa%20stwierdzone%20przez%20Policj&#281;%20w%20zako&#324;czonych%20post&#281;powaniach%20przygotowawczych.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ysk_D\Przegl&#261;d%20regionalny%202023\2023\ROBOCZY\7_Kapita&#322;%20spo&#322;eczny%20jako&#347;&#263;%20&#380;ycia\Przest&#281;pstwa\Przest&#281;pstwa%20stwierdzone%20przez%20Policj&#281;%20w%20zako&#324;czonych%20post&#281;powaniach%20przygotowawczyc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ysk_D\Przegl&#261;d%20regionalny%202023\2023\ROBOCZY\7_Kapita&#322;%20spo&#322;eczny%20jako&#347;&#263;%20&#380;ycia\SEKTOR%20NON-PROFIT%20Organizacj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ziokt\Desktop\PRZEGL&#260;D%20REGIONALNY\Rynek%20pracy\WYKRESY\6%20Stopa%20bezrobocia%20rejestrowanego%20w%20wojew&#243;dztwie%20podkarpackim%20na%20tle%20Polski%20w%20latach%202020-202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ziokt\Desktop\PRZEGL&#260;D%20REGIONALNY\Rynek%20pracy\WYKRESY\1.%20Stopa%20bezrobocia%20(BAEL)%20w%20wojew&#243;dztwie%20podkarpackim%20na%20tle%20Polski%20w%20latach%202019-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Arkusz1!$A$3:$A$27</c:f>
              <c:strCache>
                <c:ptCount val="25"/>
                <c:pt idx="0">
                  <c:v>Rzeszów</c:v>
                </c:pt>
                <c:pt idx="1">
                  <c:v>Przemyśl</c:v>
                </c:pt>
                <c:pt idx="2">
                  <c:v>jarosławski</c:v>
                </c:pt>
                <c:pt idx="3">
                  <c:v>rzeszowski</c:v>
                </c:pt>
                <c:pt idx="4">
                  <c:v>mielecki</c:v>
                </c:pt>
                <c:pt idx="5">
                  <c:v>przemyski</c:v>
                </c:pt>
                <c:pt idx="6">
                  <c:v>dębicki</c:v>
                </c:pt>
                <c:pt idx="7">
                  <c:v>sanocki</c:v>
                </c:pt>
                <c:pt idx="8">
                  <c:v>stalowowolski</c:v>
                </c:pt>
                <c:pt idx="9">
                  <c:v>przeworski</c:v>
                </c:pt>
                <c:pt idx="10">
                  <c:v>krośnieński</c:v>
                </c:pt>
                <c:pt idx="11">
                  <c:v>leski</c:v>
                </c:pt>
                <c:pt idx="12">
                  <c:v>bieszczadzki </c:v>
                </c:pt>
                <c:pt idx="13">
                  <c:v> łańcucki</c:v>
                </c:pt>
                <c:pt idx="14">
                  <c:v>Tarnobrzeg</c:v>
                </c:pt>
                <c:pt idx="15">
                  <c:v>Krosno</c:v>
                </c:pt>
                <c:pt idx="16">
                  <c:v>sędziszowski</c:v>
                </c:pt>
                <c:pt idx="17">
                  <c:v>jasielski </c:v>
                </c:pt>
                <c:pt idx="18">
                  <c:v>leżajski</c:v>
                </c:pt>
                <c:pt idx="19">
                  <c:v>niżański</c:v>
                </c:pt>
                <c:pt idx="20">
                  <c:v>lubaczowski</c:v>
                </c:pt>
                <c:pt idx="21">
                  <c:v>tarnobrzeski</c:v>
                </c:pt>
                <c:pt idx="22">
                  <c:v> brzozowski</c:v>
                </c:pt>
                <c:pt idx="23">
                  <c:v>kolbuszowski</c:v>
                </c:pt>
                <c:pt idx="24">
                  <c:v>strzyżowski</c:v>
                </c:pt>
              </c:strCache>
            </c:strRef>
          </c:cat>
          <c:val>
            <c:numRef>
              <c:f>Arkusz1!$B$3:$B$27</c:f>
              <c:numCache>
                <c:formatCode>General</c:formatCode>
                <c:ptCount val="25"/>
                <c:pt idx="0">
                  <c:v>5998</c:v>
                </c:pt>
                <c:pt idx="1">
                  <c:v>3295</c:v>
                </c:pt>
                <c:pt idx="2">
                  <c:v>2415</c:v>
                </c:pt>
                <c:pt idx="3">
                  <c:v>1564</c:v>
                </c:pt>
                <c:pt idx="4">
                  <c:v>1449</c:v>
                </c:pt>
                <c:pt idx="5">
                  <c:v>1349</c:v>
                </c:pt>
                <c:pt idx="6">
                  <c:v>1306</c:v>
                </c:pt>
                <c:pt idx="7">
                  <c:v>1086</c:v>
                </c:pt>
                <c:pt idx="8">
                  <c:v>914</c:v>
                </c:pt>
                <c:pt idx="9">
                  <c:v>837</c:v>
                </c:pt>
                <c:pt idx="10">
                  <c:v>779</c:v>
                </c:pt>
                <c:pt idx="11">
                  <c:v>776</c:v>
                </c:pt>
                <c:pt idx="12">
                  <c:v>762</c:v>
                </c:pt>
                <c:pt idx="13">
                  <c:v>623</c:v>
                </c:pt>
                <c:pt idx="14">
                  <c:v>602</c:v>
                </c:pt>
                <c:pt idx="15">
                  <c:v>597</c:v>
                </c:pt>
                <c:pt idx="16">
                  <c:v>545</c:v>
                </c:pt>
                <c:pt idx="17">
                  <c:v>518</c:v>
                </c:pt>
                <c:pt idx="18">
                  <c:v>515</c:v>
                </c:pt>
                <c:pt idx="19">
                  <c:v>496</c:v>
                </c:pt>
                <c:pt idx="20">
                  <c:v>486</c:v>
                </c:pt>
                <c:pt idx="21">
                  <c:v>331</c:v>
                </c:pt>
                <c:pt idx="22">
                  <c:v>296</c:v>
                </c:pt>
                <c:pt idx="23">
                  <c:v>280</c:v>
                </c:pt>
                <c:pt idx="24">
                  <c:v>242</c:v>
                </c:pt>
              </c:numCache>
            </c:numRef>
          </c:val>
          <c:extLst>
            <c:ext xmlns:c16="http://schemas.microsoft.com/office/drawing/2014/chart" uri="{C3380CC4-5D6E-409C-BE32-E72D297353CC}">
              <c16:uniqueId val="{00000000-2218-4088-AADE-ED225BE6A13D}"/>
            </c:ext>
          </c:extLst>
        </c:ser>
        <c:dLbls>
          <c:showLegendKey val="0"/>
          <c:showVal val="0"/>
          <c:showCatName val="0"/>
          <c:showSerName val="0"/>
          <c:showPercent val="0"/>
          <c:showBubbleSize val="0"/>
        </c:dLbls>
        <c:gapWidth val="50"/>
        <c:axId val="340811576"/>
        <c:axId val="340884488"/>
      </c:barChart>
      <c:catAx>
        <c:axId val="34081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0884488"/>
        <c:crosses val="autoZero"/>
        <c:auto val="1"/>
        <c:lblAlgn val="ctr"/>
        <c:lblOffset val="100"/>
        <c:noMultiLvlLbl val="0"/>
      </c:catAx>
      <c:valAx>
        <c:axId val="340884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0811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71875000000005E-2"/>
          <c:y val="5.0925925925925923E-2"/>
          <c:w val="0.89285295138888887"/>
          <c:h val="0.69248359580052499"/>
        </c:manualLayout>
      </c:layout>
      <c:lineChart>
        <c:grouping val="standard"/>
        <c:varyColors val="0"/>
        <c:ser>
          <c:idx val="0"/>
          <c:order val="0"/>
          <c:tx>
            <c:strRef>
              <c:f>Arkusz2!$C$3</c:f>
              <c:strCache>
                <c:ptCount val="1"/>
                <c:pt idx="0">
                  <c:v>podkarpackie</c:v>
                </c:pt>
              </c:strCache>
            </c:strRef>
          </c:tx>
          <c:spPr>
            <a:ln w="28575" cap="rnd">
              <a:solidFill>
                <a:srgbClr val="FF8200"/>
              </a:solidFill>
              <a:round/>
            </a:ln>
            <a:effectLst/>
          </c:spPr>
          <c:marker>
            <c:symbol val="circle"/>
            <c:size val="5"/>
            <c:spPr>
              <a:solidFill>
                <a:srgbClr val="FF8200"/>
              </a:solidFill>
              <a:ln w="9525">
                <a:solidFill>
                  <a:srgbClr val="FF8200"/>
                </a:solidFill>
              </a:ln>
              <a:effectLst/>
            </c:spPr>
          </c:marker>
          <c:dLbls>
            <c:dLbl>
              <c:idx val="5"/>
              <c:layout>
                <c:manualLayout>
                  <c:x val="-3.1501909722222221E-2"/>
                  <c:y val="-4.9062408865558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CD-4FE7-964F-F2505F1182A9}"/>
                </c:ext>
              </c:extLst>
            </c:dLbl>
            <c:dLbl>
              <c:idx val="8"/>
              <c:layout>
                <c:manualLayout>
                  <c:x val="-4.4731076388888888E-2"/>
                  <c:y val="-5.3692038495188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CD-4FE7-964F-F2505F1182A9}"/>
                </c:ext>
              </c:extLst>
            </c:dLbl>
            <c:dLbl>
              <c:idx val="11"/>
              <c:layout>
                <c:manualLayout>
                  <c:x val="-6.7291984402350999E-2"/>
                  <c:y val="-4.4432779235928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CD-4FE7-964F-F2505F1182A9}"/>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Arkusz2!$A$4:$B$19</c:f>
              <c:multiLvlStrCache>
                <c:ptCount val="16"/>
                <c:lvl>
                  <c:pt idx="0">
                    <c:v>1 kw.</c:v>
                  </c:pt>
                  <c:pt idx="1">
                    <c:v>2 kw. </c:v>
                  </c:pt>
                  <c:pt idx="2">
                    <c:v>3 kw. </c:v>
                  </c:pt>
                  <c:pt idx="3">
                    <c:v>4 kw.</c:v>
                  </c:pt>
                  <c:pt idx="4">
                    <c:v>1 kw.</c:v>
                  </c:pt>
                  <c:pt idx="5">
                    <c:v>2 kw. </c:v>
                  </c:pt>
                  <c:pt idx="6">
                    <c:v>3 kw. </c:v>
                  </c:pt>
                  <c:pt idx="7">
                    <c:v>4 kw.</c:v>
                  </c:pt>
                  <c:pt idx="8">
                    <c:v>1 kw.</c:v>
                  </c:pt>
                  <c:pt idx="9">
                    <c:v>2 kw. </c:v>
                  </c:pt>
                  <c:pt idx="10">
                    <c:v>3 kw. </c:v>
                  </c:pt>
                  <c:pt idx="11">
                    <c:v>4 kw.</c:v>
                  </c:pt>
                  <c:pt idx="12">
                    <c:v>1 kw.</c:v>
                  </c:pt>
                  <c:pt idx="13">
                    <c:v>2 kw. </c:v>
                  </c:pt>
                  <c:pt idx="14">
                    <c:v>3 kw. </c:v>
                  </c:pt>
                  <c:pt idx="15">
                    <c:v>4 kw.</c:v>
                  </c:pt>
                </c:lvl>
                <c:lvl>
                  <c:pt idx="0">
                    <c:v>2019</c:v>
                  </c:pt>
                  <c:pt idx="4">
                    <c:v>2020</c:v>
                  </c:pt>
                  <c:pt idx="8">
                    <c:v>2021</c:v>
                  </c:pt>
                  <c:pt idx="12">
                    <c:v>2022</c:v>
                  </c:pt>
                </c:lvl>
              </c:multiLvlStrCache>
            </c:multiLvlStrRef>
          </c:cat>
          <c:val>
            <c:numRef>
              <c:f>Arkusz2!$C$4:$C$19</c:f>
              <c:numCache>
                <c:formatCode>0.0</c:formatCode>
                <c:ptCount val="16"/>
                <c:pt idx="0">
                  <c:v>102.6</c:v>
                </c:pt>
                <c:pt idx="1">
                  <c:v>102.3</c:v>
                </c:pt>
                <c:pt idx="2">
                  <c:v>101.8</c:v>
                </c:pt>
                <c:pt idx="3">
                  <c:v>101.9</c:v>
                </c:pt>
                <c:pt idx="4">
                  <c:v>101.4</c:v>
                </c:pt>
                <c:pt idx="5">
                  <c:v>99.2</c:v>
                </c:pt>
                <c:pt idx="6">
                  <c:v>98.6</c:v>
                </c:pt>
                <c:pt idx="7">
                  <c:v>97.7</c:v>
                </c:pt>
                <c:pt idx="8">
                  <c:v>96.8</c:v>
                </c:pt>
                <c:pt idx="9">
                  <c:v>99.3</c:v>
                </c:pt>
                <c:pt idx="10">
                  <c:v>100.3</c:v>
                </c:pt>
                <c:pt idx="11">
                  <c:v>101.2</c:v>
                </c:pt>
                <c:pt idx="12">
                  <c:v>103.7</c:v>
                </c:pt>
                <c:pt idx="13">
                  <c:v>103.2</c:v>
                </c:pt>
                <c:pt idx="14">
                  <c:v>103.4</c:v>
                </c:pt>
                <c:pt idx="15">
                  <c:v>103.3</c:v>
                </c:pt>
              </c:numCache>
            </c:numRef>
          </c:val>
          <c:smooth val="0"/>
          <c:extLst>
            <c:ext xmlns:c16="http://schemas.microsoft.com/office/drawing/2014/chart" uri="{C3380CC4-5D6E-409C-BE32-E72D297353CC}">
              <c16:uniqueId val="{00000003-98CD-4FE7-964F-F2505F1182A9}"/>
            </c:ext>
          </c:extLst>
        </c:ser>
        <c:ser>
          <c:idx val="1"/>
          <c:order val="1"/>
          <c:tx>
            <c:strRef>
              <c:f>Arkusz2!$D$3</c:f>
              <c:strCache>
                <c:ptCount val="1"/>
                <c:pt idx="0">
                  <c:v>Polska</c:v>
                </c:pt>
              </c:strCache>
            </c:strRef>
          </c:tx>
          <c:spPr>
            <a:ln w="28575" cap="rnd">
              <a:solidFill>
                <a:srgbClr val="A5A5A5"/>
              </a:solidFill>
              <a:round/>
            </a:ln>
            <a:effectLst/>
          </c:spPr>
          <c:marker>
            <c:symbol val="circle"/>
            <c:size val="5"/>
            <c:spPr>
              <a:solidFill>
                <a:srgbClr val="A5A5A5"/>
              </a:solidFill>
              <a:ln w="9525">
                <a:solidFill>
                  <a:srgbClr val="A5A5A5"/>
                </a:solidFill>
              </a:ln>
              <a:effectLst/>
            </c:spPr>
          </c:marker>
          <c:cat>
            <c:multiLvlStrRef>
              <c:f>Arkusz2!$A$4:$B$19</c:f>
              <c:multiLvlStrCache>
                <c:ptCount val="16"/>
                <c:lvl>
                  <c:pt idx="0">
                    <c:v>1 kw.</c:v>
                  </c:pt>
                  <c:pt idx="1">
                    <c:v>2 kw. </c:v>
                  </c:pt>
                  <c:pt idx="2">
                    <c:v>3 kw. </c:v>
                  </c:pt>
                  <c:pt idx="3">
                    <c:v>4 kw.</c:v>
                  </c:pt>
                  <c:pt idx="4">
                    <c:v>1 kw.</c:v>
                  </c:pt>
                  <c:pt idx="5">
                    <c:v>2 kw. </c:v>
                  </c:pt>
                  <c:pt idx="6">
                    <c:v>3 kw. </c:v>
                  </c:pt>
                  <c:pt idx="7">
                    <c:v>4 kw.</c:v>
                  </c:pt>
                  <c:pt idx="8">
                    <c:v>1 kw.</c:v>
                  </c:pt>
                  <c:pt idx="9">
                    <c:v>2 kw. </c:v>
                  </c:pt>
                  <c:pt idx="10">
                    <c:v>3 kw. </c:v>
                  </c:pt>
                  <c:pt idx="11">
                    <c:v>4 kw.</c:v>
                  </c:pt>
                  <c:pt idx="12">
                    <c:v>1 kw.</c:v>
                  </c:pt>
                  <c:pt idx="13">
                    <c:v>2 kw. </c:v>
                  </c:pt>
                  <c:pt idx="14">
                    <c:v>3 kw. </c:v>
                  </c:pt>
                  <c:pt idx="15">
                    <c:v>4 kw.</c:v>
                  </c:pt>
                </c:lvl>
                <c:lvl>
                  <c:pt idx="0">
                    <c:v>2019</c:v>
                  </c:pt>
                  <c:pt idx="4">
                    <c:v>2020</c:v>
                  </c:pt>
                  <c:pt idx="8">
                    <c:v>2021</c:v>
                  </c:pt>
                  <c:pt idx="12">
                    <c:v>2022</c:v>
                  </c:pt>
                </c:lvl>
              </c:multiLvlStrCache>
            </c:multiLvlStrRef>
          </c:cat>
          <c:val>
            <c:numRef>
              <c:f>Arkusz2!$D$4:$D$19</c:f>
              <c:numCache>
                <c:formatCode>0.0</c:formatCode>
                <c:ptCount val="16"/>
                <c:pt idx="0">
                  <c:v>103.1</c:v>
                </c:pt>
                <c:pt idx="1">
                  <c:v>102.9</c:v>
                </c:pt>
                <c:pt idx="2">
                  <c:v>102.8</c:v>
                </c:pt>
                <c:pt idx="3">
                  <c:v>102.7</c:v>
                </c:pt>
                <c:pt idx="4">
                  <c:v>100.8</c:v>
                </c:pt>
                <c:pt idx="5">
                  <c:v>99.4</c:v>
                </c:pt>
                <c:pt idx="6">
                  <c:v>99</c:v>
                </c:pt>
                <c:pt idx="7">
                  <c:v>98.9</c:v>
                </c:pt>
                <c:pt idx="8">
                  <c:v>98.3</c:v>
                </c:pt>
                <c:pt idx="9">
                  <c:v>99.7</c:v>
                </c:pt>
                <c:pt idx="10">
                  <c:v>100.2</c:v>
                </c:pt>
                <c:pt idx="11">
                  <c:v>100.3</c:v>
                </c:pt>
                <c:pt idx="12">
                  <c:v>102.3</c:v>
                </c:pt>
                <c:pt idx="13">
                  <c:v>102.3</c:v>
                </c:pt>
                <c:pt idx="14">
                  <c:v>102.5</c:v>
                </c:pt>
                <c:pt idx="15">
                  <c:v>102.6</c:v>
                </c:pt>
              </c:numCache>
            </c:numRef>
          </c:val>
          <c:smooth val="0"/>
          <c:extLst>
            <c:ext xmlns:c16="http://schemas.microsoft.com/office/drawing/2014/chart" uri="{C3380CC4-5D6E-409C-BE32-E72D297353CC}">
              <c16:uniqueId val="{00000004-98CD-4FE7-964F-F2505F1182A9}"/>
            </c:ext>
          </c:extLst>
        </c:ser>
        <c:dLbls>
          <c:showLegendKey val="0"/>
          <c:showVal val="0"/>
          <c:showCatName val="0"/>
          <c:showSerName val="0"/>
          <c:showPercent val="0"/>
          <c:showBubbleSize val="0"/>
        </c:dLbls>
        <c:marker val="1"/>
        <c:smooth val="0"/>
        <c:axId val="342702816"/>
        <c:axId val="342704776"/>
      </c:lineChart>
      <c:catAx>
        <c:axId val="34270281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704776"/>
        <c:crossesAt val="100"/>
        <c:auto val="1"/>
        <c:lblAlgn val="ctr"/>
        <c:lblOffset val="100"/>
        <c:noMultiLvlLbl val="0"/>
      </c:catAx>
      <c:valAx>
        <c:axId val="342704776"/>
        <c:scaling>
          <c:orientation val="minMax"/>
          <c:min val="9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702816"/>
        <c:crosses val="autoZero"/>
        <c:crossBetween val="between"/>
      </c:valAx>
      <c:spPr>
        <a:noFill/>
        <a:ln>
          <a:noFill/>
        </a:ln>
        <a:effectLst/>
      </c:spPr>
    </c:plotArea>
    <c:legend>
      <c:legendPos val="r"/>
      <c:layout>
        <c:manualLayout>
          <c:xMode val="edge"/>
          <c:yMode val="edge"/>
          <c:x val="0.30884218749999998"/>
          <c:y val="0.9024850539515894"/>
          <c:w val="0.44641822916666674"/>
          <c:h val="9.317804024496938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16319444444454E-2"/>
          <c:y val="8.3333333333333329E-2"/>
          <c:w val="0.89433020833333332"/>
          <c:h val="0.67396507728200639"/>
        </c:manualLayout>
      </c:layout>
      <c:barChart>
        <c:barDir val="col"/>
        <c:grouping val="clustered"/>
        <c:varyColors val="0"/>
        <c:ser>
          <c:idx val="0"/>
          <c:order val="0"/>
          <c:spPr>
            <a:solidFill>
              <a:srgbClr val="FF82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Arkusz1!$A$3:$B$18</c:f>
              <c:multiLvlStrCache>
                <c:ptCount val="16"/>
                <c:lvl>
                  <c:pt idx="0">
                    <c:v>1 kw.</c:v>
                  </c:pt>
                  <c:pt idx="1">
                    <c:v>2 kw. </c:v>
                  </c:pt>
                  <c:pt idx="2">
                    <c:v>3 kw. </c:v>
                  </c:pt>
                  <c:pt idx="3">
                    <c:v>4 kw.</c:v>
                  </c:pt>
                  <c:pt idx="4">
                    <c:v>1 kw.</c:v>
                  </c:pt>
                  <c:pt idx="5">
                    <c:v>2 kw. </c:v>
                  </c:pt>
                  <c:pt idx="6">
                    <c:v>3 kw. </c:v>
                  </c:pt>
                  <c:pt idx="7">
                    <c:v>4 kw.</c:v>
                  </c:pt>
                  <c:pt idx="8">
                    <c:v>1 kw.</c:v>
                  </c:pt>
                  <c:pt idx="9">
                    <c:v>2 kw. </c:v>
                  </c:pt>
                  <c:pt idx="10">
                    <c:v>3 kw. </c:v>
                  </c:pt>
                  <c:pt idx="11">
                    <c:v>4 kw.</c:v>
                  </c:pt>
                  <c:pt idx="12">
                    <c:v>1 kw.</c:v>
                  </c:pt>
                  <c:pt idx="13">
                    <c:v>2 kw. </c:v>
                  </c:pt>
                  <c:pt idx="14">
                    <c:v>3 kw. </c:v>
                  </c:pt>
                  <c:pt idx="15">
                    <c:v>4 kw.</c:v>
                  </c:pt>
                </c:lvl>
                <c:lvl>
                  <c:pt idx="0">
                    <c:v>2019</c:v>
                  </c:pt>
                  <c:pt idx="4">
                    <c:v>2020</c:v>
                  </c:pt>
                  <c:pt idx="8">
                    <c:v>2021</c:v>
                  </c:pt>
                  <c:pt idx="12">
                    <c:v>2022</c:v>
                  </c:pt>
                </c:lvl>
              </c:multiLvlStrCache>
            </c:multiLvlStrRef>
          </c:cat>
          <c:val>
            <c:numRef>
              <c:f>Arkusz1!$C$3:$C$18</c:f>
              <c:numCache>
                <c:formatCode>General</c:formatCode>
                <c:ptCount val="16"/>
                <c:pt idx="0">
                  <c:v>249.3</c:v>
                </c:pt>
                <c:pt idx="1">
                  <c:v>249.5</c:v>
                </c:pt>
                <c:pt idx="2">
                  <c:v>249.1</c:v>
                </c:pt>
                <c:pt idx="3">
                  <c:v>249.7</c:v>
                </c:pt>
                <c:pt idx="4" formatCode="0.0">
                  <c:v>252.7</c:v>
                </c:pt>
                <c:pt idx="5" formatCode="0.0">
                  <c:v>247.5</c:v>
                </c:pt>
                <c:pt idx="6" formatCode="0.0">
                  <c:v>245.6</c:v>
                </c:pt>
                <c:pt idx="7" formatCode="0.0">
                  <c:v>244</c:v>
                </c:pt>
                <c:pt idx="8" formatCode="0.0">
                  <c:v>244.6</c:v>
                </c:pt>
                <c:pt idx="9" formatCode="0.0">
                  <c:v>245.8</c:v>
                </c:pt>
                <c:pt idx="10" formatCode="0.0">
                  <c:v>246.3</c:v>
                </c:pt>
                <c:pt idx="11" formatCode="0.0">
                  <c:v>247.1</c:v>
                </c:pt>
                <c:pt idx="12" formatCode="0.0">
                  <c:v>253.6</c:v>
                </c:pt>
                <c:pt idx="13" formatCode="0.0">
                  <c:v>253.8</c:v>
                </c:pt>
                <c:pt idx="14" formatCode="0.0">
                  <c:v>254.7</c:v>
                </c:pt>
                <c:pt idx="15" formatCode="0.0">
                  <c:v>255.1</c:v>
                </c:pt>
              </c:numCache>
            </c:numRef>
          </c:val>
          <c:extLst>
            <c:ext xmlns:c16="http://schemas.microsoft.com/office/drawing/2014/chart" uri="{C3380CC4-5D6E-409C-BE32-E72D297353CC}">
              <c16:uniqueId val="{00000000-B10F-4F32-B660-DE82CFA3532F}"/>
            </c:ext>
          </c:extLst>
        </c:ser>
        <c:dLbls>
          <c:showLegendKey val="0"/>
          <c:showVal val="0"/>
          <c:showCatName val="0"/>
          <c:showSerName val="0"/>
          <c:showPercent val="0"/>
          <c:showBubbleSize val="0"/>
        </c:dLbls>
        <c:gapWidth val="100"/>
        <c:overlap val="-27"/>
        <c:axId val="342699288"/>
        <c:axId val="342703600"/>
      </c:barChart>
      <c:catAx>
        <c:axId val="342699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703600"/>
        <c:crosses val="autoZero"/>
        <c:auto val="1"/>
        <c:lblAlgn val="ctr"/>
        <c:lblOffset val="100"/>
        <c:noMultiLvlLbl val="0"/>
      </c:catAx>
      <c:valAx>
        <c:axId val="342703600"/>
        <c:scaling>
          <c:orientation val="minMax"/>
          <c:min val="24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pl-PL"/>
                  <a:t>tys. etatów</a:t>
                </a:r>
              </a:p>
            </c:rich>
          </c:tx>
          <c:layout>
            <c:manualLayout>
              <c:xMode val="edge"/>
              <c:yMode val="edge"/>
              <c:x val="6.6145833333333334E-2"/>
              <c:y val="2.491615631379411E-3"/>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699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5761133377149464E-2"/>
          <c:y val="9.416798841133818E-2"/>
          <c:w val="0.91023450219295421"/>
          <c:h val="0.55497401785888822"/>
        </c:manualLayout>
      </c:layout>
      <c:barChart>
        <c:barDir val="col"/>
        <c:grouping val="clustered"/>
        <c:varyColors val="0"/>
        <c:ser>
          <c:idx val="0"/>
          <c:order val="0"/>
          <c:spPr>
            <a:solidFill>
              <a:srgbClr val="FF8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Arkusz1!$A$2:$A$18</c:f>
              <c:strCache>
                <c:ptCount val="17"/>
                <c:pt idx="0">
                  <c:v>Polska</c:v>
                </c:pt>
                <c:pt idx="1">
                  <c:v>dolnośląskie</c:v>
                </c:pt>
                <c:pt idx="2">
                  <c:v>kujawsko-pomorskie</c:v>
                </c:pt>
                <c:pt idx="3">
                  <c:v>lubelskie</c:v>
                </c:pt>
                <c:pt idx="4">
                  <c:v>lubuskie</c:v>
                </c:pt>
                <c:pt idx="5">
                  <c:v>łódzkie</c:v>
                </c:pt>
                <c:pt idx="6">
                  <c:v>małopolskie</c:v>
                </c:pt>
                <c:pt idx="7">
                  <c:v>mazowieckie</c:v>
                </c:pt>
                <c:pt idx="8">
                  <c:v>opolskie</c:v>
                </c:pt>
                <c:pt idx="9">
                  <c:v>podkarpackie</c:v>
                </c:pt>
                <c:pt idx="10">
                  <c:v>podlaskie</c:v>
                </c:pt>
                <c:pt idx="11">
                  <c:v>pomorskie</c:v>
                </c:pt>
                <c:pt idx="12">
                  <c:v>śląskie</c:v>
                </c:pt>
                <c:pt idx="13">
                  <c:v>świętokrzyskie</c:v>
                </c:pt>
                <c:pt idx="14">
                  <c:v>warmińsko-mazurskie</c:v>
                </c:pt>
                <c:pt idx="15">
                  <c:v>wielkopolskie</c:v>
                </c:pt>
                <c:pt idx="16">
                  <c:v>zachodniopomorskie</c:v>
                </c:pt>
              </c:strCache>
            </c:strRef>
          </c:cat>
          <c:val>
            <c:numRef>
              <c:f>Arkusz1!$B$2:$B$18</c:f>
              <c:numCache>
                <c:formatCode>0.0</c:formatCode>
                <c:ptCount val="17"/>
                <c:pt idx="0">
                  <c:v>4.75</c:v>
                </c:pt>
                <c:pt idx="1">
                  <c:v>5.68</c:v>
                </c:pt>
                <c:pt idx="2">
                  <c:v>6.05</c:v>
                </c:pt>
                <c:pt idx="3">
                  <c:v>5.34</c:v>
                </c:pt>
                <c:pt idx="4">
                  <c:v>5.39</c:v>
                </c:pt>
                <c:pt idx="5">
                  <c:v>5.18</c:v>
                </c:pt>
                <c:pt idx="6">
                  <c:v>3.86</c:v>
                </c:pt>
                <c:pt idx="7">
                  <c:v>3.62</c:v>
                </c:pt>
                <c:pt idx="8">
                  <c:v>6.31</c:v>
                </c:pt>
                <c:pt idx="9">
                  <c:v>4.5999999999999996</c:v>
                </c:pt>
                <c:pt idx="10">
                  <c:v>6.48</c:v>
                </c:pt>
                <c:pt idx="11">
                  <c:v>5.19</c:v>
                </c:pt>
                <c:pt idx="12">
                  <c:v>6.02</c:v>
                </c:pt>
                <c:pt idx="13">
                  <c:v>5.35</c:v>
                </c:pt>
                <c:pt idx="14">
                  <c:v>6.16</c:v>
                </c:pt>
                <c:pt idx="15">
                  <c:v>5.45</c:v>
                </c:pt>
                <c:pt idx="16">
                  <c:v>5.66</c:v>
                </c:pt>
              </c:numCache>
            </c:numRef>
          </c:val>
          <c:extLst>
            <c:ext xmlns:c16="http://schemas.microsoft.com/office/drawing/2014/chart" uri="{C3380CC4-5D6E-409C-BE32-E72D297353CC}">
              <c16:uniqueId val="{00000000-2749-4326-AC97-D9FF5F657E8B}"/>
            </c:ext>
          </c:extLst>
        </c:ser>
        <c:dLbls>
          <c:showLegendKey val="0"/>
          <c:showVal val="0"/>
          <c:showCatName val="0"/>
          <c:showSerName val="0"/>
          <c:showPercent val="0"/>
          <c:showBubbleSize val="0"/>
        </c:dLbls>
        <c:gapWidth val="50"/>
        <c:axId val="342705168"/>
        <c:axId val="342699680"/>
      </c:barChart>
      <c:catAx>
        <c:axId val="34270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699680"/>
        <c:crosses val="autoZero"/>
        <c:auto val="1"/>
        <c:lblAlgn val="ctr"/>
        <c:lblOffset val="100"/>
        <c:noMultiLvlLbl val="0"/>
      </c:catAx>
      <c:valAx>
        <c:axId val="342699680"/>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pl-PL"/>
                  <a:t>%</a:t>
                </a:r>
              </a:p>
            </c:rich>
          </c:tx>
          <c:layout>
            <c:manualLayout>
              <c:xMode val="edge"/>
              <c:yMode val="edge"/>
              <c:x val="5.0190943807965085E-2"/>
              <c:y val="3.3332906420479653E-4"/>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7051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1207349081365"/>
          <c:y val="4.7553789138504138E-2"/>
          <c:w val="0.86603237095363084"/>
          <c:h val="0.77553234535181703"/>
        </c:manualLayout>
      </c:layout>
      <c:lineChart>
        <c:grouping val="standard"/>
        <c:varyColors val="0"/>
        <c:ser>
          <c:idx val="0"/>
          <c:order val="0"/>
          <c:tx>
            <c:strRef>
              <c:f>Arkusz1!$B$47</c:f>
              <c:strCache>
                <c:ptCount val="1"/>
                <c:pt idx="0">
                  <c:v>POLSKA (m)</c:v>
                </c:pt>
              </c:strCache>
            </c:strRef>
          </c:tx>
          <c:spPr>
            <a:ln w="28575" cap="rnd">
              <a:solidFill>
                <a:srgbClr val="C00000"/>
              </a:solidFill>
              <a:prstDash val="sysDash"/>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pl-PL"/>
                </a:p>
              </c:txPr>
              <c:dLblPos val="b"/>
              <c:showLegendKey val="0"/>
              <c:showVal val="1"/>
              <c:showCatName val="0"/>
              <c:showSerName val="0"/>
              <c:showPercent val="0"/>
              <c:showBubbleSize val="0"/>
              <c:extLst>
                <c:ext xmlns:c16="http://schemas.microsoft.com/office/drawing/2014/chart" uri="{C3380CC4-5D6E-409C-BE32-E72D297353CC}">
                  <c16:uniqueId val="{00000000-7609-4F0B-9048-24A1B36F64C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50000"/>
                      </a:schemeClr>
                    </a:solidFill>
                    <a:latin typeface="+mn-lt"/>
                    <a:ea typeface="+mn-ea"/>
                    <a:cs typeface="+mn-cs"/>
                  </a:defRPr>
                </a:pPr>
                <a:endParaRPr lang="pl-P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Arkusz1!$C$4:$O$4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2010</c:v>
                </c:pt>
                <c:pt idx="12">
                  <c:v>2011</c:v>
                </c:pt>
              </c:strCache>
            </c:strRef>
          </c:cat>
          <c:val>
            <c:numRef>
              <c:f>Arkusz1!$C$47:$O$47</c:f>
              <c:numCache>
                <c:formatCode>#\ ##0.0</c:formatCode>
                <c:ptCount val="13"/>
                <c:pt idx="0">
                  <c:v>72.099999999999994</c:v>
                </c:pt>
                <c:pt idx="1">
                  <c:v>72.400000000000006</c:v>
                </c:pt>
                <c:pt idx="2">
                  <c:v>72.7</c:v>
                </c:pt>
                <c:pt idx="3">
                  <c:v>73.099999999999994</c:v>
                </c:pt>
                <c:pt idx="4">
                  <c:v>73.75</c:v>
                </c:pt>
                <c:pt idx="5">
                  <c:v>73.599999999999994</c:v>
                </c:pt>
                <c:pt idx="6">
                  <c:v>73.94</c:v>
                </c:pt>
                <c:pt idx="7">
                  <c:v>74</c:v>
                </c:pt>
                <c:pt idx="8">
                  <c:v>73.8</c:v>
                </c:pt>
                <c:pt idx="9">
                  <c:v>74.099999999999994</c:v>
                </c:pt>
                <c:pt idx="10">
                  <c:v>72.599999999999994</c:v>
                </c:pt>
                <c:pt idx="11">
                  <c:v>71.8</c:v>
                </c:pt>
                <c:pt idx="12">
                  <c:v>73.400000000000006</c:v>
                </c:pt>
              </c:numCache>
            </c:numRef>
          </c:val>
          <c:smooth val="0"/>
          <c:extLst>
            <c:ext xmlns:c16="http://schemas.microsoft.com/office/drawing/2014/chart" uri="{C3380CC4-5D6E-409C-BE32-E72D297353CC}">
              <c16:uniqueId val="{00000001-F161-4ABA-8C23-D39BFC653C51}"/>
            </c:ext>
          </c:extLst>
        </c:ser>
        <c:ser>
          <c:idx val="1"/>
          <c:order val="1"/>
          <c:tx>
            <c:strRef>
              <c:f>Arkusz1!$B$48</c:f>
              <c:strCache>
                <c:ptCount val="1"/>
                <c:pt idx="0">
                  <c:v>PODKARPACKIE (m)</c:v>
                </c:pt>
              </c:strCache>
            </c:strRef>
          </c:tx>
          <c:spPr>
            <a:ln w="44450" cap="rnd">
              <a:solidFill>
                <a:srgbClr val="C00000"/>
              </a:solidFill>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1-7609-4F0B-9048-24A1B36F64C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Arkusz1!$C$4:$O$4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2010</c:v>
                </c:pt>
                <c:pt idx="12">
                  <c:v>2011</c:v>
                </c:pt>
              </c:strCache>
            </c:strRef>
          </c:cat>
          <c:val>
            <c:numRef>
              <c:f>Arkusz1!$C$48:$O$48</c:f>
              <c:numCache>
                <c:formatCode>#\ ##0.0</c:formatCode>
                <c:ptCount val="13"/>
                <c:pt idx="0">
                  <c:v>73.7</c:v>
                </c:pt>
                <c:pt idx="1">
                  <c:v>74.099999999999994</c:v>
                </c:pt>
                <c:pt idx="2">
                  <c:v>74.3</c:v>
                </c:pt>
                <c:pt idx="3">
                  <c:v>74.8</c:v>
                </c:pt>
                <c:pt idx="4">
                  <c:v>75.099999999999994</c:v>
                </c:pt>
                <c:pt idx="5">
                  <c:v>74.900000000000006</c:v>
                </c:pt>
                <c:pt idx="6">
                  <c:v>75.400000000000006</c:v>
                </c:pt>
                <c:pt idx="7">
                  <c:v>75.599999999999994</c:v>
                </c:pt>
                <c:pt idx="8">
                  <c:v>75.599999999999994</c:v>
                </c:pt>
                <c:pt idx="9">
                  <c:v>75.400000000000006</c:v>
                </c:pt>
                <c:pt idx="10">
                  <c:v>73.7</c:v>
                </c:pt>
                <c:pt idx="11">
                  <c:v>72.7</c:v>
                </c:pt>
                <c:pt idx="12">
                  <c:v>74.7</c:v>
                </c:pt>
              </c:numCache>
            </c:numRef>
          </c:val>
          <c:smooth val="0"/>
          <c:extLst>
            <c:ext xmlns:c16="http://schemas.microsoft.com/office/drawing/2014/chart" uri="{C3380CC4-5D6E-409C-BE32-E72D297353CC}">
              <c16:uniqueId val="{00000003-F161-4ABA-8C23-D39BFC653C51}"/>
            </c:ext>
          </c:extLst>
        </c:ser>
        <c:ser>
          <c:idx val="2"/>
          <c:order val="2"/>
          <c:tx>
            <c:strRef>
              <c:f>Arkusz1!$B$49</c:f>
              <c:strCache>
                <c:ptCount val="1"/>
                <c:pt idx="0">
                  <c:v>POLSKA (k)</c:v>
                </c:pt>
              </c:strCache>
            </c:strRef>
          </c:tx>
          <c:spPr>
            <a:ln w="28575" cap="rnd">
              <a:solidFill>
                <a:srgbClr val="0070C0"/>
              </a:solidFill>
              <a:prstDash val="sysDash"/>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pl-PL"/>
                </a:p>
              </c:txPr>
              <c:dLblPos val="b"/>
              <c:showLegendKey val="0"/>
              <c:showVal val="1"/>
              <c:showCatName val="0"/>
              <c:showSerName val="0"/>
              <c:showPercent val="0"/>
              <c:showBubbleSize val="0"/>
              <c:extLst>
                <c:ext xmlns:c16="http://schemas.microsoft.com/office/drawing/2014/chart" uri="{C3380CC4-5D6E-409C-BE32-E72D297353CC}">
                  <c16:uniqueId val="{00000002-7609-4F0B-9048-24A1B36F64C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50000"/>
                      </a:schemeClr>
                    </a:solidFill>
                    <a:latin typeface="+mn-lt"/>
                    <a:ea typeface="+mn-ea"/>
                    <a:cs typeface="+mn-cs"/>
                  </a:defRPr>
                </a:pPr>
                <a:endParaRPr lang="pl-P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Arkusz1!$C$4:$O$4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2010</c:v>
                </c:pt>
                <c:pt idx="12">
                  <c:v>2011</c:v>
                </c:pt>
              </c:strCache>
            </c:strRef>
          </c:cat>
          <c:val>
            <c:numRef>
              <c:f>Arkusz1!$C$49:$O$49</c:f>
              <c:numCache>
                <c:formatCode>#\ ##0.0</c:formatCode>
                <c:ptCount val="13"/>
                <c:pt idx="0">
                  <c:v>80.599999999999994</c:v>
                </c:pt>
                <c:pt idx="1">
                  <c:v>80.900000000000006</c:v>
                </c:pt>
                <c:pt idx="2">
                  <c:v>81</c:v>
                </c:pt>
                <c:pt idx="3">
                  <c:v>81.099999999999994</c:v>
                </c:pt>
                <c:pt idx="4">
                  <c:v>81.61</c:v>
                </c:pt>
                <c:pt idx="5">
                  <c:v>81.599999999999994</c:v>
                </c:pt>
                <c:pt idx="6">
                  <c:v>81.94</c:v>
                </c:pt>
                <c:pt idx="7">
                  <c:v>81.8</c:v>
                </c:pt>
                <c:pt idx="8">
                  <c:v>81.7</c:v>
                </c:pt>
                <c:pt idx="9">
                  <c:v>81.8</c:v>
                </c:pt>
                <c:pt idx="10">
                  <c:v>80.7</c:v>
                </c:pt>
                <c:pt idx="11">
                  <c:v>79.7</c:v>
                </c:pt>
                <c:pt idx="12">
                  <c:v>81.099999999999994</c:v>
                </c:pt>
              </c:numCache>
            </c:numRef>
          </c:val>
          <c:smooth val="0"/>
          <c:extLst>
            <c:ext xmlns:c16="http://schemas.microsoft.com/office/drawing/2014/chart" uri="{C3380CC4-5D6E-409C-BE32-E72D297353CC}">
              <c16:uniqueId val="{00000005-F161-4ABA-8C23-D39BFC653C51}"/>
            </c:ext>
          </c:extLst>
        </c:ser>
        <c:ser>
          <c:idx val="3"/>
          <c:order val="3"/>
          <c:tx>
            <c:strRef>
              <c:f>Arkusz1!$B$50</c:f>
              <c:strCache>
                <c:ptCount val="1"/>
                <c:pt idx="0">
                  <c:v>PODKARPACKIE (k)</c:v>
                </c:pt>
              </c:strCache>
            </c:strRef>
          </c:tx>
          <c:spPr>
            <a:ln w="41275" cap="rnd">
              <a:solidFill>
                <a:srgbClr val="002060"/>
              </a:solidFill>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2060"/>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3-7609-4F0B-9048-24A1B36F64C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Arkusz1!$C$4:$O$4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2010</c:v>
                </c:pt>
                <c:pt idx="12">
                  <c:v>2011</c:v>
                </c:pt>
              </c:strCache>
            </c:strRef>
          </c:cat>
          <c:val>
            <c:numRef>
              <c:f>Arkusz1!$C$50:$O$50</c:f>
              <c:numCache>
                <c:formatCode>#\ ##0.0</c:formatCode>
                <c:ptCount val="13"/>
                <c:pt idx="0">
                  <c:v>81.8</c:v>
                </c:pt>
                <c:pt idx="1">
                  <c:v>82</c:v>
                </c:pt>
                <c:pt idx="2">
                  <c:v>82.1</c:v>
                </c:pt>
                <c:pt idx="3">
                  <c:v>82.4</c:v>
                </c:pt>
                <c:pt idx="4">
                  <c:v>82.81</c:v>
                </c:pt>
                <c:pt idx="5">
                  <c:v>82.5</c:v>
                </c:pt>
                <c:pt idx="6">
                  <c:v>82.97</c:v>
                </c:pt>
                <c:pt idx="7">
                  <c:v>83.1</c:v>
                </c:pt>
                <c:pt idx="8">
                  <c:v>83.2</c:v>
                </c:pt>
                <c:pt idx="9">
                  <c:v>83.2</c:v>
                </c:pt>
                <c:pt idx="10">
                  <c:v>81.8</c:v>
                </c:pt>
                <c:pt idx="11">
                  <c:v>80.599999999999994</c:v>
                </c:pt>
                <c:pt idx="12">
                  <c:v>82.5</c:v>
                </c:pt>
              </c:numCache>
            </c:numRef>
          </c:val>
          <c:smooth val="0"/>
          <c:extLst>
            <c:ext xmlns:c16="http://schemas.microsoft.com/office/drawing/2014/chart" uri="{C3380CC4-5D6E-409C-BE32-E72D297353CC}">
              <c16:uniqueId val="{00000007-F161-4ABA-8C23-D39BFC653C51}"/>
            </c:ext>
          </c:extLst>
        </c:ser>
        <c:dLbls>
          <c:showLegendKey val="0"/>
          <c:showVal val="0"/>
          <c:showCatName val="0"/>
          <c:showSerName val="0"/>
          <c:showPercent val="0"/>
          <c:showBubbleSize val="0"/>
        </c:dLbls>
        <c:smooth val="0"/>
        <c:axId val="342704384"/>
        <c:axId val="342703208"/>
      </c:lineChart>
      <c:catAx>
        <c:axId val="3427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42703208"/>
        <c:crosses val="autoZero"/>
        <c:auto val="1"/>
        <c:lblAlgn val="ctr"/>
        <c:lblOffset val="100"/>
        <c:noMultiLvlLbl val="0"/>
      </c:catAx>
      <c:valAx>
        <c:axId val="342703208"/>
        <c:scaling>
          <c:orientation val="minMax"/>
          <c:min val="68"/>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l-PL"/>
          </a:p>
        </c:txPr>
        <c:crossAx val="342704384"/>
        <c:crosses val="autoZero"/>
        <c:crossBetween val="between"/>
      </c:valAx>
      <c:spPr>
        <a:noFill/>
        <a:ln>
          <a:noFill/>
        </a:ln>
        <a:effectLst/>
      </c:spPr>
    </c:plotArea>
    <c:legend>
      <c:legendPos val="b"/>
      <c:layout>
        <c:manualLayout>
          <c:xMode val="edge"/>
          <c:yMode val="edge"/>
          <c:x val="7.7499343832021006E-2"/>
          <c:y val="0.89059612637473529"/>
          <c:w val="0.84777909011373576"/>
          <c:h val="8.43974989687331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'TABLICA przegląd'!$B$12</c:f>
              <c:strCache>
                <c:ptCount val="1"/>
                <c:pt idx="0">
                  <c:v>POLSKA (m)</c:v>
                </c:pt>
              </c:strCache>
            </c:strRef>
          </c:tx>
          <c:spPr>
            <a:ln w="28575" cap="rnd">
              <a:solidFill>
                <a:srgbClr val="C00000"/>
              </a:solidFill>
              <a:prstDash val="sysDot"/>
              <a:round/>
            </a:ln>
            <a:effectLst/>
          </c:spPr>
          <c:marker>
            <c:symbol val="none"/>
          </c:marker>
          <c:dLbls>
            <c:dLbl>
              <c:idx val="12"/>
              <c:layout>
                <c:manualLayout>
                  <c:x val="-3.1700595554318557E-3"/>
                  <c:y val="7.320484671057982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pl-P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B-4FD5-BA6F-ECFE59C01CA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pl-P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 przegląd'!$C$11:$O$11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'TABLICA przegląd'!$C$12:$O$12</c:f>
              <c:numCache>
                <c:formatCode>#\ ##0.0</c:formatCode>
                <c:ptCount val="13"/>
                <c:pt idx="0">
                  <c:v>58</c:v>
                </c:pt>
                <c:pt idx="1">
                  <c:v>58.2</c:v>
                </c:pt>
                <c:pt idx="2">
                  <c:v>58.5</c:v>
                </c:pt>
                <c:pt idx="3">
                  <c:v>58.7</c:v>
                </c:pt>
                <c:pt idx="4">
                  <c:v>58.9</c:v>
                </c:pt>
                <c:pt idx="5">
                  <c:v>59</c:v>
                </c:pt>
                <c:pt idx="6">
                  <c:v>59.6</c:v>
                </c:pt>
                <c:pt idx="7">
                  <c:v>59.7</c:v>
                </c:pt>
                <c:pt idx="8">
                  <c:v>59.8</c:v>
                </c:pt>
                <c:pt idx="9">
                  <c:v>59.7</c:v>
                </c:pt>
                <c:pt idx="10">
                  <c:v>59.2</c:v>
                </c:pt>
                <c:pt idx="11">
                  <c:v>59.1</c:v>
                </c:pt>
                <c:pt idx="12">
                  <c:v>60.1</c:v>
                </c:pt>
              </c:numCache>
            </c:numRef>
          </c:val>
          <c:smooth val="0"/>
          <c:extLst>
            <c:ext xmlns:c16="http://schemas.microsoft.com/office/drawing/2014/chart" uri="{C3380CC4-5D6E-409C-BE32-E72D297353CC}">
              <c16:uniqueId val="{00000001-398B-4FD5-BA6F-ECFE59C01CA7}"/>
            </c:ext>
          </c:extLst>
        </c:ser>
        <c:ser>
          <c:idx val="1"/>
          <c:order val="1"/>
          <c:tx>
            <c:strRef>
              <c:f>'TABLICA przegląd'!$B$13</c:f>
              <c:strCache>
                <c:ptCount val="1"/>
                <c:pt idx="0">
                  <c:v>PODKARPACKIE (m)</c:v>
                </c:pt>
              </c:strCache>
            </c:strRef>
          </c:tx>
          <c:spPr>
            <a:ln w="34925" cap="rnd">
              <a:solidFill>
                <a:srgbClr val="C00000"/>
              </a:solidFill>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0-424D-489F-A5AC-7A10C845072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 przegląd'!$C$11:$O$11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'TABLICA przegląd'!$C$13:$O$13</c:f>
              <c:numCache>
                <c:formatCode>#\ ##0.0</c:formatCode>
                <c:ptCount val="13"/>
                <c:pt idx="0">
                  <c:v>59.7</c:v>
                </c:pt>
                <c:pt idx="1">
                  <c:v>59.2</c:v>
                </c:pt>
                <c:pt idx="2">
                  <c:v>58.7</c:v>
                </c:pt>
                <c:pt idx="3">
                  <c:v>58.8</c:v>
                </c:pt>
                <c:pt idx="4">
                  <c:v>58.5</c:v>
                </c:pt>
                <c:pt idx="5">
                  <c:v>58.7</c:v>
                </c:pt>
                <c:pt idx="6">
                  <c:v>59.5</c:v>
                </c:pt>
                <c:pt idx="7">
                  <c:v>60.5</c:v>
                </c:pt>
                <c:pt idx="8">
                  <c:v>60.6</c:v>
                </c:pt>
                <c:pt idx="9">
                  <c:v>60.2</c:v>
                </c:pt>
                <c:pt idx="10" formatCode="General">
                  <c:v>59.7</c:v>
                </c:pt>
                <c:pt idx="11" formatCode="General">
                  <c:v>59.1</c:v>
                </c:pt>
                <c:pt idx="12" formatCode="General">
                  <c:v>59.8</c:v>
                </c:pt>
              </c:numCache>
            </c:numRef>
          </c:val>
          <c:smooth val="0"/>
          <c:extLst>
            <c:ext xmlns:c16="http://schemas.microsoft.com/office/drawing/2014/chart" uri="{C3380CC4-5D6E-409C-BE32-E72D297353CC}">
              <c16:uniqueId val="{00000003-398B-4FD5-BA6F-ECFE59C01CA7}"/>
            </c:ext>
          </c:extLst>
        </c:ser>
        <c:ser>
          <c:idx val="2"/>
          <c:order val="2"/>
          <c:tx>
            <c:strRef>
              <c:f>'TABLICA przegląd'!$B$14</c:f>
              <c:strCache>
                <c:ptCount val="1"/>
                <c:pt idx="0">
                  <c:v>POLSKA (k)</c:v>
                </c:pt>
              </c:strCache>
            </c:strRef>
          </c:tx>
          <c:spPr>
            <a:ln w="34925" cap="rnd">
              <a:solidFill>
                <a:srgbClr val="0070C0"/>
              </a:solidFill>
              <a:prstDash val="sysDot"/>
              <a:round/>
            </a:ln>
            <a:effectLst/>
          </c:spPr>
          <c:marker>
            <c:symbol val="none"/>
          </c:marker>
          <c:dLbls>
            <c:dLbl>
              <c:idx val="0"/>
              <c:layout>
                <c:manualLayout>
                  <c:x val="-5.4145888013998264E-2"/>
                  <c:y val="-3.005796150481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8B-4FD5-BA6F-ECFE59C01CA7}"/>
                </c:ext>
              </c:extLst>
            </c:dLbl>
            <c:dLbl>
              <c:idx val="1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1-424D-489F-A5AC-7A10C845072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50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 przegląd'!$C$11:$O$11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'TABLICA przegląd'!$C$14:$O$14</c:f>
              <c:numCache>
                <c:formatCode>#\ ##0.0</c:formatCode>
                <c:ptCount val="13"/>
                <c:pt idx="0">
                  <c:v>61.6</c:v>
                </c:pt>
                <c:pt idx="1">
                  <c:v>61.9</c:v>
                </c:pt>
                <c:pt idx="2">
                  <c:v>62.1</c:v>
                </c:pt>
                <c:pt idx="3">
                  <c:v>62.1</c:v>
                </c:pt>
                <c:pt idx="4">
                  <c:v>62.2</c:v>
                </c:pt>
                <c:pt idx="5">
                  <c:v>62.4</c:v>
                </c:pt>
                <c:pt idx="6">
                  <c:v>63</c:v>
                </c:pt>
                <c:pt idx="7">
                  <c:v>63.1</c:v>
                </c:pt>
                <c:pt idx="8">
                  <c:v>63.3</c:v>
                </c:pt>
                <c:pt idx="9">
                  <c:v>63.3</c:v>
                </c:pt>
                <c:pt idx="10">
                  <c:v>63.1</c:v>
                </c:pt>
                <c:pt idx="11">
                  <c:v>63.1</c:v>
                </c:pt>
                <c:pt idx="12">
                  <c:v>63.7</c:v>
                </c:pt>
              </c:numCache>
            </c:numRef>
          </c:val>
          <c:smooth val="0"/>
          <c:extLst>
            <c:ext xmlns:c16="http://schemas.microsoft.com/office/drawing/2014/chart" uri="{C3380CC4-5D6E-409C-BE32-E72D297353CC}">
              <c16:uniqueId val="{00000006-398B-4FD5-BA6F-ECFE59C01CA7}"/>
            </c:ext>
          </c:extLst>
        </c:ser>
        <c:ser>
          <c:idx val="3"/>
          <c:order val="3"/>
          <c:tx>
            <c:strRef>
              <c:f>'TABLICA przegląd'!$B$15</c:f>
              <c:strCache>
                <c:ptCount val="1"/>
                <c:pt idx="0">
                  <c:v>PODKARPACKIE (k)</c:v>
                </c:pt>
              </c:strCache>
            </c:strRef>
          </c:tx>
          <c:spPr>
            <a:ln w="38100" cap="rnd">
              <a:solidFill>
                <a:srgbClr val="002060"/>
              </a:solidFill>
              <a:prstDash val="solid"/>
              <a:round/>
            </a:ln>
            <a:effectLst/>
          </c:spPr>
          <c:marker>
            <c:symbol val="none"/>
          </c:marker>
          <c:dLbls>
            <c:dLbl>
              <c:idx val="12"/>
              <c:layout>
                <c:manualLayout>
                  <c:x val="0"/>
                  <c:y val="7.130844921525568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2060"/>
                      </a:solidFill>
                      <a:latin typeface="+mn-lt"/>
                      <a:ea typeface="+mn-ea"/>
                      <a:cs typeface="+mn-cs"/>
                    </a:defRPr>
                  </a:pPr>
                  <a:endParaRPr lang="pl-P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8B-4FD5-BA6F-ECFE59C01C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pl-P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 przegląd'!$C$11:$O$11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'TABLICA przegląd'!$C$15:$O$15</c:f>
              <c:numCache>
                <c:formatCode>#\ ##0.0</c:formatCode>
                <c:ptCount val="13"/>
                <c:pt idx="0">
                  <c:v>63.5</c:v>
                </c:pt>
                <c:pt idx="1">
                  <c:v>63.1</c:v>
                </c:pt>
                <c:pt idx="2">
                  <c:v>62.7</c:v>
                </c:pt>
                <c:pt idx="3">
                  <c:v>62.1</c:v>
                </c:pt>
                <c:pt idx="4">
                  <c:v>61.7</c:v>
                </c:pt>
                <c:pt idx="5">
                  <c:v>61.3</c:v>
                </c:pt>
                <c:pt idx="6">
                  <c:v>62.4</c:v>
                </c:pt>
                <c:pt idx="7">
                  <c:v>63</c:v>
                </c:pt>
                <c:pt idx="8">
                  <c:v>63.1</c:v>
                </c:pt>
                <c:pt idx="9">
                  <c:v>63.3</c:v>
                </c:pt>
                <c:pt idx="10">
                  <c:v>62.6</c:v>
                </c:pt>
                <c:pt idx="11">
                  <c:v>62.6</c:v>
                </c:pt>
                <c:pt idx="12">
                  <c:v>62.7</c:v>
                </c:pt>
              </c:numCache>
            </c:numRef>
          </c:val>
          <c:smooth val="0"/>
          <c:extLst>
            <c:ext xmlns:c16="http://schemas.microsoft.com/office/drawing/2014/chart" uri="{C3380CC4-5D6E-409C-BE32-E72D297353CC}">
              <c16:uniqueId val="{00000008-398B-4FD5-BA6F-ECFE59C01CA7}"/>
            </c:ext>
          </c:extLst>
        </c:ser>
        <c:dLbls>
          <c:showLegendKey val="0"/>
          <c:showVal val="0"/>
          <c:showCatName val="0"/>
          <c:showSerName val="0"/>
          <c:showPercent val="0"/>
          <c:showBubbleSize val="0"/>
        </c:dLbls>
        <c:smooth val="0"/>
        <c:axId val="342700072"/>
        <c:axId val="342698896"/>
      </c:lineChart>
      <c:catAx>
        <c:axId val="34270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42698896"/>
        <c:crosses val="autoZero"/>
        <c:auto val="1"/>
        <c:lblAlgn val="ctr"/>
        <c:lblOffset val="100"/>
        <c:noMultiLvlLbl val="0"/>
      </c:catAx>
      <c:valAx>
        <c:axId val="342698896"/>
        <c:scaling>
          <c:orientation val="minMax"/>
          <c:min val="57"/>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42700072"/>
        <c:crosses val="autoZero"/>
        <c:crossBetween val="between"/>
      </c:valAx>
      <c:spPr>
        <a:noFill/>
        <a:ln>
          <a:noFill/>
        </a:ln>
        <a:effectLst/>
      </c:spPr>
    </c:plotArea>
    <c:legend>
      <c:legendPos val="b"/>
      <c:layout>
        <c:manualLayout>
          <c:xMode val="edge"/>
          <c:yMode val="edge"/>
          <c:x val="4.8225170931098328E-2"/>
          <c:y val="0.87354639342929175"/>
          <c:w val="0.87774853447724188"/>
          <c:h val="0.103083235378917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9063891103534"/>
          <c:y val="5.1042875968282967E-3"/>
          <c:w val="0.93141690955088885"/>
          <c:h val="0.88451876083544134"/>
        </c:manualLayout>
      </c:layout>
      <c:barChart>
        <c:barDir val="bar"/>
        <c:grouping val="clustered"/>
        <c:varyColors val="0"/>
        <c:ser>
          <c:idx val="0"/>
          <c:order val="0"/>
          <c:tx>
            <c:strRef>
              <c:f>'WYKRES uczniowie na 1 szkołę'!$C$49</c:f>
              <c:strCache>
                <c:ptCount val="1"/>
                <c:pt idx="0">
                  <c:v>2019/2020</c:v>
                </c:pt>
              </c:strCache>
            </c:strRef>
          </c:tx>
          <c:spPr>
            <a:solidFill>
              <a:srgbClr val="6EC5CC"/>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 uczniowie na 1 szkołę'!$B$50:$B$66</c:f>
              <c:strCache>
                <c:ptCount val="17"/>
                <c:pt idx="0">
                  <c:v>pomorskie</c:v>
                </c:pt>
                <c:pt idx="1">
                  <c:v>dolnośląskie</c:v>
                </c:pt>
                <c:pt idx="2">
                  <c:v>małopolskie</c:v>
                </c:pt>
                <c:pt idx="3">
                  <c:v>zachodniopomorskie</c:v>
                </c:pt>
                <c:pt idx="4">
                  <c:v>śląskie</c:v>
                </c:pt>
                <c:pt idx="5">
                  <c:v>wielkopolskie</c:v>
                </c:pt>
                <c:pt idx="6">
                  <c:v>lubuskie</c:v>
                </c:pt>
                <c:pt idx="7">
                  <c:v>kujawsko-pomorskie</c:v>
                </c:pt>
                <c:pt idx="8">
                  <c:v>Polska</c:v>
                </c:pt>
                <c:pt idx="9">
                  <c:v>podlaskie</c:v>
                </c:pt>
                <c:pt idx="10">
                  <c:v>łódzkie</c:v>
                </c:pt>
                <c:pt idx="11">
                  <c:v>warmińsko-mazurskie</c:v>
                </c:pt>
                <c:pt idx="12">
                  <c:v>mazowieckie</c:v>
                </c:pt>
                <c:pt idx="13">
                  <c:v>opolskie</c:v>
                </c:pt>
                <c:pt idx="14">
                  <c:v>lubelskie</c:v>
                </c:pt>
                <c:pt idx="15">
                  <c:v>świętokrzyskie</c:v>
                </c:pt>
                <c:pt idx="16">
                  <c:v>podkarpackie</c:v>
                </c:pt>
              </c:strCache>
            </c:strRef>
          </c:cat>
          <c:val>
            <c:numRef>
              <c:f>'WYKRES uczniowie na 1 szkołę'!$C$50:$C$66</c:f>
              <c:numCache>
                <c:formatCode>0</c:formatCode>
                <c:ptCount val="17"/>
                <c:pt idx="0">
                  <c:v>257.72051282051279</c:v>
                </c:pt>
                <c:pt idx="1">
                  <c:v>249.24744608399547</c:v>
                </c:pt>
                <c:pt idx="2">
                  <c:v>182.73910214703969</c:v>
                </c:pt>
                <c:pt idx="3">
                  <c:v>228.01247771836006</c:v>
                </c:pt>
                <c:pt idx="4">
                  <c:v>239.8822299651568</c:v>
                </c:pt>
                <c:pt idx="5">
                  <c:v>230.44553706505295</c:v>
                </c:pt>
                <c:pt idx="6">
                  <c:v>226.35180055401662</c:v>
                </c:pt>
                <c:pt idx="7">
                  <c:v>225.31506849315068</c:v>
                </c:pt>
                <c:pt idx="8">
                  <c:v>211.34581437043167</c:v>
                </c:pt>
                <c:pt idx="9">
                  <c:v>205.20232558139534</c:v>
                </c:pt>
                <c:pt idx="10">
                  <c:v>206.66150442477877</c:v>
                </c:pt>
                <c:pt idx="11">
                  <c:v>196.8207381370826</c:v>
                </c:pt>
                <c:pt idx="12">
                  <c:v>240.88516992790937</c:v>
                </c:pt>
                <c:pt idx="13">
                  <c:v>164.92995169082127</c:v>
                </c:pt>
                <c:pt idx="14">
                  <c:v>167.8064182194617</c:v>
                </c:pt>
                <c:pt idx="15">
                  <c:v>158.9804618117229</c:v>
                </c:pt>
                <c:pt idx="16">
                  <c:v>149.71364046973804</c:v>
                </c:pt>
              </c:numCache>
            </c:numRef>
          </c:val>
          <c:extLst>
            <c:ext xmlns:c16="http://schemas.microsoft.com/office/drawing/2014/chart" uri="{C3380CC4-5D6E-409C-BE32-E72D297353CC}">
              <c16:uniqueId val="{00000000-95F3-4519-88AD-7FFA295494A3}"/>
            </c:ext>
          </c:extLst>
        </c:ser>
        <c:ser>
          <c:idx val="1"/>
          <c:order val="1"/>
          <c:tx>
            <c:strRef>
              <c:f>'WYKRES uczniowie na 1 szkołę'!$D$49</c:f>
              <c:strCache>
                <c:ptCount val="1"/>
                <c:pt idx="0">
                  <c:v>2022/2023</c:v>
                </c:pt>
              </c:strCache>
            </c:strRef>
          </c:tx>
          <c:spPr>
            <a:solidFill>
              <a:srgbClr val="00717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70C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 uczniowie na 1 szkołę'!$B$50:$B$66</c:f>
              <c:strCache>
                <c:ptCount val="17"/>
                <c:pt idx="0">
                  <c:v>pomorskie</c:v>
                </c:pt>
                <c:pt idx="1">
                  <c:v>dolnośląskie</c:v>
                </c:pt>
                <c:pt idx="2">
                  <c:v>małopolskie</c:v>
                </c:pt>
                <c:pt idx="3">
                  <c:v>zachodniopomorskie</c:v>
                </c:pt>
                <c:pt idx="4">
                  <c:v>śląskie</c:v>
                </c:pt>
                <c:pt idx="5">
                  <c:v>wielkopolskie</c:v>
                </c:pt>
                <c:pt idx="6">
                  <c:v>lubuskie</c:v>
                </c:pt>
                <c:pt idx="7">
                  <c:v>kujawsko-pomorskie</c:v>
                </c:pt>
                <c:pt idx="8">
                  <c:v>Polska</c:v>
                </c:pt>
                <c:pt idx="9">
                  <c:v>podlaskie</c:v>
                </c:pt>
                <c:pt idx="10">
                  <c:v>łódzkie</c:v>
                </c:pt>
                <c:pt idx="11">
                  <c:v>warmińsko-mazurskie</c:v>
                </c:pt>
                <c:pt idx="12">
                  <c:v>mazowieckie</c:v>
                </c:pt>
                <c:pt idx="13">
                  <c:v>opolskie</c:v>
                </c:pt>
                <c:pt idx="14">
                  <c:v>lubelskie</c:v>
                </c:pt>
                <c:pt idx="15">
                  <c:v>świętokrzyskie</c:v>
                </c:pt>
                <c:pt idx="16">
                  <c:v>podkarpackie</c:v>
                </c:pt>
              </c:strCache>
            </c:strRef>
          </c:cat>
          <c:val>
            <c:numRef>
              <c:f>'WYKRES uczniowie na 1 szkołę'!$D$50:$D$66</c:f>
              <c:numCache>
                <c:formatCode>0</c:formatCode>
                <c:ptCount val="17"/>
                <c:pt idx="0">
                  <c:v>273.44401041666669</c:v>
                </c:pt>
                <c:pt idx="1">
                  <c:v>268.77558139534887</c:v>
                </c:pt>
                <c:pt idx="2">
                  <c:v>259.32440944881887</c:v>
                </c:pt>
                <c:pt idx="3">
                  <c:v>247.34666666666666</c:v>
                </c:pt>
                <c:pt idx="4">
                  <c:v>245.66549543218554</c:v>
                </c:pt>
                <c:pt idx="5">
                  <c:v>239.75830115830115</c:v>
                </c:pt>
                <c:pt idx="6">
                  <c:v>238.31700288184439</c:v>
                </c:pt>
                <c:pt idx="7">
                  <c:v>230.83428571428573</c:v>
                </c:pt>
                <c:pt idx="8">
                  <c:v>221.90193988488596</c:v>
                </c:pt>
                <c:pt idx="9">
                  <c:v>216.13559322033899</c:v>
                </c:pt>
                <c:pt idx="10">
                  <c:v>214.66819221967964</c:v>
                </c:pt>
                <c:pt idx="11">
                  <c:v>200.82777777777778</c:v>
                </c:pt>
                <c:pt idx="12">
                  <c:v>193.19218025182241</c:v>
                </c:pt>
                <c:pt idx="13">
                  <c:v>173.93984962406014</c:v>
                </c:pt>
                <c:pt idx="14">
                  <c:v>172.17931793179318</c:v>
                </c:pt>
                <c:pt idx="15">
                  <c:v>158.62246777163904</c:v>
                </c:pt>
                <c:pt idx="16">
                  <c:v>154.79962370649108</c:v>
                </c:pt>
              </c:numCache>
            </c:numRef>
          </c:val>
          <c:extLst>
            <c:ext xmlns:c16="http://schemas.microsoft.com/office/drawing/2014/chart" uri="{C3380CC4-5D6E-409C-BE32-E72D297353CC}">
              <c16:uniqueId val="{00000001-95F3-4519-88AD-7FFA295494A3}"/>
            </c:ext>
          </c:extLst>
        </c:ser>
        <c:dLbls>
          <c:dLblPos val="outEnd"/>
          <c:showLegendKey val="0"/>
          <c:showVal val="1"/>
          <c:showCatName val="0"/>
          <c:showSerName val="0"/>
          <c:showPercent val="0"/>
          <c:showBubbleSize val="0"/>
        </c:dLbls>
        <c:gapWidth val="79"/>
        <c:axId val="342701640"/>
        <c:axId val="342702032"/>
      </c:barChart>
      <c:catAx>
        <c:axId val="342701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702032"/>
        <c:crosses val="autoZero"/>
        <c:auto val="1"/>
        <c:lblAlgn val="ctr"/>
        <c:lblOffset val="100"/>
        <c:noMultiLvlLbl val="0"/>
      </c:catAx>
      <c:valAx>
        <c:axId val="3427020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2701640"/>
        <c:crosses val="autoZero"/>
        <c:crossBetween val="between"/>
      </c:valAx>
      <c:spPr>
        <a:noFill/>
        <a:ln>
          <a:noFill/>
        </a:ln>
        <a:effectLst/>
      </c:spPr>
    </c:plotArea>
    <c:legend>
      <c:legendPos val="b"/>
      <c:layout>
        <c:manualLayout>
          <c:xMode val="edge"/>
          <c:yMode val="edge"/>
          <c:x val="0.35700870076947128"/>
          <c:y val="0.95519334764789965"/>
          <c:w val="0.39693877440634534"/>
          <c:h val="4.480665235210031E-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8638802780503"/>
          <c:y val="6.6732322734928795E-2"/>
          <c:w val="0.60205671729654309"/>
          <c:h val="0.59792094918244076"/>
        </c:manualLayout>
      </c:layout>
      <c:pieChart>
        <c:varyColors val="1"/>
        <c:ser>
          <c:idx val="0"/>
          <c:order val="0"/>
          <c:spPr>
            <a:ln>
              <a:noFill/>
            </a:ln>
          </c:spPr>
          <c:dPt>
            <c:idx val="0"/>
            <c:bubble3D val="0"/>
            <c:spPr>
              <a:solidFill>
                <a:srgbClr val="00717A"/>
              </a:solidFill>
              <a:ln w="19050">
                <a:noFill/>
              </a:ln>
              <a:effectLst/>
            </c:spPr>
            <c:extLst>
              <c:ext xmlns:c16="http://schemas.microsoft.com/office/drawing/2014/chart" uri="{C3380CC4-5D6E-409C-BE32-E72D297353CC}">
                <c16:uniqueId val="{00000001-8970-45DD-A8D6-8A3BA7B527A6}"/>
              </c:ext>
            </c:extLst>
          </c:dPt>
          <c:dPt>
            <c:idx val="1"/>
            <c:bubble3D val="0"/>
            <c:spPr>
              <a:solidFill>
                <a:srgbClr val="009AA6"/>
              </a:solidFill>
              <a:ln w="19050">
                <a:noFill/>
              </a:ln>
              <a:effectLst/>
            </c:spPr>
            <c:extLst>
              <c:ext xmlns:c16="http://schemas.microsoft.com/office/drawing/2014/chart" uri="{C3380CC4-5D6E-409C-BE32-E72D297353CC}">
                <c16:uniqueId val="{00000003-8970-45DD-A8D6-8A3BA7B527A6}"/>
              </c:ext>
            </c:extLst>
          </c:dPt>
          <c:dPt>
            <c:idx val="2"/>
            <c:bubble3D val="0"/>
            <c:spPr>
              <a:solidFill>
                <a:srgbClr val="00B8C4"/>
              </a:solidFill>
              <a:ln w="19050">
                <a:noFill/>
              </a:ln>
              <a:effectLst/>
            </c:spPr>
            <c:extLst>
              <c:ext xmlns:c16="http://schemas.microsoft.com/office/drawing/2014/chart" uri="{C3380CC4-5D6E-409C-BE32-E72D297353CC}">
                <c16:uniqueId val="{00000005-8970-45DD-A8D6-8A3BA7B527A6}"/>
              </c:ext>
            </c:extLst>
          </c:dPt>
          <c:dPt>
            <c:idx val="3"/>
            <c:bubble3D val="0"/>
            <c:spPr>
              <a:solidFill>
                <a:srgbClr val="6EC5CC"/>
              </a:solidFill>
              <a:ln w="19050">
                <a:noFill/>
              </a:ln>
              <a:effectLst/>
            </c:spPr>
            <c:extLst>
              <c:ext xmlns:c16="http://schemas.microsoft.com/office/drawing/2014/chart" uri="{C3380CC4-5D6E-409C-BE32-E72D297353CC}">
                <c16:uniqueId val="{00000007-8970-45DD-A8D6-8A3BA7B527A6}"/>
              </c:ext>
            </c:extLst>
          </c:dPt>
          <c:dPt>
            <c:idx val="4"/>
            <c:bubble3D val="0"/>
            <c:spPr>
              <a:solidFill>
                <a:srgbClr val="99D7DB"/>
              </a:solidFill>
              <a:ln w="19050">
                <a:noFill/>
              </a:ln>
              <a:effectLst/>
            </c:spPr>
            <c:extLst>
              <c:ext xmlns:c16="http://schemas.microsoft.com/office/drawing/2014/chart" uri="{C3380CC4-5D6E-409C-BE32-E72D297353CC}">
                <c16:uniqueId val="{00000009-8970-45DD-A8D6-8A3BA7B527A6}"/>
              </c:ext>
            </c:extLst>
          </c:dPt>
          <c:dPt>
            <c:idx val="5"/>
            <c:bubble3D val="0"/>
            <c:spPr>
              <a:solidFill>
                <a:schemeClr val="bg1">
                  <a:lumMod val="85000"/>
                </a:schemeClr>
              </a:solidFill>
              <a:ln w="19050">
                <a:noFill/>
              </a:ln>
              <a:effectLst/>
            </c:spPr>
            <c:extLst>
              <c:ext xmlns:c16="http://schemas.microsoft.com/office/drawing/2014/chart" uri="{C3380CC4-5D6E-409C-BE32-E72D297353CC}">
                <c16:uniqueId val="{0000000B-8970-45DD-A8D6-8A3BA7B527A6}"/>
              </c:ext>
            </c:extLst>
          </c:dPt>
          <c:dPt>
            <c:idx val="6"/>
            <c:bubble3D val="0"/>
            <c:spPr>
              <a:solidFill>
                <a:schemeClr val="bg1">
                  <a:lumMod val="65000"/>
                </a:schemeClr>
              </a:solidFill>
              <a:ln w="19050">
                <a:noFill/>
              </a:ln>
              <a:effectLst/>
            </c:spPr>
            <c:extLst>
              <c:ext xmlns:c16="http://schemas.microsoft.com/office/drawing/2014/chart" uri="{C3380CC4-5D6E-409C-BE32-E72D297353CC}">
                <c16:uniqueId val="{0000000D-8970-45DD-A8D6-8A3BA7B527A6}"/>
              </c:ext>
            </c:extLst>
          </c:dPt>
          <c:dPt>
            <c:idx val="7"/>
            <c:bubble3D val="0"/>
            <c:spPr>
              <a:solidFill>
                <a:schemeClr val="bg1">
                  <a:lumMod val="50000"/>
                </a:schemeClr>
              </a:solidFill>
              <a:ln w="19050">
                <a:noFill/>
              </a:ln>
              <a:effectLst/>
            </c:spPr>
            <c:extLst>
              <c:ext xmlns:c16="http://schemas.microsoft.com/office/drawing/2014/chart" uri="{C3380CC4-5D6E-409C-BE32-E72D297353CC}">
                <c16:uniqueId val="{0000000F-8970-45DD-A8D6-8A3BA7B527A6}"/>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fld id="{7B307EA4-BC07-47E8-86CE-9B16CFD04C9F}" type="VALUE">
                      <a:rPr lang="en-US" sz="1400" b="1">
                        <a:solidFill>
                          <a:schemeClr val="bg1"/>
                        </a:solidFill>
                      </a:rPr>
                      <a:pPr>
                        <a:defRPr sz="1400" b="1">
                          <a:solidFill>
                            <a:schemeClr val="bg1"/>
                          </a:solidFill>
                        </a:defRPr>
                      </a:pPr>
                      <a:t>[WARTOŚĆ]</a:t>
                    </a:fld>
                    <a:r>
                      <a:rPr lang="en-US" sz="1400" b="1">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70-45DD-A8D6-8A3BA7B527A6}"/>
                </c:ext>
              </c:extLst>
            </c:dLbl>
            <c:dLbl>
              <c:idx val="1"/>
              <c:layout>
                <c:manualLayout>
                  <c:x val="3.3179773293365654E-2"/>
                  <c:y val="-4.7969524642752989E-3"/>
                </c:manualLayout>
              </c:layout>
              <c:tx>
                <c:rich>
                  <a:bodyPr/>
                  <a:lstStyle/>
                  <a:p>
                    <a:fld id="{D1DE66E3-C930-4539-AC9C-FB68A663164C}" type="VALUE">
                      <a:rPr lang="en-US"/>
                      <a:pPr/>
                      <a:t>[WARTOŚĆ]</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70-45DD-A8D6-8A3BA7B527A6}"/>
                </c:ext>
              </c:extLst>
            </c:dLbl>
            <c:dLbl>
              <c:idx val="2"/>
              <c:tx>
                <c:rich>
                  <a:bodyPr/>
                  <a:lstStyle/>
                  <a:p>
                    <a:fld id="{77D43D47-3F60-4E1A-8BE6-D6642AB74BD9}" type="VALUE">
                      <a:rPr lang="en-US"/>
                      <a:pPr/>
                      <a:t>[WARTOŚĆ]</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70-45DD-A8D6-8A3BA7B527A6}"/>
                </c:ext>
              </c:extLst>
            </c:dLbl>
            <c:dLbl>
              <c:idx val="3"/>
              <c:tx>
                <c:rich>
                  <a:bodyPr/>
                  <a:lstStyle/>
                  <a:p>
                    <a:fld id="{AAE57471-24A0-4A61-9D89-C8A09D26B049}" type="VALUE">
                      <a:rPr lang="en-US"/>
                      <a:pPr/>
                      <a:t>[WARTOŚĆ]</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70-45DD-A8D6-8A3BA7B527A6}"/>
                </c:ext>
              </c:extLst>
            </c:dLbl>
            <c:dLbl>
              <c:idx val="4"/>
              <c:layout>
                <c:manualLayout>
                  <c:x val="-7.4551295842118101E-2"/>
                  <c:y val="2.1245990084572761E-2"/>
                </c:manualLayout>
              </c:layout>
              <c:tx>
                <c:rich>
                  <a:bodyPr/>
                  <a:lstStyle/>
                  <a:p>
                    <a:fld id="{0D92324B-87B3-414A-AE51-FA39108C769E}" type="VALUE">
                      <a:rPr lang="en-US"/>
                      <a:pPr/>
                      <a:t>[WARTOŚĆ]</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970-45DD-A8D6-8A3BA7B527A6}"/>
                </c:ext>
              </c:extLst>
            </c:dLbl>
            <c:dLbl>
              <c:idx val="5"/>
              <c:layout>
                <c:manualLayout>
                  <c:x val="-4.803876291419857E-2"/>
                  <c:y val="-3.5715952172645088E-2"/>
                </c:manualLayout>
              </c:layout>
              <c:tx>
                <c:rich>
                  <a:bodyPr/>
                  <a:lstStyle/>
                  <a:p>
                    <a:fld id="{851FB9CD-AB7F-4283-98C6-D7463A1A15EB}" type="VALUE">
                      <a:rPr lang="en-US"/>
                      <a:pPr/>
                      <a:t>[WARTOŚĆ]</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970-45DD-A8D6-8A3BA7B527A6}"/>
                </c:ext>
              </c:extLst>
            </c:dLbl>
            <c:dLbl>
              <c:idx val="6"/>
              <c:layout>
                <c:manualLayout>
                  <c:x val="8.8271743633737049E-2"/>
                  <c:y val="-4.6716691540215606E-2"/>
                </c:manualLayout>
              </c:layout>
              <c:tx>
                <c:rich>
                  <a:bodyPr/>
                  <a:lstStyle/>
                  <a:p>
                    <a:fld id="{7A7F9D67-4B15-4EED-8D9A-5639F77E8755}" type="VALUE">
                      <a:rPr lang="en-US"/>
                      <a:pPr/>
                      <a:t>[WARTOŚĆ]</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1644452355908495"/>
                      <c:h val="6.1254586455153102E-2"/>
                    </c:manualLayout>
                  </c15:layout>
                  <c15:dlblFieldTable/>
                  <c15:showDataLabelsRange val="0"/>
                </c:ext>
                <c:ext xmlns:c16="http://schemas.microsoft.com/office/drawing/2014/chart" uri="{C3380CC4-5D6E-409C-BE32-E72D297353CC}">
                  <c16:uniqueId val="{0000000D-8970-45DD-A8D6-8A3BA7B527A6}"/>
                </c:ext>
              </c:extLst>
            </c:dLbl>
            <c:dLbl>
              <c:idx val="7"/>
              <c:layout>
                <c:manualLayout>
                  <c:x val="3.4161991774328104E-2"/>
                  <c:y val="9.7840225268363806E-2"/>
                </c:manualLayout>
              </c:layout>
              <c:tx>
                <c:rich>
                  <a:bodyPr/>
                  <a:lstStyle/>
                  <a:p>
                    <a:fld id="{8C63D1A6-CE65-4F96-A3CE-F57F98A9EC43}" type="VALUE">
                      <a:rPr lang="en-US"/>
                      <a:pPr/>
                      <a:t>[WARTOŚĆ]</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970-45DD-A8D6-8A3BA7B527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'wyliczenia dodatkowe'!$F$79:$F$86</c:f>
              <c:strCache>
                <c:ptCount val="8"/>
                <c:pt idx="0">
                  <c:v>Branżowe I stopnia</c:v>
                </c:pt>
                <c:pt idx="1">
                  <c:v>Branżowe II stopnia</c:v>
                </c:pt>
                <c:pt idx="2">
                  <c:v>Licea ogólnokształcące</c:v>
                </c:pt>
                <c:pt idx="3">
                  <c:v>Technika</c:v>
                </c:pt>
                <c:pt idx="4">
                  <c:v>Specjalne szkoły przysposabiające do pracy </c:v>
                </c:pt>
                <c:pt idx="5">
                  <c:v>Szkoły artystyczne kształcące wyłącznie w zakresie artystycznym</c:v>
                </c:pt>
                <c:pt idx="6">
                  <c:v>Szkoły artystyczne ogólnokształcące</c:v>
                </c:pt>
                <c:pt idx="7">
                  <c:v>Policealne</c:v>
                </c:pt>
              </c:strCache>
            </c:strRef>
          </c:cat>
          <c:val>
            <c:numRef>
              <c:f>'wyliczenia dodatkowe'!$G$79:$G$86</c:f>
              <c:numCache>
                <c:formatCode>0.0</c:formatCode>
                <c:ptCount val="8"/>
                <c:pt idx="0">
                  <c:v>8.2735945169954626</c:v>
                </c:pt>
                <c:pt idx="1">
                  <c:v>0.44734648513475966</c:v>
                </c:pt>
                <c:pt idx="2">
                  <c:v>39.467444660553859</c:v>
                </c:pt>
                <c:pt idx="3">
                  <c:v>40.940075947022322</c:v>
                </c:pt>
                <c:pt idx="4">
                  <c:v>0.70112068167083452</c:v>
                </c:pt>
                <c:pt idx="5">
                  <c:v>0.76502732240437155</c:v>
                </c:pt>
                <c:pt idx="6">
                  <c:v>0.84467907752153371</c:v>
                </c:pt>
                <c:pt idx="7">
                  <c:v>8.5607113086968596</c:v>
                </c:pt>
              </c:numCache>
            </c:numRef>
          </c:val>
          <c:extLst>
            <c:ext xmlns:c16="http://schemas.microsoft.com/office/drawing/2014/chart" uri="{C3380CC4-5D6E-409C-BE32-E72D297353CC}">
              <c16:uniqueId val="{00000010-8970-45DD-A8D6-8A3BA7B527A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5802092886175834"/>
          <c:w val="0.99731125776880103"/>
          <c:h val="0.32139176978732459"/>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obrabiany!$B$32</c:f>
              <c:strCache>
                <c:ptCount val="1"/>
                <c:pt idx="0">
                  <c:v>matematyka wynik średni (%)</c:v>
                </c:pt>
              </c:strCache>
            </c:strRef>
          </c:tx>
          <c:spPr>
            <a:solidFill>
              <a:srgbClr val="00717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obrabiany!$A$33:$A$57</c:f>
              <c:strCache>
                <c:ptCount val="25"/>
                <c:pt idx="0">
                  <c:v>leski</c:v>
                </c:pt>
                <c:pt idx="1">
                  <c:v>przemyski</c:v>
                </c:pt>
                <c:pt idx="2">
                  <c:v>bieszczadzki</c:v>
                </c:pt>
                <c:pt idx="3">
                  <c:v>ropczycko-sędziszowski</c:v>
                </c:pt>
                <c:pt idx="4">
                  <c:v>przeworski</c:v>
                </c:pt>
                <c:pt idx="5">
                  <c:v>lubaczowski</c:v>
                </c:pt>
                <c:pt idx="6">
                  <c:v>niżański</c:v>
                </c:pt>
                <c:pt idx="7">
                  <c:v>jasielski</c:v>
                </c:pt>
                <c:pt idx="8">
                  <c:v>jarosławski</c:v>
                </c:pt>
                <c:pt idx="9">
                  <c:v>strzyżowski</c:v>
                </c:pt>
                <c:pt idx="10">
                  <c:v>brzozowski</c:v>
                </c:pt>
                <c:pt idx="11">
                  <c:v>tarnobrzeski</c:v>
                </c:pt>
                <c:pt idx="12">
                  <c:v>łańcucki</c:v>
                </c:pt>
                <c:pt idx="13">
                  <c:v>dębicki</c:v>
                </c:pt>
                <c:pt idx="14">
                  <c:v>leżajski</c:v>
                </c:pt>
                <c:pt idx="15">
                  <c:v>Przemyśl</c:v>
                </c:pt>
                <c:pt idx="16">
                  <c:v>kolbuszowski</c:v>
                </c:pt>
                <c:pt idx="17">
                  <c:v>sanocki</c:v>
                </c:pt>
                <c:pt idx="18">
                  <c:v>krośnieński</c:v>
                </c:pt>
                <c:pt idx="19">
                  <c:v>stalowowolski</c:v>
                </c:pt>
                <c:pt idx="20">
                  <c:v>Tarnobrzeg</c:v>
                </c:pt>
                <c:pt idx="21">
                  <c:v>rzeszowski</c:v>
                </c:pt>
                <c:pt idx="22">
                  <c:v>mielecki</c:v>
                </c:pt>
                <c:pt idx="23">
                  <c:v>Krosno</c:v>
                </c:pt>
                <c:pt idx="24">
                  <c:v>Rzeszów</c:v>
                </c:pt>
              </c:strCache>
            </c:strRef>
          </c:cat>
          <c:val>
            <c:numRef>
              <c:f>obrabiany!$B$33:$B$57</c:f>
              <c:numCache>
                <c:formatCode>0</c:formatCode>
                <c:ptCount val="25"/>
                <c:pt idx="0">
                  <c:v>47.774647887323944</c:v>
                </c:pt>
                <c:pt idx="1">
                  <c:v>48.225108225108222</c:v>
                </c:pt>
                <c:pt idx="2">
                  <c:v>48.225641025641025</c:v>
                </c:pt>
                <c:pt idx="3">
                  <c:v>50.153503893214683</c:v>
                </c:pt>
                <c:pt idx="4">
                  <c:v>50.516129032258064</c:v>
                </c:pt>
                <c:pt idx="5">
                  <c:v>50.989169675090253</c:v>
                </c:pt>
                <c:pt idx="6">
                  <c:v>51.397781299524567</c:v>
                </c:pt>
                <c:pt idx="7">
                  <c:v>51.836199836199839</c:v>
                </c:pt>
                <c:pt idx="8">
                  <c:v>52.561622464898598</c:v>
                </c:pt>
                <c:pt idx="9">
                  <c:v>52.660377358490564</c:v>
                </c:pt>
                <c:pt idx="10">
                  <c:v>54.106666666666669</c:v>
                </c:pt>
                <c:pt idx="11">
                  <c:v>54.170297029702972</c:v>
                </c:pt>
                <c:pt idx="12">
                  <c:v>54.704500978473583</c:v>
                </c:pt>
                <c:pt idx="13">
                  <c:v>54.78888231815494</c:v>
                </c:pt>
                <c:pt idx="14">
                  <c:v>55.015736766809731</c:v>
                </c:pt>
                <c:pt idx="15">
                  <c:v>55.6</c:v>
                </c:pt>
                <c:pt idx="16">
                  <c:v>55.628070175438594</c:v>
                </c:pt>
                <c:pt idx="17">
                  <c:v>55.648129423660265</c:v>
                </c:pt>
                <c:pt idx="18">
                  <c:v>56.56666666666667</c:v>
                </c:pt>
                <c:pt idx="19">
                  <c:v>56.857142857142854</c:v>
                </c:pt>
                <c:pt idx="20">
                  <c:v>57.306487695749439</c:v>
                </c:pt>
                <c:pt idx="21">
                  <c:v>57.659215101838051</c:v>
                </c:pt>
                <c:pt idx="22">
                  <c:v>57.944927536231887</c:v>
                </c:pt>
                <c:pt idx="23">
                  <c:v>62.804314329738055</c:v>
                </c:pt>
                <c:pt idx="24">
                  <c:v>65.943775100401609</c:v>
                </c:pt>
              </c:numCache>
            </c:numRef>
          </c:val>
          <c:extLst>
            <c:ext xmlns:c16="http://schemas.microsoft.com/office/drawing/2014/chart" uri="{C3380CC4-5D6E-409C-BE32-E72D297353CC}">
              <c16:uniqueId val="{00000000-B41B-40AF-A13B-2CF0EDDE3DCD}"/>
            </c:ext>
          </c:extLst>
        </c:ser>
        <c:dLbls>
          <c:showLegendKey val="0"/>
          <c:showVal val="0"/>
          <c:showCatName val="0"/>
          <c:showSerName val="0"/>
          <c:showPercent val="0"/>
          <c:showBubbleSize val="0"/>
        </c:dLbls>
        <c:gapWidth val="82"/>
        <c:axId val="343155736"/>
        <c:axId val="343156520"/>
      </c:barChart>
      <c:catAx>
        <c:axId val="343155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3156520"/>
        <c:crosses val="autoZero"/>
        <c:auto val="1"/>
        <c:lblAlgn val="ctr"/>
        <c:lblOffset val="100"/>
        <c:noMultiLvlLbl val="0"/>
      </c:catAx>
      <c:valAx>
        <c:axId val="34315652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3155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740157480315"/>
          <c:y val="2.4567285169027144E-2"/>
          <c:w val="0.64051487314085742"/>
          <c:h val="0.87253289589379901"/>
        </c:manualLayout>
      </c:layout>
      <c:barChart>
        <c:barDir val="bar"/>
        <c:grouping val="clustered"/>
        <c:varyColors val="0"/>
        <c:ser>
          <c:idx val="0"/>
          <c:order val="0"/>
          <c:tx>
            <c:strRef>
              <c:f>Arkusz2!$B$3</c:f>
              <c:strCache>
                <c:ptCount val="1"/>
                <c:pt idx="0">
                  <c:v>Formuła 2015</c:v>
                </c:pt>
              </c:strCache>
            </c:strRef>
          </c:tx>
          <c:spPr>
            <a:solidFill>
              <a:srgbClr val="009A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Arkusz2!$A$4:$A$28</c:f>
              <c:strCache>
                <c:ptCount val="25"/>
                <c:pt idx="0">
                  <c:v>bieszczadzki</c:v>
                </c:pt>
                <c:pt idx="1">
                  <c:v>brzozowski</c:v>
                </c:pt>
                <c:pt idx="2">
                  <c:v>dębicki</c:v>
                </c:pt>
                <c:pt idx="3">
                  <c:v>jarosławski</c:v>
                </c:pt>
                <c:pt idx="4">
                  <c:v>jasielski</c:v>
                </c:pt>
                <c:pt idx="5">
                  <c:v>kolbuszowski</c:v>
                </c:pt>
                <c:pt idx="6">
                  <c:v>Krosno</c:v>
                </c:pt>
                <c:pt idx="7">
                  <c:v>krośnieński</c:v>
                </c:pt>
                <c:pt idx="8">
                  <c:v>leski</c:v>
                </c:pt>
                <c:pt idx="9">
                  <c:v>leżajski</c:v>
                </c:pt>
                <c:pt idx="10">
                  <c:v>lubaczowski</c:v>
                </c:pt>
                <c:pt idx="11">
                  <c:v>łańcucki</c:v>
                </c:pt>
                <c:pt idx="12">
                  <c:v>mielecki</c:v>
                </c:pt>
                <c:pt idx="13">
                  <c:v>niżański</c:v>
                </c:pt>
                <c:pt idx="14">
                  <c:v>przemyski</c:v>
                </c:pt>
                <c:pt idx="15">
                  <c:v>Przemyśl</c:v>
                </c:pt>
                <c:pt idx="16">
                  <c:v>przeworski</c:v>
                </c:pt>
                <c:pt idx="17">
                  <c:v>ropczycko-sędziszowski</c:v>
                </c:pt>
                <c:pt idx="18">
                  <c:v>rzeszowski</c:v>
                </c:pt>
                <c:pt idx="19">
                  <c:v>Rzeszów</c:v>
                </c:pt>
                <c:pt idx="20">
                  <c:v>sanocki</c:v>
                </c:pt>
                <c:pt idx="21">
                  <c:v>stalowowolski</c:v>
                </c:pt>
                <c:pt idx="22">
                  <c:v>strzyżowski</c:v>
                </c:pt>
                <c:pt idx="23">
                  <c:v>Tarnobrzeg</c:v>
                </c:pt>
                <c:pt idx="24">
                  <c:v>tarnobrzeski</c:v>
                </c:pt>
              </c:strCache>
            </c:strRef>
          </c:cat>
          <c:val>
            <c:numRef>
              <c:f>Arkusz2!$B$4:$B$28</c:f>
              <c:numCache>
                <c:formatCode>#,##0</c:formatCode>
                <c:ptCount val="25"/>
                <c:pt idx="0">
                  <c:v>50</c:v>
                </c:pt>
                <c:pt idx="1">
                  <c:v>81.538461538461533</c:v>
                </c:pt>
                <c:pt idx="2">
                  <c:v>80.93994778067885</c:v>
                </c:pt>
                <c:pt idx="3">
                  <c:v>82.583170254403129</c:v>
                </c:pt>
                <c:pt idx="4">
                  <c:v>85.112359550561806</c:v>
                </c:pt>
                <c:pt idx="5">
                  <c:v>78.518518518518519</c:v>
                </c:pt>
                <c:pt idx="6">
                  <c:v>81.4968814968815</c:v>
                </c:pt>
                <c:pt idx="7">
                  <c:v>64.462809917355372</c:v>
                </c:pt>
                <c:pt idx="8">
                  <c:v>69.863013698630141</c:v>
                </c:pt>
                <c:pt idx="9">
                  <c:v>82.846715328467155</c:v>
                </c:pt>
                <c:pt idx="10">
                  <c:v>75</c:v>
                </c:pt>
                <c:pt idx="11">
                  <c:v>81.410256410256409</c:v>
                </c:pt>
                <c:pt idx="12">
                  <c:v>87.527839643652555</c:v>
                </c:pt>
                <c:pt idx="13">
                  <c:v>77.931034482758619</c:v>
                </c:pt>
                <c:pt idx="14">
                  <c:v>16.666666666666664</c:v>
                </c:pt>
                <c:pt idx="15">
                  <c:v>81.717451523545705</c:v>
                </c:pt>
                <c:pt idx="16">
                  <c:v>72.222222222222214</c:v>
                </c:pt>
                <c:pt idx="17">
                  <c:v>82.969432314410483</c:v>
                </c:pt>
                <c:pt idx="18">
                  <c:v>80.701754385964904</c:v>
                </c:pt>
                <c:pt idx="19">
                  <c:v>89.051094890510953</c:v>
                </c:pt>
                <c:pt idx="20">
                  <c:v>71.774193548387103</c:v>
                </c:pt>
                <c:pt idx="21">
                  <c:v>81.058495821727021</c:v>
                </c:pt>
                <c:pt idx="22">
                  <c:v>94.871794871794862</c:v>
                </c:pt>
                <c:pt idx="23">
                  <c:v>77.559055118110237</c:v>
                </c:pt>
                <c:pt idx="24">
                  <c:v>66</c:v>
                </c:pt>
              </c:numCache>
            </c:numRef>
          </c:val>
          <c:extLst>
            <c:ext xmlns:c16="http://schemas.microsoft.com/office/drawing/2014/chart" uri="{C3380CC4-5D6E-409C-BE32-E72D297353CC}">
              <c16:uniqueId val="{00000000-7C16-40AD-884E-6A8D87E269E6}"/>
            </c:ext>
          </c:extLst>
        </c:ser>
        <c:ser>
          <c:idx val="1"/>
          <c:order val="1"/>
          <c:tx>
            <c:strRef>
              <c:f>Arkusz2!$C$3</c:f>
              <c:strCache>
                <c:ptCount val="1"/>
                <c:pt idx="0">
                  <c:v>Formuła 2023</c:v>
                </c:pt>
              </c:strCache>
            </c:strRef>
          </c:tx>
          <c:spPr>
            <a:solidFill>
              <a:srgbClr val="99D7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Arkusz2!$A$4:$A$28</c:f>
              <c:strCache>
                <c:ptCount val="25"/>
                <c:pt idx="0">
                  <c:v>bieszczadzki</c:v>
                </c:pt>
                <c:pt idx="1">
                  <c:v>brzozowski</c:v>
                </c:pt>
                <c:pt idx="2">
                  <c:v>dębicki</c:v>
                </c:pt>
                <c:pt idx="3">
                  <c:v>jarosławski</c:v>
                </c:pt>
                <c:pt idx="4">
                  <c:v>jasielski</c:v>
                </c:pt>
                <c:pt idx="5">
                  <c:v>kolbuszowski</c:v>
                </c:pt>
                <c:pt idx="6">
                  <c:v>Krosno</c:v>
                </c:pt>
                <c:pt idx="7">
                  <c:v>krośnieński</c:v>
                </c:pt>
                <c:pt idx="8">
                  <c:v>leski</c:v>
                </c:pt>
                <c:pt idx="9">
                  <c:v>leżajski</c:v>
                </c:pt>
                <c:pt idx="10">
                  <c:v>lubaczowski</c:v>
                </c:pt>
                <c:pt idx="11">
                  <c:v>łańcucki</c:v>
                </c:pt>
                <c:pt idx="12">
                  <c:v>mielecki</c:v>
                </c:pt>
                <c:pt idx="13">
                  <c:v>niżański</c:v>
                </c:pt>
                <c:pt idx="14">
                  <c:v>przemyski</c:v>
                </c:pt>
                <c:pt idx="15">
                  <c:v>Przemyśl</c:v>
                </c:pt>
                <c:pt idx="16">
                  <c:v>przeworski</c:v>
                </c:pt>
                <c:pt idx="17">
                  <c:v>ropczycko-sędziszowski</c:v>
                </c:pt>
                <c:pt idx="18">
                  <c:v>rzeszowski</c:v>
                </c:pt>
                <c:pt idx="19">
                  <c:v>Rzeszów</c:v>
                </c:pt>
                <c:pt idx="20">
                  <c:v>sanocki</c:v>
                </c:pt>
                <c:pt idx="21">
                  <c:v>stalowowolski</c:v>
                </c:pt>
                <c:pt idx="22">
                  <c:v>strzyżowski</c:v>
                </c:pt>
                <c:pt idx="23">
                  <c:v>Tarnobrzeg</c:v>
                </c:pt>
                <c:pt idx="24">
                  <c:v>tarnobrzeski</c:v>
                </c:pt>
              </c:strCache>
            </c:strRef>
          </c:cat>
          <c:val>
            <c:numRef>
              <c:f>Arkusz2!$C$4:$C$28</c:f>
              <c:numCache>
                <c:formatCode>0</c:formatCode>
                <c:ptCount val="25"/>
                <c:pt idx="0">
                  <c:v>96.385542168674704</c:v>
                </c:pt>
                <c:pt idx="1">
                  <c:v>88.541666666666657</c:v>
                </c:pt>
                <c:pt idx="2">
                  <c:v>92.445328031809154</c:v>
                </c:pt>
                <c:pt idx="3">
                  <c:v>93.191489361702125</c:v>
                </c:pt>
                <c:pt idx="4">
                  <c:v>90.552995391705068</c:v>
                </c:pt>
                <c:pt idx="5">
                  <c:v>98.05825242718447</c:v>
                </c:pt>
                <c:pt idx="6">
                  <c:v>90.961262553802015</c:v>
                </c:pt>
                <c:pt idx="7">
                  <c:v>71.568627450980387</c:v>
                </c:pt>
                <c:pt idx="8">
                  <c:v>94.117647058823522</c:v>
                </c:pt>
                <c:pt idx="9">
                  <c:v>92.556634304207122</c:v>
                </c:pt>
                <c:pt idx="10">
                  <c:v>83.62573099415205</c:v>
                </c:pt>
                <c:pt idx="11">
                  <c:v>91.719745222929944</c:v>
                </c:pt>
                <c:pt idx="12">
                  <c:v>94.414414414414409</c:v>
                </c:pt>
                <c:pt idx="13">
                  <c:v>89.726027397260282</c:v>
                </c:pt>
                <c:pt idx="14">
                  <c:v>71.875</c:v>
                </c:pt>
                <c:pt idx="15">
                  <c:v>89.834024896265561</c:v>
                </c:pt>
                <c:pt idx="16">
                  <c:v>79.78142076502732</c:v>
                </c:pt>
                <c:pt idx="17">
                  <c:v>86.974789915966383</c:v>
                </c:pt>
                <c:pt idx="18">
                  <c:v>80.198019801980209</c:v>
                </c:pt>
                <c:pt idx="19">
                  <c:v>96.26451287228673</c:v>
                </c:pt>
                <c:pt idx="20">
                  <c:v>97.674418604651152</c:v>
                </c:pt>
                <c:pt idx="21">
                  <c:v>92.592592592592595</c:v>
                </c:pt>
                <c:pt idx="22">
                  <c:v>96.511627906976756</c:v>
                </c:pt>
                <c:pt idx="23">
                  <c:v>90.361445783132538</c:v>
                </c:pt>
                <c:pt idx="24">
                  <c:v>86.538461538461547</c:v>
                </c:pt>
              </c:numCache>
            </c:numRef>
          </c:val>
          <c:extLst>
            <c:ext xmlns:c16="http://schemas.microsoft.com/office/drawing/2014/chart" uri="{C3380CC4-5D6E-409C-BE32-E72D297353CC}">
              <c16:uniqueId val="{00000001-7C16-40AD-884E-6A8D87E269E6}"/>
            </c:ext>
          </c:extLst>
        </c:ser>
        <c:dLbls>
          <c:showLegendKey val="0"/>
          <c:showVal val="0"/>
          <c:showCatName val="0"/>
          <c:showSerName val="0"/>
          <c:showPercent val="0"/>
          <c:showBubbleSize val="0"/>
        </c:dLbls>
        <c:gapWidth val="82"/>
        <c:axId val="343159656"/>
        <c:axId val="343154560"/>
      </c:barChart>
      <c:catAx>
        <c:axId val="343159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343154560"/>
        <c:crosses val="autoZero"/>
        <c:auto val="1"/>
        <c:lblAlgn val="ctr"/>
        <c:lblOffset val="100"/>
        <c:noMultiLvlLbl val="0"/>
      </c:catAx>
      <c:valAx>
        <c:axId val="343154560"/>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0.95358967629046365"/>
              <c:y val="0.897822603449901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43159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TABLICA!$P$5</c:f>
              <c:strCache>
                <c:ptCount val="1"/>
                <c:pt idx="0">
                  <c:v>PODKARPACKIE</c:v>
                </c:pt>
              </c:strCache>
            </c:strRef>
          </c:tx>
          <c:spPr>
            <a:solidFill>
              <a:srgbClr val="EBE0C3">
                <a:alpha val="89804"/>
              </a:srgbClr>
            </a:solidFill>
            <a:ln w="25400">
              <a:solidFill>
                <a:srgbClr val="CBAD6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TABLICA!$Q$3:$AB$3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2022</c:v>
                </c:pt>
              </c:strCache>
            </c:strRef>
          </c:cat>
          <c:val>
            <c:numRef>
              <c:f>TABLICA!$Q$5:$AB$5</c:f>
              <c:numCache>
                <c:formatCode>#\ ##0.0</c:formatCode>
                <c:ptCount val="12"/>
                <c:pt idx="0">
                  <c:v>3.3</c:v>
                </c:pt>
                <c:pt idx="1">
                  <c:v>3</c:v>
                </c:pt>
                <c:pt idx="2">
                  <c:v>3</c:v>
                </c:pt>
                <c:pt idx="3">
                  <c:v>2.6</c:v>
                </c:pt>
                <c:pt idx="4">
                  <c:v>1.9</c:v>
                </c:pt>
                <c:pt idx="5">
                  <c:v>1.9</c:v>
                </c:pt>
                <c:pt idx="6">
                  <c:v>2</c:v>
                </c:pt>
                <c:pt idx="7">
                  <c:v>2.1</c:v>
                </c:pt>
                <c:pt idx="8">
                  <c:v>3.6</c:v>
                </c:pt>
                <c:pt idx="9">
                  <c:v>2.4</c:v>
                </c:pt>
                <c:pt idx="10">
                  <c:v>2</c:v>
                </c:pt>
                <c:pt idx="11">
                  <c:v>4</c:v>
                </c:pt>
              </c:numCache>
            </c:numRef>
          </c:val>
          <c:extLst>
            <c:ext xmlns:c16="http://schemas.microsoft.com/office/drawing/2014/chart" uri="{C3380CC4-5D6E-409C-BE32-E72D297353CC}">
              <c16:uniqueId val="{00000000-60D5-4018-8C21-1EB4D7B0D7E2}"/>
            </c:ext>
          </c:extLst>
        </c:ser>
        <c:dLbls>
          <c:showLegendKey val="0"/>
          <c:showVal val="0"/>
          <c:showCatName val="0"/>
          <c:showSerName val="0"/>
          <c:showPercent val="0"/>
          <c:showBubbleSize val="0"/>
        </c:dLbls>
        <c:gapWidth val="219"/>
        <c:axId val="343154952"/>
        <c:axId val="343159264"/>
      </c:barChart>
      <c:lineChart>
        <c:grouping val="stacked"/>
        <c:varyColors val="0"/>
        <c:ser>
          <c:idx val="0"/>
          <c:order val="0"/>
          <c:tx>
            <c:strRef>
              <c:f>TABLICA!$P$4</c:f>
              <c:strCache>
                <c:ptCount val="1"/>
                <c:pt idx="0">
                  <c:v>POLSKA</c:v>
                </c:pt>
              </c:strCache>
            </c:strRef>
          </c:tx>
          <c:spPr>
            <a:ln w="28575" cap="rnd">
              <a:solidFill>
                <a:srgbClr val="C00000"/>
              </a:solidFill>
              <a:round/>
            </a:ln>
            <a:effectLst/>
          </c:spPr>
          <c:marker>
            <c:symbol val="circle"/>
            <c:size val="5"/>
            <c:spPr>
              <a:no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TABLICA!$Q$3:$AB$3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2022</c:v>
                </c:pt>
              </c:strCache>
            </c:strRef>
          </c:cat>
          <c:val>
            <c:numRef>
              <c:f>TABLICA!$Q$4:$AB$4</c:f>
              <c:numCache>
                <c:formatCode>#\ ##0.0</c:formatCode>
                <c:ptCount val="12"/>
                <c:pt idx="0">
                  <c:v>5.2</c:v>
                </c:pt>
                <c:pt idx="1">
                  <c:v>4.4000000000000004</c:v>
                </c:pt>
                <c:pt idx="2">
                  <c:v>4.5</c:v>
                </c:pt>
                <c:pt idx="3">
                  <c:v>4.3</c:v>
                </c:pt>
                <c:pt idx="4">
                  <c:v>4</c:v>
                </c:pt>
                <c:pt idx="5">
                  <c:v>3.5</c:v>
                </c:pt>
                <c:pt idx="6">
                  <c:v>3.7</c:v>
                </c:pt>
                <c:pt idx="7">
                  <c:v>4</c:v>
                </c:pt>
                <c:pt idx="8">
                  <c:v>5.7</c:v>
                </c:pt>
                <c:pt idx="9">
                  <c:v>4.8</c:v>
                </c:pt>
                <c:pt idx="10">
                  <c:v>3.7</c:v>
                </c:pt>
                <c:pt idx="11">
                  <c:v>7.6</c:v>
                </c:pt>
              </c:numCache>
            </c:numRef>
          </c:val>
          <c:smooth val="0"/>
          <c:extLst>
            <c:ext xmlns:c16="http://schemas.microsoft.com/office/drawing/2014/chart" uri="{C3380CC4-5D6E-409C-BE32-E72D297353CC}">
              <c16:uniqueId val="{00000001-60D5-4018-8C21-1EB4D7B0D7E2}"/>
            </c:ext>
          </c:extLst>
        </c:ser>
        <c:dLbls>
          <c:showLegendKey val="0"/>
          <c:showVal val="0"/>
          <c:showCatName val="0"/>
          <c:showSerName val="0"/>
          <c:showPercent val="0"/>
          <c:showBubbleSize val="0"/>
        </c:dLbls>
        <c:marker val="1"/>
        <c:smooth val="0"/>
        <c:axId val="343154952"/>
        <c:axId val="343159264"/>
      </c:lineChart>
      <c:catAx>
        <c:axId val="34315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343159264"/>
        <c:crosses val="autoZero"/>
        <c:auto val="1"/>
        <c:lblAlgn val="ctr"/>
        <c:lblOffset val="100"/>
        <c:noMultiLvlLbl val="0"/>
      </c:catAx>
      <c:valAx>
        <c:axId val="343159264"/>
        <c:scaling>
          <c:orientation val="minMax"/>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crossAx val="343154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[Uczniowie_uchodźcy_z_Ukrainy_w_podziale_na_typy_szkół_klasy_i_powiaty_stan_na_02.01.2023_Dls9Xro.xlsx]Arkusz1!$B$123</c:f>
              <c:strCache>
                <c:ptCount val="1"/>
                <c:pt idx="0">
                  <c:v>oddziały</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[1]Arkusz1!$A$124:$A$148</c:f>
              <c:strCache>
                <c:ptCount val="25"/>
                <c:pt idx="0">
                  <c:v>m. Rzeszów</c:v>
                </c:pt>
                <c:pt idx="1">
                  <c:v>dębicki</c:v>
                </c:pt>
                <c:pt idx="2">
                  <c:v>jarosławski</c:v>
                </c:pt>
                <c:pt idx="3">
                  <c:v>mielecki</c:v>
                </c:pt>
                <c:pt idx="4">
                  <c:v>m. Przemyśl</c:v>
                </c:pt>
                <c:pt idx="5">
                  <c:v>rzeszowski</c:v>
                </c:pt>
                <c:pt idx="6">
                  <c:v>m. Krosno</c:v>
                </c:pt>
                <c:pt idx="7">
                  <c:v>m. Tarnobrzeg</c:v>
                </c:pt>
                <c:pt idx="8">
                  <c:v>stalowowolski</c:v>
                </c:pt>
                <c:pt idx="9">
                  <c:v>sanocki</c:v>
                </c:pt>
                <c:pt idx="10">
                  <c:v>przeworski</c:v>
                </c:pt>
                <c:pt idx="11">
                  <c:v>krośnieński</c:v>
                </c:pt>
                <c:pt idx="12">
                  <c:v>tarnobrzeski</c:v>
                </c:pt>
                <c:pt idx="13">
                  <c:v>jasielski</c:v>
                </c:pt>
                <c:pt idx="14">
                  <c:v>łańcucki</c:v>
                </c:pt>
                <c:pt idx="15">
                  <c:v>ropczycko-sędziszowski</c:v>
                </c:pt>
                <c:pt idx="16">
                  <c:v>leżajski</c:v>
                </c:pt>
                <c:pt idx="17">
                  <c:v>niżański</c:v>
                </c:pt>
                <c:pt idx="18">
                  <c:v>leski</c:v>
                </c:pt>
                <c:pt idx="19">
                  <c:v>bieszczadzki</c:v>
                </c:pt>
                <c:pt idx="20">
                  <c:v>lubaczowski</c:v>
                </c:pt>
                <c:pt idx="21">
                  <c:v>przemyski</c:v>
                </c:pt>
                <c:pt idx="22">
                  <c:v>brzozowski</c:v>
                </c:pt>
                <c:pt idx="23">
                  <c:v>strzyżowski</c:v>
                </c:pt>
                <c:pt idx="24">
                  <c:v>kolbuszowski</c:v>
                </c:pt>
              </c:strCache>
            </c:strRef>
          </c:cat>
          <c:val>
            <c:numRef>
              <c:f>[1]Arkusz1!$B$124:$B$148</c:f>
              <c:numCache>
                <c:formatCode>General</c:formatCode>
                <c:ptCount val="25"/>
                <c:pt idx="0">
                  <c:v>545</c:v>
                </c:pt>
                <c:pt idx="1">
                  <c:v>173</c:v>
                </c:pt>
                <c:pt idx="2">
                  <c:v>123</c:v>
                </c:pt>
                <c:pt idx="3">
                  <c:v>156</c:v>
                </c:pt>
                <c:pt idx="4">
                  <c:v>123</c:v>
                </c:pt>
                <c:pt idx="5">
                  <c:v>180</c:v>
                </c:pt>
                <c:pt idx="6">
                  <c:v>113</c:v>
                </c:pt>
                <c:pt idx="7">
                  <c:v>95</c:v>
                </c:pt>
                <c:pt idx="8">
                  <c:v>125</c:v>
                </c:pt>
                <c:pt idx="9">
                  <c:v>121</c:v>
                </c:pt>
                <c:pt idx="10">
                  <c:v>65</c:v>
                </c:pt>
                <c:pt idx="11">
                  <c:v>95</c:v>
                </c:pt>
                <c:pt idx="12">
                  <c:v>47</c:v>
                </c:pt>
                <c:pt idx="13">
                  <c:v>73</c:v>
                </c:pt>
                <c:pt idx="14">
                  <c:v>65</c:v>
                </c:pt>
                <c:pt idx="15">
                  <c:v>63</c:v>
                </c:pt>
                <c:pt idx="16">
                  <c:v>57</c:v>
                </c:pt>
                <c:pt idx="17">
                  <c:v>52</c:v>
                </c:pt>
                <c:pt idx="18">
                  <c:v>50</c:v>
                </c:pt>
                <c:pt idx="19">
                  <c:v>41</c:v>
                </c:pt>
                <c:pt idx="20">
                  <c:v>44</c:v>
                </c:pt>
                <c:pt idx="21">
                  <c:v>37</c:v>
                </c:pt>
                <c:pt idx="22">
                  <c:v>26</c:v>
                </c:pt>
                <c:pt idx="23">
                  <c:v>25</c:v>
                </c:pt>
                <c:pt idx="24">
                  <c:v>24</c:v>
                </c:pt>
              </c:numCache>
            </c:numRef>
          </c:val>
          <c:extLst>
            <c:ext xmlns:c16="http://schemas.microsoft.com/office/drawing/2014/chart" uri="{C3380CC4-5D6E-409C-BE32-E72D297353CC}">
              <c16:uniqueId val="{00000000-70E0-495C-B1C7-BF8B45249846}"/>
            </c:ext>
          </c:extLst>
        </c:ser>
        <c:ser>
          <c:idx val="1"/>
          <c:order val="1"/>
          <c:tx>
            <c:strRef>
              <c:f>[Uczniowie_uchodźcy_z_Ukrainy_w_podziale_na_typy_szkół_klasy_i_powiaty_stan_na_02.01.2023_Dls9Xro.xlsx]Arkusz1!$C$123</c:f>
              <c:strCache>
                <c:ptCount val="1"/>
                <c:pt idx="0">
                  <c:v>uczniowie</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[1]Arkusz1!$A$124:$A$148</c:f>
              <c:strCache>
                <c:ptCount val="25"/>
                <c:pt idx="0">
                  <c:v>m. Rzeszów</c:v>
                </c:pt>
                <c:pt idx="1">
                  <c:v>dębicki</c:v>
                </c:pt>
                <c:pt idx="2">
                  <c:v>jarosławski</c:v>
                </c:pt>
                <c:pt idx="3">
                  <c:v>mielecki</c:v>
                </c:pt>
                <c:pt idx="4">
                  <c:v>m. Przemyśl</c:v>
                </c:pt>
                <c:pt idx="5">
                  <c:v>rzeszowski</c:v>
                </c:pt>
                <c:pt idx="6">
                  <c:v>m. Krosno</c:v>
                </c:pt>
                <c:pt idx="7">
                  <c:v>m. Tarnobrzeg</c:v>
                </c:pt>
                <c:pt idx="8">
                  <c:v>stalowowolski</c:v>
                </c:pt>
                <c:pt idx="9">
                  <c:v>sanocki</c:v>
                </c:pt>
                <c:pt idx="10">
                  <c:v>przeworski</c:v>
                </c:pt>
                <c:pt idx="11">
                  <c:v>krośnieński</c:v>
                </c:pt>
                <c:pt idx="12">
                  <c:v>tarnobrzeski</c:v>
                </c:pt>
                <c:pt idx="13">
                  <c:v>jasielski</c:v>
                </c:pt>
                <c:pt idx="14">
                  <c:v>łańcucki</c:v>
                </c:pt>
                <c:pt idx="15">
                  <c:v>ropczycko-sędziszowski</c:v>
                </c:pt>
                <c:pt idx="16">
                  <c:v>leżajski</c:v>
                </c:pt>
                <c:pt idx="17">
                  <c:v>niżański</c:v>
                </c:pt>
                <c:pt idx="18">
                  <c:v>leski</c:v>
                </c:pt>
                <c:pt idx="19">
                  <c:v>bieszczadzki</c:v>
                </c:pt>
                <c:pt idx="20">
                  <c:v>lubaczowski</c:v>
                </c:pt>
                <c:pt idx="21">
                  <c:v>przemyski</c:v>
                </c:pt>
                <c:pt idx="22">
                  <c:v>brzozowski</c:v>
                </c:pt>
                <c:pt idx="23">
                  <c:v>strzyżowski</c:v>
                </c:pt>
                <c:pt idx="24">
                  <c:v>kolbuszowski</c:v>
                </c:pt>
              </c:strCache>
            </c:strRef>
          </c:cat>
          <c:val>
            <c:numRef>
              <c:f>[1]Arkusz1!$C$124:$C$148</c:f>
              <c:numCache>
                <c:formatCode>General</c:formatCode>
                <c:ptCount val="25"/>
                <c:pt idx="0">
                  <c:v>1409</c:v>
                </c:pt>
                <c:pt idx="1">
                  <c:v>269</c:v>
                </c:pt>
                <c:pt idx="2">
                  <c:v>265</c:v>
                </c:pt>
                <c:pt idx="3">
                  <c:v>265</c:v>
                </c:pt>
                <c:pt idx="4">
                  <c:v>257</c:v>
                </c:pt>
                <c:pt idx="5">
                  <c:v>238</c:v>
                </c:pt>
                <c:pt idx="6">
                  <c:v>207</c:v>
                </c:pt>
                <c:pt idx="7">
                  <c:v>193</c:v>
                </c:pt>
                <c:pt idx="8">
                  <c:v>182</c:v>
                </c:pt>
                <c:pt idx="9">
                  <c:v>171</c:v>
                </c:pt>
                <c:pt idx="10">
                  <c:v>125</c:v>
                </c:pt>
                <c:pt idx="11">
                  <c:v>120</c:v>
                </c:pt>
                <c:pt idx="12">
                  <c:v>108</c:v>
                </c:pt>
                <c:pt idx="13">
                  <c:v>100</c:v>
                </c:pt>
                <c:pt idx="14">
                  <c:v>87</c:v>
                </c:pt>
                <c:pt idx="15">
                  <c:v>87</c:v>
                </c:pt>
                <c:pt idx="16">
                  <c:v>85</c:v>
                </c:pt>
                <c:pt idx="17">
                  <c:v>77</c:v>
                </c:pt>
                <c:pt idx="18">
                  <c:v>74</c:v>
                </c:pt>
                <c:pt idx="19">
                  <c:v>65</c:v>
                </c:pt>
                <c:pt idx="20">
                  <c:v>58</c:v>
                </c:pt>
                <c:pt idx="21">
                  <c:v>42</c:v>
                </c:pt>
                <c:pt idx="22">
                  <c:v>30</c:v>
                </c:pt>
                <c:pt idx="23">
                  <c:v>29</c:v>
                </c:pt>
                <c:pt idx="24">
                  <c:v>27</c:v>
                </c:pt>
              </c:numCache>
            </c:numRef>
          </c:val>
          <c:extLst>
            <c:ext xmlns:c16="http://schemas.microsoft.com/office/drawing/2014/chart" uri="{C3380CC4-5D6E-409C-BE32-E72D297353CC}">
              <c16:uniqueId val="{00000001-70E0-495C-B1C7-BF8B45249846}"/>
            </c:ext>
          </c:extLst>
        </c:ser>
        <c:dLbls>
          <c:showLegendKey val="0"/>
          <c:showVal val="0"/>
          <c:showCatName val="0"/>
          <c:showSerName val="0"/>
          <c:showPercent val="0"/>
          <c:showBubbleSize val="0"/>
        </c:dLbls>
        <c:gapWidth val="50"/>
        <c:axId val="301476056"/>
        <c:axId val="300940528"/>
      </c:barChart>
      <c:catAx>
        <c:axId val="30147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00940528"/>
        <c:crosses val="autoZero"/>
        <c:auto val="1"/>
        <c:lblAlgn val="ctr"/>
        <c:lblOffset val="100"/>
        <c:noMultiLvlLbl val="0"/>
      </c:catAx>
      <c:valAx>
        <c:axId val="30094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01476056"/>
        <c:crosses val="autoZero"/>
        <c:crossBetween val="between"/>
      </c:valAx>
      <c:spPr>
        <a:noFill/>
        <a:ln>
          <a:noFill/>
        </a:ln>
        <a:effectLst/>
      </c:spPr>
    </c:plotArea>
    <c:legend>
      <c:legendPos val="b"/>
      <c:layout>
        <c:manualLayout>
          <c:xMode val="edge"/>
          <c:yMode val="edge"/>
          <c:x val="0.54189805472811159"/>
          <c:y val="0.18371043299769951"/>
          <c:w val="0.35494488673869595"/>
          <c:h val="6.7827376866383834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Pt>
            <c:idx val="10"/>
            <c:invertIfNegative val="0"/>
            <c:bubble3D val="0"/>
            <c:spPr>
              <a:solidFill>
                <a:srgbClr val="92D050"/>
              </a:solidFill>
              <a:ln>
                <a:noFill/>
              </a:ln>
              <a:effectLst/>
            </c:spPr>
            <c:extLst>
              <c:ext xmlns:c16="http://schemas.microsoft.com/office/drawing/2014/chart" uri="{C3380CC4-5D6E-409C-BE32-E72D297353CC}">
                <c16:uniqueId val="{00000001-18B5-4FCC-BC23-6E3AED20B11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70C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NEET!$B$3:$B$14</c:f>
              <c:strCache>
                <c:ptCount val="12"/>
                <c:pt idx="0">
                  <c:v>WIELKOPOLSKIE</c:v>
                </c:pt>
                <c:pt idx="1">
                  <c:v>ŚLĄSKIE</c:v>
                </c:pt>
                <c:pt idx="2">
                  <c:v>MAŁOPOLSKIE</c:v>
                </c:pt>
                <c:pt idx="3">
                  <c:v>MAZOWIECKIE</c:v>
                </c:pt>
                <c:pt idx="4">
                  <c:v>POMORSKIE</c:v>
                </c:pt>
                <c:pt idx="5">
                  <c:v>ŁÓDZKIE</c:v>
                </c:pt>
                <c:pt idx="6">
                  <c:v>LUBELSKIE</c:v>
                </c:pt>
                <c:pt idx="7">
                  <c:v>ZACHODNIOPOMORSKIE</c:v>
                </c:pt>
                <c:pt idx="8">
                  <c:v>DOLNOŚLĄSKIE</c:v>
                </c:pt>
                <c:pt idx="9">
                  <c:v>KUJAWSKO-POMORSKIE</c:v>
                </c:pt>
                <c:pt idx="10">
                  <c:v>PODKARPACKIE</c:v>
                </c:pt>
                <c:pt idx="11">
                  <c:v>WARMIŃSKO-MAZURSKIE</c:v>
                </c:pt>
              </c:strCache>
            </c:strRef>
          </c:cat>
          <c:val>
            <c:numRef>
              <c:f>NEET!$C$3:$C$14</c:f>
              <c:numCache>
                <c:formatCode>General</c:formatCode>
                <c:ptCount val="12"/>
                <c:pt idx="0">
                  <c:v>5.5</c:v>
                </c:pt>
                <c:pt idx="1">
                  <c:v>7</c:v>
                </c:pt>
                <c:pt idx="2">
                  <c:v>7.3</c:v>
                </c:pt>
                <c:pt idx="3">
                  <c:v>7.4</c:v>
                </c:pt>
                <c:pt idx="4">
                  <c:v>8.1999999999999993</c:v>
                </c:pt>
                <c:pt idx="5">
                  <c:v>8.5</c:v>
                </c:pt>
                <c:pt idx="6">
                  <c:v>8.9</c:v>
                </c:pt>
                <c:pt idx="7">
                  <c:v>9.5</c:v>
                </c:pt>
                <c:pt idx="8">
                  <c:v>9.6999999999999993</c:v>
                </c:pt>
                <c:pt idx="9">
                  <c:v>10</c:v>
                </c:pt>
                <c:pt idx="10">
                  <c:v>10.3</c:v>
                </c:pt>
                <c:pt idx="11">
                  <c:v>10.8</c:v>
                </c:pt>
              </c:numCache>
            </c:numRef>
          </c:val>
          <c:extLst>
            <c:ext xmlns:c16="http://schemas.microsoft.com/office/drawing/2014/chart" uri="{C3380CC4-5D6E-409C-BE32-E72D297353CC}">
              <c16:uniqueId val="{00000002-18B5-4FCC-BC23-6E3AED20B11A}"/>
            </c:ext>
          </c:extLst>
        </c:ser>
        <c:dLbls>
          <c:showLegendKey val="0"/>
          <c:showVal val="0"/>
          <c:showCatName val="0"/>
          <c:showSerName val="0"/>
          <c:showPercent val="0"/>
          <c:showBubbleSize val="0"/>
        </c:dLbls>
        <c:gapWidth val="182"/>
        <c:axId val="343156128"/>
        <c:axId val="343155344"/>
      </c:barChart>
      <c:catAx>
        <c:axId val="34315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343155344"/>
        <c:crosses val="autoZero"/>
        <c:auto val="1"/>
        <c:lblAlgn val="ctr"/>
        <c:lblOffset val="100"/>
        <c:noMultiLvlLbl val="0"/>
      </c:catAx>
      <c:valAx>
        <c:axId val="343155344"/>
        <c:scaling>
          <c:orientation val="minMax"/>
        </c:scaling>
        <c:delete val="1"/>
        <c:axPos val="b"/>
        <c:numFmt formatCode="General" sourceLinked="1"/>
        <c:majorTickMark val="none"/>
        <c:minorTickMark val="none"/>
        <c:tickLblPos val="nextTo"/>
        <c:crossAx val="34315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2873251954617E-2"/>
          <c:y val="0.10224194443403616"/>
          <c:w val="0.91041571192489823"/>
          <c:h val="0.68445519768900398"/>
        </c:manualLayout>
      </c:layout>
      <c:barChart>
        <c:barDir val="col"/>
        <c:grouping val="clustered"/>
        <c:varyColors val="0"/>
        <c:ser>
          <c:idx val="0"/>
          <c:order val="0"/>
          <c:tx>
            <c:strRef>
              <c:f>Arkusz1!$A$3</c:f>
              <c:strCache>
                <c:ptCount val="1"/>
                <c:pt idx="0">
                  <c:v>Studenci </c:v>
                </c:pt>
              </c:strCache>
            </c:strRef>
          </c:tx>
          <c:spPr>
            <a:solidFill>
              <a:srgbClr val="0071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Arkusz1!$B$2:$E$2</c:f>
              <c:strCache>
                <c:ptCount val="4"/>
                <c:pt idx="0">
                  <c:v>2019/20</c:v>
                </c:pt>
                <c:pt idx="1">
                  <c:v>2020/21</c:v>
                </c:pt>
                <c:pt idx="2">
                  <c:v>2021/22</c:v>
                </c:pt>
                <c:pt idx="3">
                  <c:v>2022/23</c:v>
                </c:pt>
              </c:strCache>
            </c:strRef>
          </c:cat>
          <c:val>
            <c:numRef>
              <c:f>Arkusz1!$B$3:$E$3</c:f>
              <c:numCache>
                <c:formatCode>0.0</c:formatCode>
                <c:ptCount val="4"/>
                <c:pt idx="0">
                  <c:v>45.3</c:v>
                </c:pt>
                <c:pt idx="1">
                  <c:v>44.6</c:v>
                </c:pt>
                <c:pt idx="2">
                  <c:v>43.7</c:v>
                </c:pt>
                <c:pt idx="3">
                  <c:v>42.2</c:v>
                </c:pt>
              </c:numCache>
            </c:numRef>
          </c:val>
          <c:extLst>
            <c:ext xmlns:c16="http://schemas.microsoft.com/office/drawing/2014/chart" uri="{C3380CC4-5D6E-409C-BE32-E72D297353CC}">
              <c16:uniqueId val="{00000000-9E7F-462A-A0B4-EAE56EE2EBB0}"/>
            </c:ext>
          </c:extLst>
        </c:ser>
        <c:ser>
          <c:idx val="1"/>
          <c:order val="1"/>
          <c:tx>
            <c:strRef>
              <c:f>Arkusz1!$A$4</c:f>
              <c:strCache>
                <c:ptCount val="1"/>
                <c:pt idx="0">
                  <c:v>Absolwenci</c:v>
                </c:pt>
              </c:strCache>
            </c:strRef>
          </c:tx>
          <c:spPr>
            <a:solidFill>
              <a:srgbClr val="6EC5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Arkusz1!$B$2:$E$2</c:f>
              <c:strCache>
                <c:ptCount val="4"/>
                <c:pt idx="0">
                  <c:v>2019/20</c:v>
                </c:pt>
                <c:pt idx="1">
                  <c:v>2020/21</c:v>
                </c:pt>
                <c:pt idx="2">
                  <c:v>2021/22</c:v>
                </c:pt>
                <c:pt idx="3">
                  <c:v>2022/23</c:v>
                </c:pt>
              </c:strCache>
            </c:strRef>
          </c:cat>
          <c:val>
            <c:numRef>
              <c:f>Arkusz1!$B$4:$E$4</c:f>
              <c:numCache>
                <c:formatCode>0.0</c:formatCode>
                <c:ptCount val="4"/>
                <c:pt idx="0">
                  <c:v>13.1</c:v>
                </c:pt>
                <c:pt idx="1">
                  <c:v>13.1</c:v>
                </c:pt>
                <c:pt idx="2">
                  <c:v>13</c:v>
                </c:pt>
              </c:numCache>
            </c:numRef>
          </c:val>
          <c:extLst>
            <c:ext xmlns:c16="http://schemas.microsoft.com/office/drawing/2014/chart" uri="{C3380CC4-5D6E-409C-BE32-E72D297353CC}">
              <c16:uniqueId val="{00000001-9E7F-462A-A0B4-EAE56EE2EBB0}"/>
            </c:ext>
          </c:extLst>
        </c:ser>
        <c:dLbls>
          <c:dLblPos val="outEnd"/>
          <c:showLegendKey val="0"/>
          <c:showVal val="1"/>
          <c:showCatName val="0"/>
          <c:showSerName val="0"/>
          <c:showPercent val="0"/>
          <c:showBubbleSize val="0"/>
        </c:dLbls>
        <c:gapWidth val="219"/>
        <c:overlap val="-27"/>
        <c:axId val="343158088"/>
        <c:axId val="343158872"/>
      </c:barChart>
      <c:catAx>
        <c:axId val="343158088"/>
        <c:scaling>
          <c:orientation val="minMax"/>
        </c:scaling>
        <c:delete val="0"/>
        <c:axPos val="b"/>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tys.</a:t>
                </a:r>
              </a:p>
            </c:rich>
          </c:tx>
          <c:layout>
            <c:manualLayout>
              <c:xMode val="edge"/>
              <c:yMode val="edge"/>
              <c:x val="1.4325240594925662E-2"/>
              <c:y val="9.8374161563137517E-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3158872"/>
        <c:crosses val="autoZero"/>
        <c:auto val="1"/>
        <c:lblAlgn val="ctr"/>
        <c:lblOffset val="100"/>
        <c:noMultiLvlLbl val="0"/>
      </c:catAx>
      <c:valAx>
        <c:axId val="343158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3158088"/>
        <c:crosses val="autoZero"/>
        <c:crossBetween val="between"/>
      </c:valAx>
      <c:spPr>
        <a:noFill/>
        <a:ln>
          <a:noFill/>
        </a:ln>
        <a:effectLst/>
      </c:spPr>
    </c:plotArea>
    <c:legend>
      <c:legendPos val="b"/>
      <c:layout>
        <c:manualLayout>
          <c:xMode val="edge"/>
          <c:yMode val="edge"/>
          <c:x val="0.36619422572178484"/>
          <c:y val="0.91724482356372106"/>
          <c:w val="0.21860980143439518"/>
          <c:h val="5.5994692147841738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385723"/>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pkb!$A$63:$A$79</c:f>
              <c:strCache>
                <c:ptCount val="17"/>
                <c:pt idx="0">
                  <c:v>łódzkie</c:v>
                </c:pt>
                <c:pt idx="1">
                  <c:v>podlaskie</c:v>
                </c:pt>
                <c:pt idx="2">
                  <c:v>warszawski stołeczny</c:v>
                </c:pt>
                <c:pt idx="3">
                  <c:v>wielkopolskie</c:v>
                </c:pt>
                <c:pt idx="4">
                  <c:v>zachodniopomorskie</c:v>
                </c:pt>
                <c:pt idx="5">
                  <c:v>lubelskie</c:v>
                </c:pt>
                <c:pt idx="6">
                  <c:v>lubuskie</c:v>
                </c:pt>
                <c:pt idx="7">
                  <c:v>warmińsko-mazurskie</c:v>
                </c:pt>
                <c:pt idx="8">
                  <c:v>świętokrzyskie</c:v>
                </c:pt>
                <c:pt idx="9">
                  <c:v>kujawsko-pomorskie</c:v>
                </c:pt>
                <c:pt idx="10">
                  <c:v>podkarpackie</c:v>
                </c:pt>
                <c:pt idx="11">
                  <c:v>dolnośląskie</c:v>
                </c:pt>
                <c:pt idx="12">
                  <c:v>mazowiecki regionalny</c:v>
                </c:pt>
                <c:pt idx="13">
                  <c:v>małopolskie</c:v>
                </c:pt>
                <c:pt idx="14">
                  <c:v>opolskie</c:v>
                </c:pt>
                <c:pt idx="15">
                  <c:v>śląskie</c:v>
                </c:pt>
                <c:pt idx="16">
                  <c:v>pomorskie</c:v>
                </c:pt>
              </c:strCache>
            </c:strRef>
          </c:cat>
          <c:val>
            <c:numRef>
              <c:f>pkb!$B$63:$B$79</c:f>
              <c:numCache>
                <c:formatCode>0.0</c:formatCode>
                <c:ptCount val="17"/>
                <c:pt idx="0">
                  <c:v>109.84700588438908</c:v>
                </c:pt>
                <c:pt idx="1">
                  <c:v>110.42874797984598</c:v>
                </c:pt>
                <c:pt idx="2">
                  <c:v>110.62799482185642</c:v>
                </c:pt>
                <c:pt idx="3">
                  <c:v>110.84060751946683</c:v>
                </c:pt>
                <c:pt idx="4">
                  <c:v>111.06450042876676</c:v>
                </c:pt>
                <c:pt idx="5">
                  <c:v>111.11860377401621</c:v>
                </c:pt>
                <c:pt idx="6">
                  <c:v>111.14620397393355</c:v>
                </c:pt>
                <c:pt idx="7">
                  <c:v>111.15780799340752</c:v>
                </c:pt>
                <c:pt idx="8">
                  <c:v>111.2117843246248</c:v>
                </c:pt>
                <c:pt idx="9">
                  <c:v>111.43919723561682</c:v>
                </c:pt>
                <c:pt idx="10">
                  <c:v>112.83725514352594</c:v>
                </c:pt>
                <c:pt idx="11">
                  <c:v>112.98007626018421</c:v>
                </c:pt>
                <c:pt idx="12">
                  <c:v>113.12803358257904</c:v>
                </c:pt>
                <c:pt idx="13">
                  <c:v>113.80638963808236</c:v>
                </c:pt>
                <c:pt idx="14">
                  <c:v>114.33905103259943</c:v>
                </c:pt>
                <c:pt idx="15">
                  <c:v>114.89579974792625</c:v>
                </c:pt>
                <c:pt idx="16">
                  <c:v>115.77469344546711</c:v>
                </c:pt>
              </c:numCache>
            </c:numRef>
          </c:val>
          <c:extLst>
            <c:ext xmlns:c16="http://schemas.microsoft.com/office/drawing/2014/chart" uri="{C3380CC4-5D6E-409C-BE32-E72D297353CC}">
              <c16:uniqueId val="{00000000-35C2-4E78-BEC1-458D886C700C}"/>
            </c:ext>
          </c:extLst>
        </c:ser>
        <c:dLbls>
          <c:showLegendKey val="0"/>
          <c:showVal val="0"/>
          <c:showCatName val="0"/>
          <c:showSerName val="0"/>
          <c:showPercent val="0"/>
          <c:showBubbleSize val="0"/>
        </c:dLbls>
        <c:gapWidth val="182"/>
        <c:axId val="385901048"/>
        <c:axId val="385902616"/>
      </c:barChart>
      <c:catAx>
        <c:axId val="385901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85902616"/>
        <c:crosses val="autoZero"/>
        <c:auto val="1"/>
        <c:lblAlgn val="ctr"/>
        <c:lblOffset val="100"/>
        <c:noMultiLvlLbl val="0"/>
      </c:catAx>
      <c:valAx>
        <c:axId val="38590261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85901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pl-PL"/>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14260717410323E-2"/>
          <c:y val="3.5256410256410256E-2"/>
          <c:w val="0.849592738407699"/>
          <c:h val="0.3859839034307368"/>
        </c:manualLayout>
      </c:layout>
      <c:barChart>
        <c:barDir val="bar"/>
        <c:grouping val="percentStacked"/>
        <c:varyColors val="0"/>
        <c:ser>
          <c:idx val="0"/>
          <c:order val="0"/>
          <c:tx>
            <c:strRef>
              <c:f>'struktura wdb'!$B$30</c:f>
              <c:strCache>
                <c:ptCount val="1"/>
                <c:pt idx="0">
                  <c:v>rolnictwo,leśnictwo, łowiectwo i rybactwo (sekcja A)</c:v>
                </c:pt>
              </c:strCache>
            </c:strRef>
          </c:tx>
          <c:spPr>
            <a:solidFill>
              <a:srgbClr val="70AD47">
                <a:lumMod val="75000"/>
              </a:srgbClr>
            </a:solidFill>
            <a:ln w="6350">
              <a:solidFill>
                <a:sysClr val="window" lastClr="FFFFFF">
                  <a:lumMod val="65000"/>
                </a:sysClr>
              </a:solidFill>
            </a:ln>
          </c:spPr>
          <c:invertIfNegative val="0"/>
          <c:cat>
            <c:numRef>
              <c:f>'struktura wdb'!$A$31:$A$32</c:f>
              <c:numCache>
                <c:formatCode>General</c:formatCode>
                <c:ptCount val="2"/>
                <c:pt idx="0">
                  <c:v>2017</c:v>
                </c:pt>
                <c:pt idx="1">
                  <c:v>2020</c:v>
                </c:pt>
              </c:numCache>
            </c:numRef>
          </c:cat>
          <c:val>
            <c:numRef>
              <c:f>'struktura wdb'!$B$31:$B$32</c:f>
              <c:numCache>
                <c:formatCode>0.0</c:formatCode>
                <c:ptCount val="2"/>
                <c:pt idx="0">
                  <c:v>2.1</c:v>
                </c:pt>
                <c:pt idx="1">
                  <c:v>1.7</c:v>
                </c:pt>
              </c:numCache>
            </c:numRef>
          </c:val>
          <c:extLst>
            <c:ext xmlns:c16="http://schemas.microsoft.com/office/drawing/2014/chart" uri="{C3380CC4-5D6E-409C-BE32-E72D297353CC}">
              <c16:uniqueId val="{00000000-2122-40B3-A141-E5850EF5792A}"/>
            </c:ext>
          </c:extLst>
        </c:ser>
        <c:ser>
          <c:idx val="1"/>
          <c:order val="1"/>
          <c:tx>
            <c:strRef>
              <c:f>'struktura wdb'!$C$30</c:f>
              <c:strCache>
                <c:ptCount val="1"/>
                <c:pt idx="0">
                  <c:v>przemysł (sekcje B,C,D,E)</c:v>
                </c:pt>
              </c:strCache>
            </c:strRef>
          </c:tx>
          <c:spPr>
            <a:solidFill>
              <a:srgbClr val="70AD47">
                <a:lumMod val="40000"/>
                <a:lumOff val="60000"/>
              </a:srgbClr>
            </a:solidFill>
            <a:ln w="6350">
              <a:solidFill>
                <a:sysClr val="window" lastClr="FFFFFF">
                  <a:lumMod val="65000"/>
                </a:sysClr>
              </a:solidFill>
            </a:ln>
          </c:spPr>
          <c:invertIfNegative val="0"/>
          <c:cat>
            <c:numRef>
              <c:f>'struktura wdb'!$A$31:$A$32</c:f>
              <c:numCache>
                <c:formatCode>General</c:formatCode>
                <c:ptCount val="2"/>
                <c:pt idx="0">
                  <c:v>2017</c:v>
                </c:pt>
                <c:pt idx="1">
                  <c:v>2020</c:v>
                </c:pt>
              </c:numCache>
            </c:numRef>
          </c:cat>
          <c:val>
            <c:numRef>
              <c:f>'struktura wdb'!$C$31:$C$32</c:f>
              <c:numCache>
                <c:formatCode>0.0</c:formatCode>
                <c:ptCount val="2"/>
                <c:pt idx="0">
                  <c:v>30.8</c:v>
                </c:pt>
                <c:pt idx="1">
                  <c:v>30.4</c:v>
                </c:pt>
              </c:numCache>
            </c:numRef>
          </c:val>
          <c:extLst>
            <c:ext xmlns:c16="http://schemas.microsoft.com/office/drawing/2014/chart" uri="{C3380CC4-5D6E-409C-BE32-E72D297353CC}">
              <c16:uniqueId val="{00000001-2122-40B3-A141-E5850EF5792A}"/>
            </c:ext>
          </c:extLst>
        </c:ser>
        <c:ser>
          <c:idx val="2"/>
          <c:order val="2"/>
          <c:tx>
            <c:strRef>
              <c:f>'struktura wdb'!$D$30</c:f>
              <c:strCache>
                <c:ptCount val="1"/>
                <c:pt idx="0">
                  <c:v>budownictwo (sekcja F)</c:v>
                </c:pt>
              </c:strCache>
            </c:strRef>
          </c:tx>
          <c:spPr>
            <a:solidFill>
              <a:srgbClr val="70AD47">
                <a:lumMod val="60000"/>
                <a:lumOff val="40000"/>
              </a:srgbClr>
            </a:solidFill>
            <a:ln w="6350">
              <a:solidFill>
                <a:sysClr val="window" lastClr="FFFFFF">
                  <a:lumMod val="65000"/>
                </a:sysClr>
              </a:solidFill>
            </a:ln>
          </c:spPr>
          <c:invertIfNegative val="0"/>
          <c:cat>
            <c:numRef>
              <c:f>'struktura wdb'!$A$31:$A$32</c:f>
              <c:numCache>
                <c:formatCode>General</c:formatCode>
                <c:ptCount val="2"/>
                <c:pt idx="0">
                  <c:v>2017</c:v>
                </c:pt>
                <c:pt idx="1">
                  <c:v>2020</c:v>
                </c:pt>
              </c:numCache>
            </c:numRef>
          </c:cat>
          <c:val>
            <c:numRef>
              <c:f>'struktura wdb'!$D$31:$D$32</c:f>
              <c:numCache>
                <c:formatCode>0.0</c:formatCode>
                <c:ptCount val="2"/>
                <c:pt idx="0">
                  <c:v>6.9</c:v>
                </c:pt>
                <c:pt idx="1">
                  <c:v>7.7</c:v>
                </c:pt>
              </c:numCache>
            </c:numRef>
          </c:val>
          <c:extLst>
            <c:ext xmlns:c16="http://schemas.microsoft.com/office/drawing/2014/chart" uri="{C3380CC4-5D6E-409C-BE32-E72D297353CC}">
              <c16:uniqueId val="{00000002-2122-40B3-A141-E5850EF5792A}"/>
            </c:ext>
          </c:extLst>
        </c:ser>
        <c:ser>
          <c:idx val="3"/>
          <c:order val="3"/>
          <c:tx>
            <c:strRef>
              <c:f>'struktura wdb'!$E$30</c:f>
              <c:strCache>
                <c:ptCount val="1"/>
                <c:pt idx="0">
                  <c:v>handel; naprawa pojazdów samochodowych; transport i gospodarka magazynowa; zakwaterowanie i gastronomia; informacja i komunikacja  (sekcje G,H,I,J)</c:v>
                </c:pt>
              </c:strCache>
            </c:strRef>
          </c:tx>
          <c:spPr>
            <a:solidFill>
              <a:srgbClr val="70AD47">
                <a:lumMod val="20000"/>
                <a:lumOff val="80000"/>
              </a:srgbClr>
            </a:solidFill>
            <a:ln w="6350">
              <a:solidFill>
                <a:sysClr val="window" lastClr="FFFFFF">
                  <a:lumMod val="65000"/>
                </a:sysClr>
              </a:solidFill>
            </a:ln>
          </c:spPr>
          <c:invertIfNegative val="0"/>
          <c:cat>
            <c:numRef>
              <c:f>'struktura wdb'!$A$31:$A$32</c:f>
              <c:numCache>
                <c:formatCode>General</c:formatCode>
                <c:ptCount val="2"/>
                <c:pt idx="0">
                  <c:v>2017</c:v>
                </c:pt>
                <c:pt idx="1">
                  <c:v>2020</c:v>
                </c:pt>
              </c:numCache>
            </c:numRef>
          </c:cat>
          <c:val>
            <c:numRef>
              <c:f>'struktura wdb'!$E$31:$E$32</c:f>
              <c:numCache>
                <c:formatCode>0.0</c:formatCode>
                <c:ptCount val="2"/>
                <c:pt idx="0">
                  <c:v>27.3</c:v>
                </c:pt>
                <c:pt idx="1">
                  <c:v>25.6</c:v>
                </c:pt>
              </c:numCache>
            </c:numRef>
          </c:val>
          <c:extLst>
            <c:ext xmlns:c16="http://schemas.microsoft.com/office/drawing/2014/chart" uri="{C3380CC4-5D6E-409C-BE32-E72D297353CC}">
              <c16:uniqueId val="{00000003-2122-40B3-A141-E5850EF5792A}"/>
            </c:ext>
          </c:extLst>
        </c:ser>
        <c:ser>
          <c:idx val="4"/>
          <c:order val="4"/>
          <c:tx>
            <c:strRef>
              <c:f>'struktura wdb'!$F$30</c:f>
              <c:strCache>
                <c:ptCount val="1"/>
                <c:pt idx="0">
                  <c:v>działalność finansowa i ubezpieczeniowa; obsługa rynku nieruchomości (sekcje K,L)</c:v>
                </c:pt>
              </c:strCache>
            </c:strRef>
          </c:tx>
          <c:spPr>
            <a:solidFill>
              <a:srgbClr val="70AD47">
                <a:lumMod val="50000"/>
              </a:srgbClr>
            </a:solidFill>
            <a:ln w="6350">
              <a:solidFill>
                <a:sysClr val="window" lastClr="FFFFFF">
                  <a:lumMod val="65000"/>
                </a:sysClr>
              </a:solidFill>
            </a:ln>
          </c:spPr>
          <c:invertIfNegative val="0"/>
          <c:cat>
            <c:numRef>
              <c:f>'struktura wdb'!$A$31:$A$32</c:f>
              <c:numCache>
                <c:formatCode>General</c:formatCode>
                <c:ptCount val="2"/>
                <c:pt idx="0">
                  <c:v>2017</c:v>
                </c:pt>
                <c:pt idx="1">
                  <c:v>2020</c:v>
                </c:pt>
              </c:numCache>
            </c:numRef>
          </c:cat>
          <c:val>
            <c:numRef>
              <c:f>'struktura wdb'!$F$31:$F$32</c:f>
              <c:numCache>
                <c:formatCode>0.0</c:formatCode>
                <c:ptCount val="2"/>
                <c:pt idx="0">
                  <c:v>7.5</c:v>
                </c:pt>
                <c:pt idx="1">
                  <c:v>7.9</c:v>
                </c:pt>
              </c:numCache>
            </c:numRef>
          </c:val>
          <c:extLst>
            <c:ext xmlns:c16="http://schemas.microsoft.com/office/drawing/2014/chart" uri="{C3380CC4-5D6E-409C-BE32-E72D297353CC}">
              <c16:uniqueId val="{00000004-2122-40B3-A141-E5850EF5792A}"/>
            </c:ext>
          </c:extLst>
        </c:ser>
        <c:ser>
          <c:idx val="5"/>
          <c:order val="5"/>
          <c:tx>
            <c:strRef>
              <c:f>'struktura wdb'!$G$30</c:f>
              <c:strCache>
                <c:ptCount val="1"/>
                <c:pt idx="0">
                  <c:v>pozostałe usługi (sekcje M,N,O,P,Q,R,S,T)</c:v>
                </c:pt>
              </c:strCache>
            </c:strRef>
          </c:tx>
          <c:spPr>
            <a:solidFill>
              <a:srgbClr val="70AD47"/>
            </a:solidFill>
            <a:ln w="6350">
              <a:solidFill>
                <a:sysClr val="window" lastClr="FFFFFF">
                  <a:lumMod val="65000"/>
                </a:sysClr>
              </a:solidFill>
            </a:ln>
          </c:spPr>
          <c:invertIfNegative val="0"/>
          <c:cat>
            <c:numRef>
              <c:f>'struktura wdb'!$A$31:$A$32</c:f>
              <c:numCache>
                <c:formatCode>General</c:formatCode>
                <c:ptCount val="2"/>
                <c:pt idx="0">
                  <c:v>2017</c:v>
                </c:pt>
                <c:pt idx="1">
                  <c:v>2020</c:v>
                </c:pt>
              </c:numCache>
            </c:numRef>
          </c:cat>
          <c:val>
            <c:numRef>
              <c:f>'struktura wdb'!$G$31:$G$32</c:f>
              <c:numCache>
                <c:formatCode>0.0</c:formatCode>
                <c:ptCount val="2"/>
                <c:pt idx="0">
                  <c:v>25.4</c:v>
                </c:pt>
                <c:pt idx="1">
                  <c:v>26.6</c:v>
                </c:pt>
              </c:numCache>
            </c:numRef>
          </c:val>
          <c:extLst>
            <c:ext xmlns:c16="http://schemas.microsoft.com/office/drawing/2014/chart" uri="{C3380CC4-5D6E-409C-BE32-E72D297353CC}">
              <c16:uniqueId val="{00000005-2122-40B3-A141-E5850EF5792A}"/>
            </c:ext>
          </c:extLst>
        </c:ser>
        <c:dLbls>
          <c:showLegendKey val="0"/>
          <c:showVal val="0"/>
          <c:showCatName val="0"/>
          <c:showSerName val="0"/>
          <c:showPercent val="0"/>
          <c:showBubbleSize val="0"/>
        </c:dLbls>
        <c:gapWidth val="150"/>
        <c:overlap val="100"/>
        <c:axId val="343160832"/>
        <c:axId val="343161224"/>
      </c:barChart>
      <c:catAx>
        <c:axId val="343160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pl-PL"/>
          </a:p>
        </c:txPr>
        <c:crossAx val="343161224"/>
        <c:crosses val="autoZero"/>
        <c:auto val="1"/>
        <c:lblAlgn val="ctr"/>
        <c:lblOffset val="100"/>
        <c:noMultiLvlLbl val="0"/>
      </c:catAx>
      <c:valAx>
        <c:axId val="343161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0" vert="horz"/>
          <a:lstStyle/>
          <a:p>
            <a:pPr>
              <a:defRPr/>
            </a:pPr>
            <a:endParaRPr lang="pl-PL"/>
          </a:p>
        </c:txPr>
        <c:crossAx val="343160832"/>
        <c:crosses val="max"/>
        <c:crossBetween val="between"/>
      </c:valAx>
      <c:spPr>
        <a:noFill/>
        <a:ln w="25399">
          <a:noFill/>
        </a:ln>
      </c:spPr>
    </c:plotArea>
    <c:legend>
      <c:legendPos val="b"/>
      <c:layout>
        <c:manualLayout>
          <c:xMode val="edge"/>
          <c:yMode val="edge"/>
          <c:x val="0"/>
          <c:y val="0.55013680307210455"/>
          <c:w val="0.9858419474816833"/>
          <c:h val="0.42674690416424488"/>
        </c:manualLayout>
      </c:layout>
      <c:overlay val="0"/>
      <c:spPr>
        <a:noFill/>
        <a:ln w="25399">
          <a:noFill/>
        </a:ln>
      </c:spPr>
    </c:legend>
    <c:plotVisOnly val="1"/>
    <c:dispBlanksAs val="gap"/>
    <c:showDLblsOverMax val="0"/>
  </c:chart>
  <c:spPr>
    <a:solidFill>
      <a:schemeClr val="bg1"/>
    </a:solidFill>
    <a:ln>
      <a:noFill/>
    </a:ln>
    <a:effectLst/>
  </c:spPr>
  <c:txPr>
    <a:bodyPr/>
    <a:lstStyle/>
    <a:p>
      <a:pPr>
        <a:defRPr sz="900" b="0" i="0" u="none" strike="noStrike" baseline="0">
          <a:solidFill>
            <a:srgbClr val="000000"/>
          </a:solidFill>
          <a:latin typeface="Arial" panose="020B0604020202020204" pitchFamily="34" charset="0"/>
          <a:ea typeface="Calibri"/>
          <a:cs typeface="Arial" panose="020B0604020202020204" pitchFamily="34" charset="0"/>
        </a:defRPr>
      </a:pPr>
      <a:endParaRPr lang="pl-PL"/>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5.0925925925925923E-2"/>
          <c:w val="0.86947568075433435"/>
          <c:h val="0.54363735783027123"/>
        </c:manualLayout>
      </c:layout>
      <c:barChart>
        <c:barDir val="col"/>
        <c:grouping val="percentStacked"/>
        <c:varyColors val="0"/>
        <c:ser>
          <c:idx val="0"/>
          <c:order val="0"/>
          <c:tx>
            <c:strRef>
              <c:f>'struktura pracujacych'!$V$31</c:f>
              <c:strCache>
                <c:ptCount val="1"/>
                <c:pt idx="0">
                  <c:v>pozostałe usługi (sekcje M,N,O,P,Q,R,S,T)</c:v>
                </c:pt>
              </c:strCache>
            </c:strRef>
          </c:tx>
          <c:spPr>
            <a:solidFill>
              <a:srgbClr val="385723"/>
            </a:solidFill>
            <a:ln>
              <a:noFill/>
            </a:ln>
            <a:effectLst/>
          </c:spPr>
          <c:invertIfNegative val="0"/>
          <c:cat>
            <c:numRef>
              <c:f>'struktura pracujacych'!$W$30:$Z$30</c:f>
              <c:numCache>
                <c:formatCode>General</c:formatCode>
                <c:ptCount val="4"/>
                <c:pt idx="0">
                  <c:v>2018</c:v>
                </c:pt>
                <c:pt idx="1">
                  <c:v>2019</c:v>
                </c:pt>
                <c:pt idx="2">
                  <c:v>2020</c:v>
                </c:pt>
                <c:pt idx="3">
                  <c:v>2021</c:v>
                </c:pt>
              </c:numCache>
            </c:numRef>
          </c:cat>
          <c:val>
            <c:numRef>
              <c:f>'struktura pracujacych'!$W$31:$Z$31</c:f>
              <c:numCache>
                <c:formatCode>General</c:formatCode>
                <c:ptCount val="4"/>
                <c:pt idx="0">
                  <c:v>0.24226905812007027</c:v>
                </c:pt>
                <c:pt idx="1">
                  <c:v>0.24090904413622627</c:v>
                </c:pt>
                <c:pt idx="2">
                  <c:v>0.30127568558551676</c:v>
                </c:pt>
                <c:pt idx="3">
                  <c:v>0.30123952327994308</c:v>
                </c:pt>
              </c:numCache>
            </c:numRef>
          </c:val>
          <c:extLst>
            <c:ext xmlns:c16="http://schemas.microsoft.com/office/drawing/2014/chart" uri="{C3380CC4-5D6E-409C-BE32-E72D297353CC}">
              <c16:uniqueId val="{00000000-327B-48D3-85C6-F372FD6497D3}"/>
            </c:ext>
          </c:extLst>
        </c:ser>
        <c:ser>
          <c:idx val="1"/>
          <c:order val="1"/>
          <c:tx>
            <c:strRef>
              <c:f>'struktura pracujacych'!$V$32</c:f>
              <c:strCache>
                <c:ptCount val="1"/>
                <c:pt idx="0">
                  <c:v>działalność finansowa i ubezpieczeniowa; obsługa rynku nieruchomości (sekcje K,L)</c:v>
                </c:pt>
              </c:strCache>
            </c:strRef>
          </c:tx>
          <c:spPr>
            <a:solidFill>
              <a:srgbClr val="548235"/>
            </a:solidFill>
            <a:ln>
              <a:noFill/>
            </a:ln>
            <a:effectLst/>
          </c:spPr>
          <c:invertIfNegative val="0"/>
          <c:cat>
            <c:numRef>
              <c:f>'struktura pracujacych'!$W$30:$Z$30</c:f>
              <c:numCache>
                <c:formatCode>General</c:formatCode>
                <c:ptCount val="4"/>
                <c:pt idx="0">
                  <c:v>2018</c:v>
                </c:pt>
                <c:pt idx="1">
                  <c:v>2019</c:v>
                </c:pt>
                <c:pt idx="2">
                  <c:v>2020</c:v>
                </c:pt>
                <c:pt idx="3">
                  <c:v>2021</c:v>
                </c:pt>
              </c:numCache>
            </c:numRef>
          </c:cat>
          <c:val>
            <c:numRef>
              <c:f>'struktura pracujacych'!$W$32:$Z$32</c:f>
              <c:numCache>
                <c:formatCode>General</c:formatCode>
                <c:ptCount val="4"/>
                <c:pt idx="0">
                  <c:v>1.909186452840245E-2</c:v>
                </c:pt>
                <c:pt idx="1">
                  <c:v>1.8316253788731959E-2</c:v>
                </c:pt>
                <c:pt idx="2">
                  <c:v>2.1032741779964056E-2</c:v>
                </c:pt>
                <c:pt idx="3">
                  <c:v>2.0378916031423413E-2</c:v>
                </c:pt>
              </c:numCache>
            </c:numRef>
          </c:val>
          <c:extLst>
            <c:ext xmlns:c16="http://schemas.microsoft.com/office/drawing/2014/chart" uri="{C3380CC4-5D6E-409C-BE32-E72D297353CC}">
              <c16:uniqueId val="{00000001-327B-48D3-85C6-F372FD6497D3}"/>
            </c:ext>
          </c:extLst>
        </c:ser>
        <c:ser>
          <c:idx val="2"/>
          <c:order val="2"/>
          <c:tx>
            <c:strRef>
              <c:f>'struktura pracujacych'!$V$33</c:f>
              <c:strCache>
                <c:ptCount val="1"/>
                <c:pt idx="0">
                  <c:v>handel; naprawa pojazdów samochodowych; transport i gospodarka magazynowa; zakwaterowanie i gastronomia; informacja i komunikacja  (sekcje G,H,I,J)</c:v>
                </c:pt>
              </c:strCache>
            </c:strRef>
          </c:tx>
          <c:spPr>
            <a:solidFill>
              <a:srgbClr val="A9D18E"/>
            </a:solidFill>
            <a:ln>
              <a:noFill/>
            </a:ln>
            <a:effectLst/>
          </c:spPr>
          <c:invertIfNegative val="0"/>
          <c:cat>
            <c:numRef>
              <c:f>'struktura pracujacych'!$W$30:$Z$30</c:f>
              <c:numCache>
                <c:formatCode>General</c:formatCode>
                <c:ptCount val="4"/>
                <c:pt idx="0">
                  <c:v>2018</c:v>
                </c:pt>
                <c:pt idx="1">
                  <c:v>2019</c:v>
                </c:pt>
                <c:pt idx="2">
                  <c:v>2020</c:v>
                </c:pt>
                <c:pt idx="3">
                  <c:v>2021</c:v>
                </c:pt>
              </c:numCache>
            </c:numRef>
          </c:cat>
          <c:val>
            <c:numRef>
              <c:f>'struktura pracujacych'!$W$33:$Z$33</c:f>
              <c:numCache>
                <c:formatCode>General</c:formatCode>
                <c:ptCount val="4"/>
                <c:pt idx="0">
                  <c:v>0.18098220023096206</c:v>
                </c:pt>
                <c:pt idx="1">
                  <c:v>0.18332946504419567</c:v>
                </c:pt>
                <c:pt idx="2">
                  <c:v>0.22894744048554169</c:v>
                </c:pt>
                <c:pt idx="3">
                  <c:v>0.2282699936511183</c:v>
                </c:pt>
              </c:numCache>
            </c:numRef>
          </c:val>
          <c:extLst>
            <c:ext xmlns:c16="http://schemas.microsoft.com/office/drawing/2014/chart" uri="{C3380CC4-5D6E-409C-BE32-E72D297353CC}">
              <c16:uniqueId val="{00000002-327B-48D3-85C6-F372FD6497D3}"/>
            </c:ext>
          </c:extLst>
        </c:ser>
        <c:ser>
          <c:idx val="3"/>
          <c:order val="3"/>
          <c:tx>
            <c:strRef>
              <c:f>'struktura pracujacych'!$V$34</c:f>
              <c:strCache>
                <c:ptCount val="1"/>
                <c:pt idx="0">
                  <c:v>przemysł i budownictwo (sekcje B,C,D,E,F)</c:v>
                </c:pt>
              </c:strCache>
            </c:strRef>
          </c:tx>
          <c:spPr>
            <a:solidFill>
              <a:srgbClr val="E2F0D9"/>
            </a:solidFill>
            <a:ln>
              <a:noFill/>
            </a:ln>
            <a:effectLst/>
          </c:spPr>
          <c:invertIfNegative val="0"/>
          <c:cat>
            <c:numRef>
              <c:f>'struktura pracujacych'!$W$30:$Z$30</c:f>
              <c:numCache>
                <c:formatCode>General</c:formatCode>
                <c:ptCount val="4"/>
                <c:pt idx="0">
                  <c:v>2018</c:v>
                </c:pt>
                <c:pt idx="1">
                  <c:v>2019</c:v>
                </c:pt>
                <c:pt idx="2">
                  <c:v>2020</c:v>
                </c:pt>
                <c:pt idx="3">
                  <c:v>2021</c:v>
                </c:pt>
              </c:numCache>
            </c:numRef>
          </c:cat>
          <c:val>
            <c:numRef>
              <c:f>'struktura pracujacych'!$W$34:$Z$34</c:f>
              <c:numCache>
                <c:formatCode>General</c:formatCode>
                <c:ptCount val="4"/>
                <c:pt idx="0">
                  <c:v>0.25787803310763963</c:v>
                </c:pt>
                <c:pt idx="1">
                  <c:v>0.2604383781540372</c:v>
                </c:pt>
                <c:pt idx="2">
                  <c:v>0.32594047761460776</c:v>
                </c:pt>
                <c:pt idx="3">
                  <c:v>0.32930527326467451</c:v>
                </c:pt>
              </c:numCache>
            </c:numRef>
          </c:val>
          <c:extLst>
            <c:ext xmlns:c16="http://schemas.microsoft.com/office/drawing/2014/chart" uri="{C3380CC4-5D6E-409C-BE32-E72D297353CC}">
              <c16:uniqueId val="{00000003-327B-48D3-85C6-F372FD6497D3}"/>
            </c:ext>
          </c:extLst>
        </c:ser>
        <c:ser>
          <c:idx val="4"/>
          <c:order val="4"/>
          <c:tx>
            <c:strRef>
              <c:f>'struktura pracujacych'!$V$35</c:f>
              <c:strCache>
                <c:ptCount val="1"/>
                <c:pt idx="0">
                  <c:v>rolnictwo,leśnictwo, łowiectwo i rybactwo (sekcja A)</c:v>
                </c:pt>
              </c:strCache>
            </c:strRef>
          </c:tx>
          <c:spPr>
            <a:solidFill>
              <a:schemeClr val="bg1">
                <a:lumMod val="65000"/>
              </a:schemeClr>
            </a:solidFill>
            <a:ln>
              <a:noFill/>
            </a:ln>
            <a:effectLst/>
          </c:spPr>
          <c:invertIfNegative val="0"/>
          <c:cat>
            <c:numRef>
              <c:f>'struktura pracujacych'!$W$30:$Z$30</c:f>
              <c:numCache>
                <c:formatCode>General</c:formatCode>
                <c:ptCount val="4"/>
                <c:pt idx="0">
                  <c:v>2018</c:v>
                </c:pt>
                <c:pt idx="1">
                  <c:v>2019</c:v>
                </c:pt>
                <c:pt idx="2">
                  <c:v>2020</c:v>
                </c:pt>
                <c:pt idx="3">
                  <c:v>2021</c:v>
                </c:pt>
              </c:numCache>
            </c:numRef>
          </c:cat>
          <c:val>
            <c:numRef>
              <c:f>'struktura pracujacych'!$W$35:$Z$35</c:f>
              <c:numCache>
                <c:formatCode>General</c:formatCode>
                <c:ptCount val="4"/>
                <c:pt idx="0">
                  <c:v>0.29977884401292559</c:v>
                </c:pt>
                <c:pt idx="1">
                  <c:v>0.29700685887680889</c:v>
                </c:pt>
                <c:pt idx="2">
                  <c:v>0.12280365453436971</c:v>
                </c:pt>
                <c:pt idx="3">
                  <c:v>0.1208062937728407</c:v>
                </c:pt>
              </c:numCache>
            </c:numRef>
          </c:val>
          <c:extLst>
            <c:ext xmlns:c16="http://schemas.microsoft.com/office/drawing/2014/chart" uri="{C3380CC4-5D6E-409C-BE32-E72D297353CC}">
              <c16:uniqueId val="{00000004-327B-48D3-85C6-F372FD6497D3}"/>
            </c:ext>
          </c:extLst>
        </c:ser>
        <c:dLbls>
          <c:showLegendKey val="0"/>
          <c:showVal val="0"/>
          <c:showCatName val="0"/>
          <c:showSerName val="0"/>
          <c:showPercent val="0"/>
          <c:showBubbleSize val="0"/>
        </c:dLbls>
        <c:gapWidth val="150"/>
        <c:overlap val="100"/>
        <c:axId val="343154168"/>
        <c:axId val="344368128"/>
      </c:barChart>
      <c:catAx>
        <c:axId val="34315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44368128"/>
        <c:crosses val="autoZero"/>
        <c:auto val="1"/>
        <c:lblAlgn val="ctr"/>
        <c:lblOffset val="100"/>
        <c:noMultiLvlLbl val="0"/>
      </c:catAx>
      <c:valAx>
        <c:axId val="344368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43154168"/>
        <c:crosses val="autoZero"/>
        <c:crossBetween val="between"/>
      </c:valAx>
      <c:spPr>
        <a:noFill/>
        <a:ln>
          <a:noFill/>
        </a:ln>
        <a:effectLst/>
      </c:spPr>
    </c:plotArea>
    <c:legend>
      <c:legendPos val="b"/>
      <c:layout>
        <c:manualLayout>
          <c:xMode val="edge"/>
          <c:yMode val="edge"/>
          <c:x val="2.3160804268904E-2"/>
          <c:y val="0.65174775058147782"/>
          <c:w val="0.94622205635628054"/>
          <c:h val="0.345478932443466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334736560117108"/>
          <c:y val="2.0633838680612686E-2"/>
          <c:w val="0.48451430812946683"/>
          <c:h val="0.86960030841512903"/>
        </c:manualLayout>
      </c:layout>
      <c:barChart>
        <c:barDir val="bar"/>
        <c:grouping val="clustered"/>
        <c:varyColors val="0"/>
        <c:ser>
          <c:idx val="0"/>
          <c:order val="0"/>
          <c:tx>
            <c:strRef>
              <c:f>'wdb na 1 prac'!$C$5</c:f>
              <c:strCache>
                <c:ptCount val="1"/>
                <c:pt idx="0">
                  <c:v>Polska</c:v>
                </c:pt>
              </c:strCache>
            </c:strRef>
          </c:tx>
          <c:spPr>
            <a:solidFill>
              <a:srgbClr val="70AD47">
                <a:lumMod val="60000"/>
                <a:lumOff val="40000"/>
              </a:srgbClr>
            </a:solidFill>
            <a:ln w="6350">
              <a:solidFill>
                <a:sysClr val="window" lastClr="FFFFFF">
                  <a:lumMod val="65000"/>
                </a:sysClr>
              </a:solidFill>
            </a:ln>
            <a:effectLst/>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'wdb na 1 prac'!$D$4:$I$4</c:f>
              <c:strCache>
                <c:ptCount val="6"/>
                <c:pt idx="0">
                  <c:v>Ogółem</c:v>
                </c:pt>
                <c:pt idx="1">
                  <c:v>rolnictwo, leśnictwo, łowiectwo i rybactwo (sekcja A)</c:v>
                </c:pt>
                <c:pt idx="2">
                  <c:v>przemysł i budownictwo (sekcje B,C,D,E,F)</c:v>
                </c:pt>
                <c:pt idx="3">
                  <c:v>handel; naprawa pojazdów samochodowych; transport i gospodarka magazynowa; zakwaterowanie i gastronomia; informacja i komunikacja  (sekcje G,H,I,J)</c:v>
                </c:pt>
                <c:pt idx="4">
                  <c:v>działalność finansowa i ubezpieczeniowa; obsługa rynku nieruchomości (sekcje K,L)</c:v>
                </c:pt>
                <c:pt idx="5">
                  <c:v>pozostałe usługi (sekcje M,N,O,P,Q,R,S,T)</c:v>
                </c:pt>
              </c:strCache>
            </c:strRef>
          </c:cat>
          <c:val>
            <c:numRef>
              <c:f>'wdb na 1 prac'!$D$5:$I$5</c:f>
              <c:numCache>
                <c:formatCode>General</c:formatCode>
                <c:ptCount val="6"/>
                <c:pt idx="0">
                  <c:v>141948</c:v>
                </c:pt>
                <c:pt idx="1">
                  <c:v>40508</c:v>
                </c:pt>
                <c:pt idx="2">
                  <c:v>167969</c:v>
                </c:pt>
                <c:pt idx="3">
                  <c:v>147724</c:v>
                </c:pt>
                <c:pt idx="4">
                  <c:v>343925</c:v>
                </c:pt>
                <c:pt idx="5">
                  <c:v>120538</c:v>
                </c:pt>
              </c:numCache>
            </c:numRef>
          </c:val>
          <c:extLst>
            <c:ext xmlns:c16="http://schemas.microsoft.com/office/drawing/2014/chart" uri="{C3380CC4-5D6E-409C-BE32-E72D297353CC}">
              <c16:uniqueId val="{00000000-B5C4-47BA-8B9D-DB9A5DE6F8A4}"/>
            </c:ext>
          </c:extLst>
        </c:ser>
        <c:ser>
          <c:idx val="1"/>
          <c:order val="1"/>
          <c:tx>
            <c:strRef>
              <c:f>'wdb na 1 prac'!$C$6</c:f>
              <c:strCache>
                <c:ptCount val="1"/>
                <c:pt idx="0">
                  <c:v>woj. podkarpackie</c:v>
                </c:pt>
              </c:strCache>
            </c:strRef>
          </c:tx>
          <c:spPr>
            <a:solidFill>
              <a:srgbClr val="70AD47">
                <a:lumMod val="50000"/>
              </a:srgbClr>
            </a:solidFill>
            <a:ln w="6350">
              <a:solidFill>
                <a:sysClr val="window" lastClr="FFFFFF">
                  <a:lumMod val="65000"/>
                </a:sysClr>
              </a:solidFill>
            </a:ln>
            <a:effectLst/>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'wdb na 1 prac'!$D$4:$I$4</c:f>
              <c:strCache>
                <c:ptCount val="6"/>
                <c:pt idx="0">
                  <c:v>Ogółem</c:v>
                </c:pt>
                <c:pt idx="1">
                  <c:v>rolnictwo, leśnictwo, łowiectwo i rybactwo (sekcja A)</c:v>
                </c:pt>
                <c:pt idx="2">
                  <c:v>przemysł i budownictwo (sekcje B,C,D,E,F)</c:v>
                </c:pt>
                <c:pt idx="3">
                  <c:v>handel; naprawa pojazdów samochodowych; transport i gospodarka magazynowa; zakwaterowanie i gastronomia; informacja i komunikacja  (sekcje G,H,I,J)</c:v>
                </c:pt>
                <c:pt idx="4">
                  <c:v>działalność finansowa i ubezpieczeniowa; obsługa rynku nieruchomości (sekcje K,L)</c:v>
                </c:pt>
                <c:pt idx="5">
                  <c:v>pozostałe usługi (sekcje M,N,O,P,Q,R,S,T)</c:v>
                </c:pt>
              </c:strCache>
            </c:strRef>
          </c:cat>
          <c:val>
            <c:numRef>
              <c:f>'wdb na 1 prac'!$D$6:$I$6</c:f>
              <c:numCache>
                <c:formatCode>General</c:formatCode>
                <c:ptCount val="6"/>
                <c:pt idx="0">
                  <c:v>113672</c:v>
                </c:pt>
                <c:pt idx="1">
                  <c:v>13622</c:v>
                </c:pt>
                <c:pt idx="2">
                  <c:v>137251</c:v>
                </c:pt>
                <c:pt idx="3">
                  <c:v>129337</c:v>
                </c:pt>
                <c:pt idx="4">
                  <c:v>404276</c:v>
                </c:pt>
                <c:pt idx="5">
                  <c:v>103098</c:v>
                </c:pt>
              </c:numCache>
            </c:numRef>
          </c:val>
          <c:extLst>
            <c:ext xmlns:c16="http://schemas.microsoft.com/office/drawing/2014/chart" uri="{C3380CC4-5D6E-409C-BE32-E72D297353CC}">
              <c16:uniqueId val="{00000001-B5C4-47BA-8B9D-DB9A5DE6F8A4}"/>
            </c:ext>
          </c:extLst>
        </c:ser>
        <c:dLbls>
          <c:showLegendKey val="0"/>
          <c:showVal val="0"/>
          <c:showCatName val="0"/>
          <c:showSerName val="0"/>
          <c:showPercent val="0"/>
          <c:showBubbleSize val="0"/>
        </c:dLbls>
        <c:gapWidth val="182"/>
        <c:axId val="346690768"/>
        <c:axId val="346688416"/>
      </c:barChart>
      <c:catAx>
        <c:axId val="346690768"/>
        <c:scaling>
          <c:orientation val="maxMin"/>
        </c:scaling>
        <c:delete val="0"/>
        <c:axPos val="l"/>
        <c:numFmt formatCode="General" sourceLinked="1"/>
        <c:majorTickMark val="none"/>
        <c:minorTickMark val="none"/>
        <c:tickLblPos val="nextTo"/>
        <c:spPr>
          <a:noFill/>
          <a:ln w="9520" cap="flat" cmpd="sng" algn="ctr">
            <a:solidFill>
              <a:schemeClr val="tx1">
                <a:lumMod val="15000"/>
                <a:lumOff val="85000"/>
              </a:schemeClr>
            </a:solidFill>
            <a:round/>
          </a:ln>
          <a:effectLst/>
        </c:spPr>
        <c:txPr>
          <a:bodyPr rot="-60000000" vert="horz"/>
          <a:lstStyle/>
          <a:p>
            <a:pPr>
              <a:defRPr/>
            </a:pPr>
            <a:endParaRPr lang="pl-PL"/>
          </a:p>
        </c:txPr>
        <c:crossAx val="346688416"/>
        <c:crosses val="autoZero"/>
        <c:auto val="1"/>
        <c:lblAlgn val="ctr"/>
        <c:lblOffset val="100"/>
        <c:noMultiLvlLbl val="0"/>
      </c:catAx>
      <c:valAx>
        <c:axId val="346688416"/>
        <c:scaling>
          <c:orientation val="minMax"/>
        </c:scaling>
        <c:delete val="0"/>
        <c:axPos val="b"/>
        <c:majorGridlines>
          <c:spPr>
            <a:ln w="952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pl-PL"/>
          </a:p>
        </c:txPr>
        <c:crossAx val="346690768"/>
        <c:crosses val="max"/>
        <c:crossBetween val="between"/>
        <c:majorUnit val="100000"/>
        <c:dispUnits>
          <c:builtInUnit val="thousands"/>
          <c:dispUnitsLbl>
            <c:layout>
              <c:manualLayout>
                <c:xMode val="edge"/>
                <c:yMode val="edge"/>
                <c:x val="0.92417713496948495"/>
                <c:y val="0.86079627370522349"/>
              </c:manualLayout>
            </c:layout>
            <c:tx>
              <c:rich>
                <a:bodyPr rot="0" vert="horz"/>
                <a:lstStyle/>
                <a:p>
                  <a:pPr algn="ctr">
                    <a:defRPr b="0"/>
                  </a:pPr>
                  <a:r>
                    <a:rPr lang="pl-PL" b="0"/>
                    <a:t>tys. zł</a:t>
                  </a:r>
                </a:p>
              </c:rich>
            </c:tx>
            <c:spPr>
              <a:noFill/>
              <a:ln>
                <a:noFill/>
              </a:ln>
              <a:effectLst/>
            </c:spPr>
          </c:dispUnitsLbl>
        </c:dispUnits>
      </c:valAx>
      <c:spPr>
        <a:noFill/>
        <a:ln w="25386">
          <a:noFill/>
        </a:ln>
      </c:spPr>
    </c:plotArea>
    <c:legend>
      <c:legendPos val="b"/>
      <c:layout>
        <c:manualLayout>
          <c:xMode val="edge"/>
          <c:yMode val="edge"/>
          <c:x val="0.27230432161957885"/>
          <c:y val="0.94493486394510651"/>
          <c:w val="0.45539097406262857"/>
          <c:h val="4.4498034962959676E-2"/>
        </c:manualLayout>
      </c:layout>
      <c:overlay val="0"/>
      <c:spPr>
        <a:noFill/>
        <a:ln>
          <a:noFill/>
        </a:ln>
        <a:effectLst/>
      </c:spPr>
      <c:txPr>
        <a:bodyPr rot="0" vert="horz"/>
        <a:lstStyle/>
        <a:p>
          <a:pPr>
            <a:defRPr/>
          </a:pPr>
          <a:endParaRPr lang="pl-PL"/>
        </a:p>
      </c:txPr>
    </c:legend>
    <c:plotVisOnly val="1"/>
    <c:dispBlanksAs val="gap"/>
    <c:showDLblsOverMax val="0"/>
  </c:chart>
  <c:spPr>
    <a:solidFill>
      <a:schemeClr val="bg1"/>
    </a:solidFill>
    <a:ln>
      <a:noFill/>
    </a:ln>
    <a:effectLst/>
  </c:spPr>
  <c:txPr>
    <a:bodyPr/>
    <a:lstStyle/>
    <a:p>
      <a:pPr>
        <a:defRPr sz="900">
          <a:latin typeface="Arial" panose="020B0604020202020204" pitchFamily="34" charset="0"/>
          <a:cs typeface="Arial" panose="020B0604020202020204" pitchFamily="34" charset="0"/>
        </a:defRPr>
      </a:pPr>
      <a:endParaRPr lang="pl-PL"/>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50891180335981E-2"/>
          <c:y val="4.0790726927544339E-2"/>
          <c:w val="0.88906519350414603"/>
          <c:h val="0.4662196874371784"/>
        </c:manualLayout>
      </c:layout>
      <c:barChart>
        <c:barDir val="bar"/>
        <c:grouping val="percentStacked"/>
        <c:varyColors val="0"/>
        <c:ser>
          <c:idx val="0"/>
          <c:order val="0"/>
          <c:tx>
            <c:strRef>
              <c:f>'wartość brutto'!$M$4</c:f>
              <c:strCache>
                <c:ptCount val="1"/>
                <c:pt idx="0">
                  <c:v>rolnictwo,leśnictwo, łowiectwo i rybactwo (sekcja A)</c:v>
                </c:pt>
              </c:strCache>
            </c:strRef>
          </c:tx>
          <c:spPr>
            <a:solidFill>
              <a:srgbClr val="385723"/>
            </a:solidFill>
            <a:ln>
              <a:noFill/>
            </a:ln>
            <a:effectLst/>
          </c:spPr>
          <c:invertIfNegative val="0"/>
          <c:cat>
            <c:strRef>
              <c:f>'wartość brutto'!$N$3:$Q$3</c:f>
              <c:strCache>
                <c:ptCount val="4"/>
                <c:pt idx="0">
                  <c:v>2018</c:v>
                </c:pt>
                <c:pt idx="1">
                  <c:v>2019</c:v>
                </c:pt>
                <c:pt idx="2">
                  <c:v>2020</c:v>
                </c:pt>
                <c:pt idx="3">
                  <c:v>2021</c:v>
                </c:pt>
              </c:strCache>
            </c:strRef>
          </c:cat>
          <c:val>
            <c:numRef>
              <c:f>'wartość brutto'!$N$4:$Q$4</c:f>
              <c:numCache>
                <c:formatCode>#,##0</c:formatCode>
                <c:ptCount val="4"/>
                <c:pt idx="0">
                  <c:v>7572224</c:v>
                </c:pt>
                <c:pt idx="1">
                  <c:v>7736245</c:v>
                </c:pt>
                <c:pt idx="2">
                  <c:v>7771998</c:v>
                </c:pt>
                <c:pt idx="3">
                  <c:v>7997245</c:v>
                </c:pt>
              </c:numCache>
            </c:numRef>
          </c:val>
          <c:extLst>
            <c:ext xmlns:c16="http://schemas.microsoft.com/office/drawing/2014/chart" uri="{C3380CC4-5D6E-409C-BE32-E72D297353CC}">
              <c16:uniqueId val="{00000000-D65E-4ED7-B49B-25A83018E7CC}"/>
            </c:ext>
          </c:extLst>
        </c:ser>
        <c:ser>
          <c:idx val="1"/>
          <c:order val="1"/>
          <c:tx>
            <c:strRef>
              <c:f>'wartość brutto'!$M$5</c:f>
              <c:strCache>
                <c:ptCount val="1"/>
                <c:pt idx="0">
                  <c:v>przemysł i budownictwo (sekcje B,C,D,E,F)</c:v>
                </c:pt>
              </c:strCache>
            </c:strRef>
          </c:tx>
          <c:spPr>
            <a:solidFill>
              <a:srgbClr val="E2F0D9"/>
            </a:solidFill>
            <a:ln>
              <a:noFill/>
            </a:ln>
            <a:effectLst/>
          </c:spPr>
          <c:invertIfNegative val="0"/>
          <c:cat>
            <c:strRef>
              <c:f>'wartość brutto'!$N$3:$Q$3</c:f>
              <c:strCache>
                <c:ptCount val="4"/>
                <c:pt idx="0">
                  <c:v>2018</c:v>
                </c:pt>
                <c:pt idx="1">
                  <c:v>2019</c:v>
                </c:pt>
                <c:pt idx="2">
                  <c:v>2020</c:v>
                </c:pt>
                <c:pt idx="3">
                  <c:v>2021</c:v>
                </c:pt>
              </c:strCache>
            </c:strRef>
          </c:cat>
          <c:val>
            <c:numRef>
              <c:f>'wartość brutto'!$N$5:$Q$5</c:f>
              <c:numCache>
                <c:formatCode>#,##0</c:formatCode>
                <c:ptCount val="4"/>
                <c:pt idx="0">
                  <c:v>62212186</c:v>
                </c:pt>
                <c:pt idx="1">
                  <c:v>65858712</c:v>
                </c:pt>
                <c:pt idx="2">
                  <c:v>72627884</c:v>
                </c:pt>
                <c:pt idx="3">
                  <c:v>76728695</c:v>
                </c:pt>
              </c:numCache>
            </c:numRef>
          </c:val>
          <c:extLst>
            <c:ext xmlns:c16="http://schemas.microsoft.com/office/drawing/2014/chart" uri="{C3380CC4-5D6E-409C-BE32-E72D297353CC}">
              <c16:uniqueId val="{00000001-D65E-4ED7-B49B-25A83018E7CC}"/>
            </c:ext>
          </c:extLst>
        </c:ser>
        <c:ser>
          <c:idx val="2"/>
          <c:order val="2"/>
          <c:tx>
            <c:strRef>
              <c:f>'wartość brutto'!$M$6</c:f>
              <c:strCache>
                <c:ptCount val="1"/>
                <c:pt idx="0">
                  <c:v>handel; naprawa pojazdów samochodowych; transport i gospodarka magazynowa; zakwaterowanie i gastronomia; informacja i komunikacja  (sekcje G,H,I,J)</c:v>
                </c:pt>
              </c:strCache>
            </c:strRef>
          </c:tx>
          <c:spPr>
            <a:solidFill>
              <a:schemeClr val="accent3"/>
            </a:solidFill>
            <a:ln>
              <a:noFill/>
            </a:ln>
            <a:effectLst/>
          </c:spPr>
          <c:invertIfNegative val="0"/>
          <c:cat>
            <c:strRef>
              <c:f>'wartość brutto'!$N$3:$Q$3</c:f>
              <c:strCache>
                <c:ptCount val="4"/>
                <c:pt idx="0">
                  <c:v>2018</c:v>
                </c:pt>
                <c:pt idx="1">
                  <c:v>2019</c:v>
                </c:pt>
                <c:pt idx="2">
                  <c:v>2020</c:v>
                </c:pt>
                <c:pt idx="3">
                  <c:v>2021</c:v>
                </c:pt>
              </c:strCache>
            </c:strRef>
          </c:cat>
          <c:val>
            <c:numRef>
              <c:f>'wartość brutto'!$N$6:$Q$6</c:f>
              <c:numCache>
                <c:formatCode>#,##0</c:formatCode>
                <c:ptCount val="4"/>
                <c:pt idx="0">
                  <c:v>51802479</c:v>
                </c:pt>
                <c:pt idx="1">
                  <c:v>53553846</c:v>
                </c:pt>
                <c:pt idx="2">
                  <c:v>56088630</c:v>
                </c:pt>
                <c:pt idx="3">
                  <c:v>58074455</c:v>
                </c:pt>
              </c:numCache>
            </c:numRef>
          </c:val>
          <c:extLst>
            <c:ext xmlns:c16="http://schemas.microsoft.com/office/drawing/2014/chart" uri="{C3380CC4-5D6E-409C-BE32-E72D297353CC}">
              <c16:uniqueId val="{00000002-D65E-4ED7-B49B-25A83018E7CC}"/>
            </c:ext>
          </c:extLst>
        </c:ser>
        <c:ser>
          <c:idx val="3"/>
          <c:order val="3"/>
          <c:tx>
            <c:strRef>
              <c:f>'wartość brutto'!$M$7</c:f>
              <c:strCache>
                <c:ptCount val="1"/>
                <c:pt idx="0">
                  <c:v>działalność finansowa i ubezpieczeniowa; obsługa rynku nieruchomości (sekcje K,L)</c:v>
                </c:pt>
              </c:strCache>
            </c:strRef>
          </c:tx>
          <c:spPr>
            <a:solidFill>
              <a:srgbClr val="548235"/>
            </a:solidFill>
            <a:ln>
              <a:noFill/>
            </a:ln>
            <a:effectLst/>
          </c:spPr>
          <c:invertIfNegative val="0"/>
          <c:cat>
            <c:strRef>
              <c:f>'wartość brutto'!$N$3:$Q$3</c:f>
              <c:strCache>
                <c:ptCount val="4"/>
                <c:pt idx="0">
                  <c:v>2018</c:v>
                </c:pt>
                <c:pt idx="1">
                  <c:v>2019</c:v>
                </c:pt>
                <c:pt idx="2">
                  <c:v>2020</c:v>
                </c:pt>
                <c:pt idx="3">
                  <c:v>2021</c:v>
                </c:pt>
              </c:strCache>
            </c:strRef>
          </c:cat>
          <c:val>
            <c:numRef>
              <c:f>'wartość brutto'!$N$7:$Q$7</c:f>
              <c:numCache>
                <c:formatCode>#,##0</c:formatCode>
                <c:ptCount val="4"/>
                <c:pt idx="0">
                  <c:v>35144665</c:v>
                </c:pt>
                <c:pt idx="1">
                  <c:v>36553462</c:v>
                </c:pt>
                <c:pt idx="2">
                  <c:v>38247234</c:v>
                </c:pt>
                <c:pt idx="3">
                  <c:v>40222635</c:v>
                </c:pt>
              </c:numCache>
            </c:numRef>
          </c:val>
          <c:extLst>
            <c:ext xmlns:c16="http://schemas.microsoft.com/office/drawing/2014/chart" uri="{C3380CC4-5D6E-409C-BE32-E72D297353CC}">
              <c16:uniqueId val="{00000003-D65E-4ED7-B49B-25A83018E7CC}"/>
            </c:ext>
          </c:extLst>
        </c:ser>
        <c:ser>
          <c:idx val="4"/>
          <c:order val="4"/>
          <c:tx>
            <c:strRef>
              <c:f>'wartość brutto'!$M$8</c:f>
              <c:strCache>
                <c:ptCount val="1"/>
                <c:pt idx="0">
                  <c:v>pozostałe usługi (sekcje M,N,O,P,Q,R,S)</c:v>
                </c:pt>
              </c:strCache>
            </c:strRef>
          </c:tx>
          <c:spPr>
            <a:solidFill>
              <a:srgbClr val="A9D18E"/>
            </a:solidFill>
            <a:ln>
              <a:noFill/>
            </a:ln>
            <a:effectLst/>
          </c:spPr>
          <c:invertIfNegative val="0"/>
          <c:cat>
            <c:strRef>
              <c:f>'wartość brutto'!$N$3:$Q$3</c:f>
              <c:strCache>
                <c:ptCount val="4"/>
                <c:pt idx="0">
                  <c:v>2018</c:v>
                </c:pt>
                <c:pt idx="1">
                  <c:v>2019</c:v>
                </c:pt>
                <c:pt idx="2">
                  <c:v>2020</c:v>
                </c:pt>
                <c:pt idx="3">
                  <c:v>2021</c:v>
                </c:pt>
              </c:strCache>
            </c:strRef>
          </c:cat>
          <c:val>
            <c:numRef>
              <c:f>'wartość brutto'!$N$8:$Q$8</c:f>
              <c:numCache>
                <c:formatCode>#,##0</c:formatCode>
                <c:ptCount val="4"/>
                <c:pt idx="0">
                  <c:v>24245384</c:v>
                </c:pt>
                <c:pt idx="1">
                  <c:v>25704949</c:v>
                </c:pt>
                <c:pt idx="2">
                  <c:v>27531946</c:v>
                </c:pt>
                <c:pt idx="3">
                  <c:v>29032534</c:v>
                </c:pt>
              </c:numCache>
            </c:numRef>
          </c:val>
          <c:extLst>
            <c:ext xmlns:c16="http://schemas.microsoft.com/office/drawing/2014/chart" uri="{C3380CC4-5D6E-409C-BE32-E72D297353CC}">
              <c16:uniqueId val="{00000004-D65E-4ED7-B49B-25A83018E7CC}"/>
            </c:ext>
          </c:extLst>
        </c:ser>
        <c:dLbls>
          <c:showLegendKey val="0"/>
          <c:showVal val="0"/>
          <c:showCatName val="0"/>
          <c:showSerName val="0"/>
          <c:showPercent val="0"/>
          <c:showBubbleSize val="0"/>
        </c:dLbls>
        <c:gapWidth val="150"/>
        <c:overlap val="100"/>
        <c:axId val="346686064"/>
        <c:axId val="346685672"/>
      </c:barChart>
      <c:catAx>
        <c:axId val="346686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46685672"/>
        <c:crosses val="autoZero"/>
        <c:auto val="1"/>
        <c:lblAlgn val="ctr"/>
        <c:lblOffset val="100"/>
        <c:noMultiLvlLbl val="0"/>
      </c:catAx>
      <c:valAx>
        <c:axId val="346685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46686064"/>
        <c:crosses val="max"/>
        <c:crossBetween val="between"/>
      </c:valAx>
      <c:spPr>
        <a:noFill/>
        <a:ln>
          <a:noFill/>
        </a:ln>
        <a:effectLst/>
      </c:spPr>
    </c:plotArea>
    <c:legend>
      <c:legendPos val="b"/>
      <c:layout>
        <c:manualLayout>
          <c:xMode val="edge"/>
          <c:yMode val="edge"/>
          <c:x val="1.5612601177469317E-2"/>
          <c:y val="0.61041015064572668"/>
          <c:w val="0.9648664156582708"/>
          <c:h val="0.389161346158225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23731408573927"/>
          <c:y val="1.1790993231109268E-2"/>
          <c:w val="0.66040857392825891"/>
          <c:h val="0.88617097204954642"/>
        </c:manualLayout>
      </c:layout>
      <c:barChart>
        <c:barDir val="bar"/>
        <c:grouping val="clustered"/>
        <c:varyColors val="0"/>
        <c:ser>
          <c:idx val="0"/>
          <c:order val="0"/>
          <c:tx>
            <c:strRef>
              <c:f>TABLICA!$C$25</c:f>
              <c:strCache>
                <c:ptCount val="1"/>
                <c:pt idx="0">
                  <c:v>przedsiębiorstwa z sektora usług</c:v>
                </c:pt>
              </c:strCache>
            </c:strRef>
          </c:tx>
          <c:spPr>
            <a:solidFill>
              <a:srgbClr val="DEBD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TABLICA!$B$26:$B$42</c:f>
              <c:strCache>
                <c:ptCount val="17"/>
                <c:pt idx="0">
                  <c:v>lubuskie</c:v>
                </c:pt>
                <c:pt idx="1">
                  <c:v>łódzkie</c:v>
                </c:pt>
                <c:pt idx="2">
                  <c:v>warmińsko-mazurskie</c:v>
                </c:pt>
                <c:pt idx="3">
                  <c:v>wielkopolskie</c:v>
                </c:pt>
                <c:pt idx="4">
                  <c:v>pomorskie</c:v>
                </c:pt>
                <c:pt idx="5">
                  <c:v>zachodniopomorskie</c:v>
                </c:pt>
                <c:pt idx="6">
                  <c:v>świętokrzyskie</c:v>
                </c:pt>
                <c:pt idx="7">
                  <c:v>kujawsko-pomorskie</c:v>
                </c:pt>
                <c:pt idx="8">
                  <c:v>podlaskie</c:v>
                </c:pt>
                <c:pt idx="9">
                  <c:v>Polska</c:v>
                </c:pt>
                <c:pt idx="10">
                  <c:v>śląskie</c:v>
                </c:pt>
                <c:pt idx="11">
                  <c:v>dolnośląskie</c:v>
                </c:pt>
                <c:pt idx="12">
                  <c:v>lubelskie</c:v>
                </c:pt>
                <c:pt idx="13">
                  <c:v>opolskie</c:v>
                </c:pt>
                <c:pt idx="14">
                  <c:v>mazowieckie</c:v>
                </c:pt>
                <c:pt idx="15">
                  <c:v>małopolskie</c:v>
                </c:pt>
                <c:pt idx="16">
                  <c:v>podkarpackie</c:v>
                </c:pt>
              </c:strCache>
            </c:strRef>
          </c:cat>
          <c:val>
            <c:numRef>
              <c:f>TABLICA!$C$26:$C$42</c:f>
              <c:numCache>
                <c:formatCode>#\ ##0.0</c:formatCode>
                <c:ptCount val="17"/>
                <c:pt idx="0">
                  <c:v>1.9</c:v>
                </c:pt>
                <c:pt idx="1">
                  <c:v>5.9</c:v>
                </c:pt>
                <c:pt idx="2">
                  <c:v>4.4000000000000004</c:v>
                </c:pt>
                <c:pt idx="3">
                  <c:v>2</c:v>
                </c:pt>
                <c:pt idx="4">
                  <c:v>4.0999999999999996</c:v>
                </c:pt>
                <c:pt idx="5">
                  <c:v>0.9</c:v>
                </c:pt>
                <c:pt idx="6">
                  <c:v>1</c:v>
                </c:pt>
                <c:pt idx="7">
                  <c:v>2.9</c:v>
                </c:pt>
                <c:pt idx="8">
                  <c:v>1.5</c:v>
                </c:pt>
                <c:pt idx="9">
                  <c:v>3.3</c:v>
                </c:pt>
                <c:pt idx="10">
                  <c:v>3</c:v>
                </c:pt>
                <c:pt idx="11">
                  <c:v>3.9</c:v>
                </c:pt>
                <c:pt idx="12">
                  <c:v>2.2000000000000002</c:v>
                </c:pt>
                <c:pt idx="13">
                  <c:v>0.2</c:v>
                </c:pt>
                <c:pt idx="14">
                  <c:v>4.5</c:v>
                </c:pt>
                <c:pt idx="15">
                  <c:v>3.3</c:v>
                </c:pt>
                <c:pt idx="16">
                  <c:v>4.5</c:v>
                </c:pt>
              </c:numCache>
            </c:numRef>
          </c:val>
          <c:extLst>
            <c:ext xmlns:c16="http://schemas.microsoft.com/office/drawing/2014/chart" uri="{C3380CC4-5D6E-409C-BE32-E72D297353CC}">
              <c16:uniqueId val="{00000000-998F-42EB-8996-CA8F77333E12}"/>
            </c:ext>
          </c:extLst>
        </c:ser>
        <c:ser>
          <c:idx val="1"/>
          <c:order val="1"/>
          <c:tx>
            <c:strRef>
              <c:f>TABLICA!$D$25</c:f>
              <c:strCache>
                <c:ptCount val="1"/>
                <c:pt idx="0">
                  <c:v>przedsiębiorstwa przemysłowe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TABLICA!$B$26:$B$42</c:f>
              <c:strCache>
                <c:ptCount val="17"/>
                <c:pt idx="0">
                  <c:v>lubuskie</c:v>
                </c:pt>
                <c:pt idx="1">
                  <c:v>łódzkie</c:v>
                </c:pt>
                <c:pt idx="2">
                  <c:v>warmińsko-mazurskie</c:v>
                </c:pt>
                <c:pt idx="3">
                  <c:v>wielkopolskie</c:v>
                </c:pt>
                <c:pt idx="4">
                  <c:v>pomorskie</c:v>
                </c:pt>
                <c:pt idx="5">
                  <c:v>zachodniopomorskie</c:v>
                </c:pt>
                <c:pt idx="6">
                  <c:v>świętokrzyskie</c:v>
                </c:pt>
                <c:pt idx="7">
                  <c:v>kujawsko-pomorskie</c:v>
                </c:pt>
                <c:pt idx="8">
                  <c:v>podlaskie</c:v>
                </c:pt>
                <c:pt idx="9">
                  <c:v>Polska</c:v>
                </c:pt>
                <c:pt idx="10">
                  <c:v>śląskie</c:v>
                </c:pt>
                <c:pt idx="11">
                  <c:v>dolnośląskie</c:v>
                </c:pt>
                <c:pt idx="12">
                  <c:v>lubelskie</c:v>
                </c:pt>
                <c:pt idx="13">
                  <c:v>opolskie</c:v>
                </c:pt>
                <c:pt idx="14">
                  <c:v>mazowieckie</c:v>
                </c:pt>
                <c:pt idx="15">
                  <c:v>małopolskie</c:v>
                </c:pt>
                <c:pt idx="16">
                  <c:v>podkarpackie</c:v>
                </c:pt>
              </c:strCache>
            </c:strRef>
          </c:cat>
          <c:val>
            <c:numRef>
              <c:f>TABLICA!$D$26:$D$42</c:f>
              <c:numCache>
                <c:formatCode>#\ ##0.0</c:formatCode>
                <c:ptCount val="17"/>
                <c:pt idx="0">
                  <c:v>3.2</c:v>
                </c:pt>
                <c:pt idx="1">
                  <c:v>4</c:v>
                </c:pt>
                <c:pt idx="2">
                  <c:v>4.0999999999999996</c:v>
                </c:pt>
                <c:pt idx="3">
                  <c:v>4.4000000000000004</c:v>
                </c:pt>
                <c:pt idx="4">
                  <c:v>4.5999999999999996</c:v>
                </c:pt>
                <c:pt idx="5">
                  <c:v>4.7</c:v>
                </c:pt>
                <c:pt idx="6">
                  <c:v>5.2</c:v>
                </c:pt>
                <c:pt idx="7">
                  <c:v>5.2</c:v>
                </c:pt>
                <c:pt idx="8">
                  <c:v>5.6</c:v>
                </c:pt>
                <c:pt idx="9">
                  <c:v>6</c:v>
                </c:pt>
                <c:pt idx="10">
                  <c:v>6.1</c:v>
                </c:pt>
                <c:pt idx="11">
                  <c:v>6.3</c:v>
                </c:pt>
                <c:pt idx="12">
                  <c:v>6.4</c:v>
                </c:pt>
                <c:pt idx="13">
                  <c:v>7.7</c:v>
                </c:pt>
                <c:pt idx="14">
                  <c:v>8</c:v>
                </c:pt>
                <c:pt idx="15">
                  <c:v>8.1999999999999993</c:v>
                </c:pt>
                <c:pt idx="16">
                  <c:v>9.3000000000000007</c:v>
                </c:pt>
              </c:numCache>
            </c:numRef>
          </c:val>
          <c:extLst>
            <c:ext xmlns:c16="http://schemas.microsoft.com/office/drawing/2014/chart" uri="{C3380CC4-5D6E-409C-BE32-E72D297353CC}">
              <c16:uniqueId val="{00000001-998F-42EB-8996-CA8F77333E12}"/>
            </c:ext>
          </c:extLst>
        </c:ser>
        <c:dLbls>
          <c:showLegendKey val="0"/>
          <c:showVal val="0"/>
          <c:showCatName val="0"/>
          <c:showSerName val="0"/>
          <c:showPercent val="0"/>
          <c:showBubbleSize val="0"/>
        </c:dLbls>
        <c:gapWidth val="112"/>
        <c:axId val="344371264"/>
        <c:axId val="344371656"/>
      </c:barChart>
      <c:catAx>
        <c:axId val="344371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71656"/>
        <c:crosses val="autoZero"/>
        <c:auto val="1"/>
        <c:lblAlgn val="ctr"/>
        <c:lblOffset val="100"/>
        <c:noMultiLvlLbl val="0"/>
      </c:catAx>
      <c:valAx>
        <c:axId val="344371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pl-PL" dirty="0"/>
                  <a:t>%</a:t>
                </a:r>
              </a:p>
            </c:rich>
          </c:tx>
          <c:layout>
            <c:manualLayout>
              <c:xMode val="edge"/>
              <c:yMode val="edge"/>
              <c:x val="0.9490942694663167"/>
              <c:y val="0.8657397430584336"/>
            </c:manualLayout>
          </c:layout>
          <c:overlay val="0"/>
          <c:spPr>
            <a:noFill/>
            <a:ln>
              <a:noFill/>
            </a:ln>
            <a:effectLst/>
          </c:spPr>
        </c:title>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71264"/>
        <c:crosses val="autoZero"/>
        <c:crossBetween val="between"/>
      </c:valAx>
      <c:spPr>
        <a:noFill/>
        <a:ln>
          <a:noFill/>
        </a:ln>
        <a:effectLst/>
      </c:spPr>
    </c:plotArea>
    <c:legend>
      <c:legendPos val="b"/>
      <c:layout>
        <c:manualLayout>
          <c:xMode val="edge"/>
          <c:yMode val="edge"/>
          <c:x val="0.05"/>
          <c:y val="0.95336395450568678"/>
          <c:w val="0.9"/>
          <c:h val="4.6636045494313209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63713910761155"/>
          <c:y val="3.9909291351539436E-2"/>
          <c:w val="0.69314063867016618"/>
          <c:h val="0.84948091204239284"/>
        </c:manualLayout>
      </c:layout>
      <c:barChart>
        <c:barDir val="bar"/>
        <c:grouping val="clustered"/>
        <c:varyColors val="0"/>
        <c:ser>
          <c:idx val="0"/>
          <c:order val="0"/>
          <c:tx>
            <c:strRef>
              <c:f>wykres!$C$2</c:f>
              <c:strCache>
                <c:ptCount val="1"/>
                <c:pt idx="0">
                  <c:v>przedsiębiorstwa z sektora usług</c:v>
                </c:pt>
              </c:strCache>
            </c:strRef>
          </c:tx>
          <c:spPr>
            <a:solidFill>
              <a:srgbClr val="DEBD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wykres!$B$3:$B$19</c:f>
              <c:strCache>
                <c:ptCount val="17"/>
                <c:pt idx="0">
                  <c:v>zachodniopomorskie</c:v>
                </c:pt>
                <c:pt idx="1">
                  <c:v>kujawsko-pomorskie</c:v>
                </c:pt>
                <c:pt idx="2">
                  <c:v>świętokrzyskie</c:v>
                </c:pt>
                <c:pt idx="3">
                  <c:v>lubuskie</c:v>
                </c:pt>
                <c:pt idx="4">
                  <c:v>łódzkie</c:v>
                </c:pt>
                <c:pt idx="5">
                  <c:v>wielkopolskie</c:v>
                </c:pt>
                <c:pt idx="6">
                  <c:v>warmińsko-mazurskie</c:v>
                </c:pt>
                <c:pt idx="7">
                  <c:v>Polska</c:v>
                </c:pt>
                <c:pt idx="8">
                  <c:v>dolnośląskie</c:v>
                </c:pt>
                <c:pt idx="9">
                  <c:v>śląskie</c:v>
                </c:pt>
                <c:pt idx="10">
                  <c:v>opolskie</c:v>
                </c:pt>
                <c:pt idx="11">
                  <c:v>lubelskie</c:v>
                </c:pt>
                <c:pt idx="12">
                  <c:v>pomorskie</c:v>
                </c:pt>
                <c:pt idx="13">
                  <c:v>mazowieckie</c:v>
                </c:pt>
                <c:pt idx="14">
                  <c:v>małopolskie</c:v>
                </c:pt>
                <c:pt idx="15">
                  <c:v>podlaskie</c:v>
                </c:pt>
                <c:pt idx="16">
                  <c:v>podkarpackie</c:v>
                </c:pt>
              </c:strCache>
            </c:strRef>
          </c:cat>
          <c:val>
            <c:numRef>
              <c:f>wykres!$C$3:$C$19</c:f>
              <c:numCache>
                <c:formatCode>General</c:formatCode>
                <c:ptCount val="17"/>
                <c:pt idx="0">
                  <c:v>7.3</c:v>
                </c:pt>
                <c:pt idx="1">
                  <c:v>13.1</c:v>
                </c:pt>
                <c:pt idx="2">
                  <c:v>9.4</c:v>
                </c:pt>
                <c:pt idx="3">
                  <c:v>8.1</c:v>
                </c:pt>
                <c:pt idx="4">
                  <c:v>17.8</c:v>
                </c:pt>
                <c:pt idx="5">
                  <c:v>15.6</c:v>
                </c:pt>
                <c:pt idx="6">
                  <c:v>20.6</c:v>
                </c:pt>
                <c:pt idx="7">
                  <c:v>19.7</c:v>
                </c:pt>
                <c:pt idx="8">
                  <c:v>22.7</c:v>
                </c:pt>
                <c:pt idx="9">
                  <c:v>21.5</c:v>
                </c:pt>
                <c:pt idx="10">
                  <c:v>11.7</c:v>
                </c:pt>
                <c:pt idx="11">
                  <c:v>16.100000000000001</c:v>
                </c:pt>
                <c:pt idx="12">
                  <c:v>24.4</c:v>
                </c:pt>
                <c:pt idx="13">
                  <c:v>25.4</c:v>
                </c:pt>
                <c:pt idx="14">
                  <c:v>20.3</c:v>
                </c:pt>
                <c:pt idx="15">
                  <c:v>21.2</c:v>
                </c:pt>
                <c:pt idx="16">
                  <c:v>19.5</c:v>
                </c:pt>
              </c:numCache>
            </c:numRef>
          </c:val>
          <c:extLst>
            <c:ext xmlns:c16="http://schemas.microsoft.com/office/drawing/2014/chart" uri="{C3380CC4-5D6E-409C-BE32-E72D297353CC}">
              <c16:uniqueId val="{00000000-8EBB-4475-84A0-0F5913622E57}"/>
            </c:ext>
          </c:extLst>
        </c:ser>
        <c:ser>
          <c:idx val="1"/>
          <c:order val="1"/>
          <c:tx>
            <c:strRef>
              <c:f>wykres!$D$2</c:f>
              <c:strCache>
                <c:ptCount val="1"/>
                <c:pt idx="0">
                  <c:v>przedsiębiorstwa przemysłowe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wykres!$B$3:$B$19</c:f>
              <c:strCache>
                <c:ptCount val="17"/>
                <c:pt idx="0">
                  <c:v>zachodniopomorskie</c:v>
                </c:pt>
                <c:pt idx="1">
                  <c:v>kujawsko-pomorskie</c:v>
                </c:pt>
                <c:pt idx="2">
                  <c:v>świętokrzyskie</c:v>
                </c:pt>
                <c:pt idx="3">
                  <c:v>lubuskie</c:v>
                </c:pt>
                <c:pt idx="4">
                  <c:v>łódzkie</c:v>
                </c:pt>
                <c:pt idx="5">
                  <c:v>wielkopolskie</c:v>
                </c:pt>
                <c:pt idx="6">
                  <c:v>warmińsko-mazurskie</c:v>
                </c:pt>
                <c:pt idx="7">
                  <c:v>Polska</c:v>
                </c:pt>
                <c:pt idx="8">
                  <c:v>dolnośląskie</c:v>
                </c:pt>
                <c:pt idx="9">
                  <c:v>śląskie</c:v>
                </c:pt>
                <c:pt idx="10">
                  <c:v>opolskie</c:v>
                </c:pt>
                <c:pt idx="11">
                  <c:v>lubelskie</c:v>
                </c:pt>
                <c:pt idx="12">
                  <c:v>pomorskie</c:v>
                </c:pt>
                <c:pt idx="13">
                  <c:v>mazowieckie</c:v>
                </c:pt>
                <c:pt idx="14">
                  <c:v>małopolskie</c:v>
                </c:pt>
                <c:pt idx="15">
                  <c:v>podlaskie</c:v>
                </c:pt>
                <c:pt idx="16">
                  <c:v>podkarpackie</c:v>
                </c:pt>
              </c:strCache>
            </c:strRef>
          </c:cat>
          <c:val>
            <c:numRef>
              <c:f>wykres!$D$3:$D$19</c:f>
              <c:numCache>
                <c:formatCode>0.0</c:formatCode>
                <c:ptCount val="17"/>
                <c:pt idx="0">
                  <c:v>17.2</c:v>
                </c:pt>
                <c:pt idx="1">
                  <c:v>18.600000000000001</c:v>
                </c:pt>
                <c:pt idx="2">
                  <c:v>19</c:v>
                </c:pt>
                <c:pt idx="3">
                  <c:v>19.100000000000001</c:v>
                </c:pt>
                <c:pt idx="4">
                  <c:v>19.3</c:v>
                </c:pt>
                <c:pt idx="5">
                  <c:v>20.5</c:v>
                </c:pt>
                <c:pt idx="6">
                  <c:v>21.3</c:v>
                </c:pt>
                <c:pt idx="7">
                  <c:v>22</c:v>
                </c:pt>
                <c:pt idx="8">
                  <c:v>22.7</c:v>
                </c:pt>
                <c:pt idx="9">
                  <c:v>22.7</c:v>
                </c:pt>
                <c:pt idx="10">
                  <c:v>22.8</c:v>
                </c:pt>
                <c:pt idx="11">
                  <c:v>22.9</c:v>
                </c:pt>
                <c:pt idx="12">
                  <c:v>23</c:v>
                </c:pt>
                <c:pt idx="13">
                  <c:v>23.9</c:v>
                </c:pt>
                <c:pt idx="14">
                  <c:v>24.6</c:v>
                </c:pt>
                <c:pt idx="15">
                  <c:v>25</c:v>
                </c:pt>
                <c:pt idx="16">
                  <c:v>26.3</c:v>
                </c:pt>
              </c:numCache>
            </c:numRef>
          </c:val>
          <c:extLst>
            <c:ext xmlns:c16="http://schemas.microsoft.com/office/drawing/2014/chart" uri="{C3380CC4-5D6E-409C-BE32-E72D297353CC}">
              <c16:uniqueId val="{00000001-8EBB-4475-84A0-0F5913622E57}"/>
            </c:ext>
          </c:extLst>
        </c:ser>
        <c:dLbls>
          <c:showLegendKey val="0"/>
          <c:showVal val="0"/>
          <c:showCatName val="0"/>
          <c:showSerName val="0"/>
          <c:showPercent val="0"/>
          <c:showBubbleSize val="0"/>
        </c:dLbls>
        <c:gapWidth val="112"/>
        <c:axId val="344368520"/>
        <c:axId val="344372440"/>
      </c:barChart>
      <c:catAx>
        <c:axId val="344368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72440"/>
        <c:crosses val="autoZero"/>
        <c:auto val="1"/>
        <c:lblAlgn val="ctr"/>
        <c:lblOffset val="100"/>
        <c:noMultiLvlLbl val="0"/>
      </c:catAx>
      <c:valAx>
        <c:axId val="344372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0.96081754735792624"/>
              <c:y val="0.8549595103929544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68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32908944343312E-2"/>
          <c:y val="7.407407407407407E-2"/>
          <c:w val="0.88941143349752838"/>
          <c:h val="0.70704432779235926"/>
        </c:manualLayout>
      </c:layout>
      <c:barChart>
        <c:barDir val="col"/>
        <c:grouping val="clustered"/>
        <c:varyColors val="0"/>
        <c:ser>
          <c:idx val="0"/>
          <c:order val="0"/>
          <c:tx>
            <c:strRef>
              <c:f>wykres!$A$4</c:f>
              <c:strCache>
                <c:ptCount val="1"/>
                <c:pt idx="0">
                  <c:v>przedsiębiorstwa przemysłowe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wykres!$B$3:$E$3</c:f>
              <c:strCache>
                <c:ptCount val="4"/>
                <c:pt idx="0">
                  <c:v>2018</c:v>
                </c:pt>
                <c:pt idx="1">
                  <c:v>2019</c:v>
                </c:pt>
                <c:pt idx="2">
                  <c:v>2020</c:v>
                </c:pt>
                <c:pt idx="3">
                  <c:v>2021</c:v>
                </c:pt>
              </c:strCache>
            </c:strRef>
          </c:cat>
          <c:val>
            <c:numRef>
              <c:f>wykres!$B$4:$E$4</c:f>
              <c:numCache>
                <c:formatCode>#\ ##0.0</c:formatCode>
                <c:ptCount val="4"/>
                <c:pt idx="0">
                  <c:v>29</c:v>
                </c:pt>
                <c:pt idx="1">
                  <c:v>23.8</c:v>
                </c:pt>
                <c:pt idx="2">
                  <c:v>35.4</c:v>
                </c:pt>
                <c:pt idx="3">
                  <c:v>26.3</c:v>
                </c:pt>
              </c:numCache>
            </c:numRef>
          </c:val>
          <c:extLst>
            <c:ext xmlns:c16="http://schemas.microsoft.com/office/drawing/2014/chart" uri="{C3380CC4-5D6E-409C-BE32-E72D297353CC}">
              <c16:uniqueId val="{00000000-E72A-4DC6-8BC1-C8901925221B}"/>
            </c:ext>
          </c:extLst>
        </c:ser>
        <c:ser>
          <c:idx val="1"/>
          <c:order val="1"/>
          <c:tx>
            <c:strRef>
              <c:f>wykres!$A$5</c:f>
              <c:strCache>
                <c:ptCount val="1"/>
                <c:pt idx="0">
                  <c:v>przedsiębiorstwa z sektora usług</c:v>
                </c:pt>
              </c:strCache>
            </c:strRef>
          </c:tx>
          <c:spPr>
            <a:solidFill>
              <a:srgbClr val="DEBD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wykres!$B$3:$E$3</c:f>
              <c:strCache>
                <c:ptCount val="4"/>
                <c:pt idx="0">
                  <c:v>2018</c:v>
                </c:pt>
                <c:pt idx="1">
                  <c:v>2019</c:v>
                </c:pt>
                <c:pt idx="2">
                  <c:v>2020</c:v>
                </c:pt>
                <c:pt idx="3">
                  <c:v>2021</c:v>
                </c:pt>
              </c:strCache>
            </c:strRef>
          </c:cat>
          <c:val>
            <c:numRef>
              <c:f>wykres!$B$5:$E$5</c:f>
              <c:numCache>
                <c:formatCode>#\ ##0.0</c:formatCode>
                <c:ptCount val="4"/>
                <c:pt idx="0">
                  <c:v>10.3</c:v>
                </c:pt>
                <c:pt idx="1">
                  <c:v>11.5</c:v>
                </c:pt>
                <c:pt idx="2">
                  <c:v>20.5</c:v>
                </c:pt>
                <c:pt idx="3">
                  <c:v>19.5</c:v>
                </c:pt>
              </c:numCache>
            </c:numRef>
          </c:val>
          <c:extLst>
            <c:ext xmlns:c16="http://schemas.microsoft.com/office/drawing/2014/chart" uri="{C3380CC4-5D6E-409C-BE32-E72D297353CC}">
              <c16:uniqueId val="{00000001-E72A-4DC6-8BC1-C8901925221B}"/>
            </c:ext>
          </c:extLst>
        </c:ser>
        <c:dLbls>
          <c:showLegendKey val="0"/>
          <c:showVal val="0"/>
          <c:showCatName val="0"/>
          <c:showSerName val="0"/>
          <c:showPercent val="0"/>
          <c:showBubbleSize val="0"/>
        </c:dLbls>
        <c:gapWidth val="219"/>
        <c:overlap val="-27"/>
        <c:axId val="344370480"/>
        <c:axId val="344372048"/>
      </c:barChart>
      <c:catAx>
        <c:axId val="344370480"/>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8.203559831503407E-2"/>
              <c:y val="8.8881598133566629E-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72048"/>
        <c:crosses val="autoZero"/>
        <c:auto val="1"/>
        <c:lblAlgn val="ctr"/>
        <c:lblOffset val="100"/>
        <c:noMultiLvlLbl val="0"/>
      </c:catAx>
      <c:valAx>
        <c:axId val="3443720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7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08245844269464"/>
          <c:y val="2.8814669286182055E-2"/>
          <c:w val="0.6576883202099737"/>
          <c:h val="0.86305586065003181"/>
        </c:manualLayout>
      </c:layout>
      <c:barChart>
        <c:barDir val="bar"/>
        <c:grouping val="clustered"/>
        <c:varyColors val="0"/>
        <c:ser>
          <c:idx val="0"/>
          <c:order val="0"/>
          <c:tx>
            <c:strRef>
              <c:f>wyliczenia!$B$87</c:f>
              <c:strCache>
                <c:ptCount val="1"/>
                <c:pt idx="0">
                  <c:v>2021</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wyliczenia!$A$88:$A$105</c:f>
              <c:strCache>
                <c:ptCount val="18"/>
                <c:pt idx="0">
                  <c:v>lubelskie  </c:v>
                </c:pt>
                <c:pt idx="1">
                  <c:v>mazowiecki regionalny  </c:v>
                </c:pt>
                <c:pt idx="2">
                  <c:v>kujawsko-pomorskie  </c:v>
                </c:pt>
                <c:pt idx="3">
                  <c:v>podlaskie  </c:v>
                </c:pt>
                <c:pt idx="4">
                  <c:v>warmińsko-mazurskie  </c:v>
                </c:pt>
                <c:pt idx="5">
                  <c:v>podkarpackie  </c:v>
                </c:pt>
                <c:pt idx="6">
                  <c:v>wielkopolskie  </c:v>
                </c:pt>
                <c:pt idx="7">
                  <c:v>małopolskie  </c:v>
                </c:pt>
                <c:pt idx="8">
                  <c:v>Polska  </c:v>
                </c:pt>
                <c:pt idx="9">
                  <c:v>łódzkie  </c:v>
                </c:pt>
                <c:pt idx="10">
                  <c:v>świętokrzyskie  </c:v>
                </c:pt>
                <c:pt idx="11">
                  <c:v>pomorskie  </c:v>
                </c:pt>
                <c:pt idx="12">
                  <c:v>lubuskie  </c:v>
                </c:pt>
                <c:pt idx="13">
                  <c:v>zachodniopomorskie </c:v>
                </c:pt>
                <c:pt idx="14">
                  <c:v>śląskie  </c:v>
                </c:pt>
                <c:pt idx="15">
                  <c:v>opolskie  </c:v>
                </c:pt>
                <c:pt idx="16">
                  <c:v>dolnośląskie  </c:v>
                </c:pt>
                <c:pt idx="17">
                  <c:v>warszawski stołeczny </c:v>
                </c:pt>
              </c:strCache>
            </c:strRef>
          </c:cat>
          <c:val>
            <c:numRef>
              <c:f>wyliczenia!$B$88:$B$105</c:f>
              <c:numCache>
                <c:formatCode>0.0</c:formatCode>
                <c:ptCount val="18"/>
                <c:pt idx="0">
                  <c:v>22.878966679269826</c:v>
                </c:pt>
                <c:pt idx="1">
                  <c:v>20.694434711971553</c:v>
                </c:pt>
                <c:pt idx="2">
                  <c:v>20.370584332961553</c:v>
                </c:pt>
                <c:pt idx="3">
                  <c:v>19.604521620853514</c:v>
                </c:pt>
                <c:pt idx="4">
                  <c:v>19.405905877917558</c:v>
                </c:pt>
                <c:pt idx="5">
                  <c:v>17.567349394962186</c:v>
                </c:pt>
                <c:pt idx="6">
                  <c:v>16.238517297788658</c:v>
                </c:pt>
                <c:pt idx="7">
                  <c:v>14.861706539993042</c:v>
                </c:pt>
                <c:pt idx="8">
                  <c:v>14.761462499025841</c:v>
                </c:pt>
                <c:pt idx="9">
                  <c:v>14.450028191495601</c:v>
                </c:pt>
                <c:pt idx="10">
                  <c:v>13.365320014737591</c:v>
                </c:pt>
                <c:pt idx="11">
                  <c:v>13.120398996062422</c:v>
                </c:pt>
                <c:pt idx="12">
                  <c:v>12.780574239098568</c:v>
                </c:pt>
                <c:pt idx="13">
                  <c:v>11.956678358710873</c:v>
                </c:pt>
                <c:pt idx="14">
                  <c:v>11.20455615533484</c:v>
                </c:pt>
                <c:pt idx="15">
                  <c:v>10.084735086034273</c:v>
                </c:pt>
                <c:pt idx="16">
                  <c:v>9.914700998428815</c:v>
                </c:pt>
                <c:pt idx="17">
                  <c:v>8.8449738371475384</c:v>
                </c:pt>
              </c:numCache>
            </c:numRef>
          </c:val>
          <c:extLst>
            <c:ext xmlns:c16="http://schemas.microsoft.com/office/drawing/2014/chart" uri="{C3380CC4-5D6E-409C-BE32-E72D297353CC}">
              <c16:uniqueId val="{00000000-C175-47B0-AA1D-134DD93BF880}"/>
            </c:ext>
          </c:extLst>
        </c:ser>
        <c:ser>
          <c:idx val="1"/>
          <c:order val="1"/>
          <c:tx>
            <c:strRef>
              <c:f>wyliczenia!$C$87</c:f>
              <c:strCache>
                <c:ptCount val="1"/>
                <c:pt idx="0">
                  <c:v>2019</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wyliczenia!$A$88:$A$105</c:f>
              <c:strCache>
                <c:ptCount val="18"/>
                <c:pt idx="0">
                  <c:v>lubelskie  </c:v>
                </c:pt>
                <c:pt idx="1">
                  <c:v>mazowiecki regionalny  </c:v>
                </c:pt>
                <c:pt idx="2">
                  <c:v>kujawsko-pomorskie  </c:v>
                </c:pt>
                <c:pt idx="3">
                  <c:v>podlaskie  </c:v>
                </c:pt>
                <c:pt idx="4">
                  <c:v>warmińsko-mazurskie  </c:v>
                </c:pt>
                <c:pt idx="5">
                  <c:v>podkarpackie  </c:v>
                </c:pt>
                <c:pt idx="6">
                  <c:v>wielkopolskie  </c:v>
                </c:pt>
                <c:pt idx="7">
                  <c:v>małopolskie  </c:v>
                </c:pt>
                <c:pt idx="8">
                  <c:v>Polska  </c:v>
                </c:pt>
                <c:pt idx="9">
                  <c:v>łódzkie  </c:v>
                </c:pt>
                <c:pt idx="10">
                  <c:v>świętokrzyskie  </c:v>
                </c:pt>
                <c:pt idx="11">
                  <c:v>pomorskie  </c:v>
                </c:pt>
                <c:pt idx="12">
                  <c:v>lubuskie  </c:v>
                </c:pt>
                <c:pt idx="13">
                  <c:v>zachodniopomorskie </c:v>
                </c:pt>
                <c:pt idx="14">
                  <c:v>śląskie  </c:v>
                </c:pt>
                <c:pt idx="15">
                  <c:v>opolskie  </c:v>
                </c:pt>
                <c:pt idx="16">
                  <c:v>dolnośląskie  </c:v>
                </c:pt>
                <c:pt idx="17">
                  <c:v>warszawski stołeczny </c:v>
                </c:pt>
              </c:strCache>
            </c:strRef>
          </c:cat>
          <c:val>
            <c:numRef>
              <c:f>wyliczenia!$C$88:$C$105</c:f>
              <c:numCache>
                <c:formatCode>0.0</c:formatCode>
                <c:ptCount val="18"/>
                <c:pt idx="0">
                  <c:v>26.5</c:v>
                </c:pt>
                <c:pt idx="1">
                  <c:v>19.8</c:v>
                </c:pt>
                <c:pt idx="2">
                  <c:v>19.7</c:v>
                </c:pt>
                <c:pt idx="3">
                  <c:v>18.8</c:v>
                </c:pt>
                <c:pt idx="4">
                  <c:v>19.899999999999999</c:v>
                </c:pt>
                <c:pt idx="5">
                  <c:v>19.399999999999999</c:v>
                </c:pt>
                <c:pt idx="6">
                  <c:v>14.6</c:v>
                </c:pt>
                <c:pt idx="7">
                  <c:v>16</c:v>
                </c:pt>
                <c:pt idx="8">
                  <c:v>15.4</c:v>
                </c:pt>
                <c:pt idx="9">
                  <c:v>14.3</c:v>
                </c:pt>
                <c:pt idx="10">
                  <c:v>18.100000000000001</c:v>
                </c:pt>
                <c:pt idx="11">
                  <c:v>12.8</c:v>
                </c:pt>
                <c:pt idx="12">
                  <c:v>11.6</c:v>
                </c:pt>
                <c:pt idx="13">
                  <c:v>12.7</c:v>
                </c:pt>
                <c:pt idx="14">
                  <c:v>10.7</c:v>
                </c:pt>
                <c:pt idx="15">
                  <c:v>14.6</c:v>
                </c:pt>
                <c:pt idx="16">
                  <c:v>11</c:v>
                </c:pt>
                <c:pt idx="17">
                  <c:v>11.6</c:v>
                </c:pt>
              </c:numCache>
            </c:numRef>
          </c:val>
          <c:extLst>
            <c:ext xmlns:c16="http://schemas.microsoft.com/office/drawing/2014/chart" uri="{C3380CC4-5D6E-409C-BE32-E72D297353CC}">
              <c16:uniqueId val="{00000001-C175-47B0-AA1D-134DD93BF880}"/>
            </c:ext>
          </c:extLst>
        </c:ser>
        <c:dLbls>
          <c:dLblPos val="outEnd"/>
          <c:showLegendKey val="0"/>
          <c:showVal val="1"/>
          <c:showCatName val="0"/>
          <c:showSerName val="0"/>
          <c:showPercent val="0"/>
          <c:showBubbleSize val="0"/>
        </c:dLbls>
        <c:gapWidth val="82"/>
        <c:axId val="341347984"/>
        <c:axId val="341334632"/>
      </c:barChart>
      <c:catAx>
        <c:axId val="341347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334632"/>
        <c:crosses val="autoZero"/>
        <c:auto val="1"/>
        <c:lblAlgn val="ctr"/>
        <c:lblOffset val="100"/>
        <c:noMultiLvlLbl val="0"/>
      </c:catAx>
      <c:valAx>
        <c:axId val="341334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0.95577384076990379"/>
              <c:y val="0.88191183371233806"/>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34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8200"/>
            </a:solidFill>
            <a:ln>
              <a:noFill/>
            </a:ln>
            <a:effectLst/>
          </c:spPr>
          <c:invertIfNegative val="0"/>
          <c:dPt>
            <c:idx val="4"/>
            <c:invertIfNegative val="0"/>
            <c:bubble3D val="0"/>
            <c:spPr>
              <a:solidFill>
                <a:srgbClr val="92D050"/>
              </a:solidFill>
              <a:ln>
                <a:noFill/>
              </a:ln>
              <a:effectLst/>
            </c:spPr>
            <c:extLst>
              <c:ext xmlns:c16="http://schemas.microsoft.com/office/drawing/2014/chart" uri="{C3380CC4-5D6E-409C-BE32-E72D297353CC}">
                <c16:uniqueId val="{00000001-A1EC-4A9C-8F13-87186FFA790F}"/>
              </c:ext>
            </c:extLst>
          </c:dPt>
          <c:dLbls>
            <c:dLbl>
              <c:idx val="4"/>
              <c:spPr>
                <a:noFill/>
                <a:ln>
                  <a:noFill/>
                </a:ln>
                <a:effectLst/>
              </c:spPr>
              <c:txPr>
                <a:bodyPr rot="0" spcFirstLastPara="1" vertOverflow="ellipsis" vert="horz" wrap="square" anchor="ctr" anchorCtr="1"/>
                <a:lstStyle/>
                <a:p>
                  <a:pPr>
                    <a:defRPr sz="1400" b="1"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A1EC-4A9C-8F13-87186FFA790F}"/>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Arkusz9!$A$4:$A$19</c:f>
              <c:strCache>
                <c:ptCount val="16"/>
                <c:pt idx="0">
                  <c:v>podlaskie</c:v>
                </c:pt>
                <c:pt idx="1">
                  <c:v>świętokrzyskie</c:v>
                </c:pt>
                <c:pt idx="2">
                  <c:v>warmińsko-mazurskie</c:v>
                </c:pt>
                <c:pt idx="3">
                  <c:v>lubuskie</c:v>
                </c:pt>
                <c:pt idx="4">
                  <c:v>podkarpackie</c:v>
                </c:pt>
                <c:pt idx="5">
                  <c:v>zachodniopomorskie</c:v>
                </c:pt>
                <c:pt idx="6">
                  <c:v>łódzkie</c:v>
                </c:pt>
                <c:pt idx="7">
                  <c:v>mazowieckie</c:v>
                </c:pt>
                <c:pt idx="8">
                  <c:v>dolnośląskie</c:v>
                </c:pt>
                <c:pt idx="9">
                  <c:v>opolskie</c:v>
                </c:pt>
                <c:pt idx="10">
                  <c:v>lubelskie</c:v>
                </c:pt>
                <c:pt idx="11">
                  <c:v>małopolskie</c:v>
                </c:pt>
                <c:pt idx="12">
                  <c:v>pomorskie</c:v>
                </c:pt>
                <c:pt idx="13">
                  <c:v>śląskie</c:v>
                </c:pt>
                <c:pt idx="14">
                  <c:v>kujawsko-pomorskie</c:v>
                </c:pt>
                <c:pt idx="15">
                  <c:v>wielkopolskie</c:v>
                </c:pt>
              </c:strCache>
            </c:strRef>
          </c:cat>
          <c:val>
            <c:numRef>
              <c:f>Arkusz9!$B$4:$B$19</c:f>
              <c:numCache>
                <c:formatCode>General</c:formatCode>
                <c:ptCount val="16"/>
                <c:pt idx="0">
                  <c:v>23</c:v>
                </c:pt>
                <c:pt idx="1">
                  <c:v>26</c:v>
                </c:pt>
                <c:pt idx="2">
                  <c:v>35</c:v>
                </c:pt>
                <c:pt idx="3">
                  <c:v>45</c:v>
                </c:pt>
                <c:pt idx="4">
                  <c:v>54</c:v>
                </c:pt>
                <c:pt idx="5">
                  <c:v>54</c:v>
                </c:pt>
                <c:pt idx="6">
                  <c:v>58</c:v>
                </c:pt>
                <c:pt idx="7">
                  <c:v>71</c:v>
                </c:pt>
                <c:pt idx="8">
                  <c:v>74</c:v>
                </c:pt>
                <c:pt idx="9">
                  <c:v>84</c:v>
                </c:pt>
                <c:pt idx="10">
                  <c:v>90</c:v>
                </c:pt>
                <c:pt idx="11">
                  <c:v>90</c:v>
                </c:pt>
                <c:pt idx="12">
                  <c:v>97</c:v>
                </c:pt>
                <c:pt idx="13">
                  <c:v>104</c:v>
                </c:pt>
                <c:pt idx="14">
                  <c:v>123</c:v>
                </c:pt>
                <c:pt idx="15">
                  <c:v>164</c:v>
                </c:pt>
              </c:numCache>
            </c:numRef>
          </c:val>
          <c:extLst>
            <c:ext xmlns:c16="http://schemas.microsoft.com/office/drawing/2014/chart" uri="{C3380CC4-5D6E-409C-BE32-E72D297353CC}">
              <c16:uniqueId val="{00000000-6861-4774-B5E2-3E12CB3980AA}"/>
            </c:ext>
          </c:extLst>
        </c:ser>
        <c:dLbls>
          <c:showLegendKey val="0"/>
          <c:showVal val="0"/>
          <c:showCatName val="0"/>
          <c:showSerName val="0"/>
          <c:showPercent val="0"/>
          <c:showBubbleSize val="0"/>
        </c:dLbls>
        <c:gapWidth val="80"/>
        <c:axId val="344373224"/>
        <c:axId val="344369304"/>
      </c:barChart>
      <c:catAx>
        <c:axId val="344373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69304"/>
        <c:crosses val="autoZero"/>
        <c:auto val="1"/>
        <c:lblAlgn val="ctr"/>
        <c:lblOffset val="100"/>
        <c:noMultiLvlLbl val="0"/>
      </c:catAx>
      <c:valAx>
        <c:axId val="344369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732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67104111986006E-2"/>
          <c:y val="7.407407407407407E-2"/>
          <c:w val="0.87427734033245841"/>
          <c:h val="0.80766048980719529"/>
        </c:manualLayout>
      </c:layout>
      <c:barChart>
        <c:barDir val="col"/>
        <c:grouping val="clustered"/>
        <c:varyColors val="0"/>
        <c:ser>
          <c:idx val="0"/>
          <c:order val="0"/>
          <c:tx>
            <c:strRef>
              <c:f>wykres!$A$5</c:f>
              <c:strCache>
                <c:ptCount val="1"/>
                <c:pt idx="0">
                  <c:v>personel wewnętrzny</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wykres!$B$4:$E$4</c:f>
              <c:strCache>
                <c:ptCount val="4"/>
                <c:pt idx="0">
                  <c:v>2018</c:v>
                </c:pt>
                <c:pt idx="1">
                  <c:v>2019</c:v>
                </c:pt>
                <c:pt idx="2">
                  <c:v>2020</c:v>
                </c:pt>
                <c:pt idx="3">
                  <c:v>2021</c:v>
                </c:pt>
              </c:strCache>
            </c:strRef>
          </c:cat>
          <c:val>
            <c:numRef>
              <c:f>wykres!$B$5:$E$5</c:f>
              <c:numCache>
                <c:formatCode>0</c:formatCode>
                <c:ptCount val="4"/>
                <c:pt idx="0">
                  <c:v>5702.7</c:v>
                </c:pt>
                <c:pt idx="1">
                  <c:v>4885.7</c:v>
                </c:pt>
                <c:pt idx="2">
                  <c:v>5375.3</c:v>
                </c:pt>
                <c:pt idx="3">
                  <c:v>5446.3</c:v>
                </c:pt>
              </c:numCache>
            </c:numRef>
          </c:val>
          <c:extLst>
            <c:ext xmlns:c16="http://schemas.microsoft.com/office/drawing/2014/chart" uri="{C3380CC4-5D6E-409C-BE32-E72D297353CC}">
              <c16:uniqueId val="{00000000-B69E-406A-82B3-0166D89A6E2A}"/>
            </c:ext>
          </c:extLst>
        </c:ser>
        <c:dLbls>
          <c:showLegendKey val="0"/>
          <c:showVal val="0"/>
          <c:showCatName val="0"/>
          <c:showSerName val="0"/>
          <c:showPercent val="0"/>
          <c:showBubbleSize val="0"/>
        </c:dLbls>
        <c:gapWidth val="129"/>
        <c:overlap val="-27"/>
        <c:axId val="344366168"/>
        <c:axId val="344366560"/>
      </c:barChart>
      <c:catAx>
        <c:axId val="344366168"/>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EPC</a:t>
                </a:r>
              </a:p>
            </c:rich>
          </c:tx>
          <c:layout>
            <c:manualLayout>
              <c:xMode val="edge"/>
              <c:yMode val="edge"/>
              <c:x val="9.5486220472440944E-2"/>
              <c:y val="1.2291484397783613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66560"/>
        <c:crosses val="autoZero"/>
        <c:auto val="1"/>
        <c:lblAlgn val="ctr"/>
        <c:lblOffset val="100"/>
        <c:noMultiLvlLbl val="0"/>
      </c:catAx>
      <c:valAx>
        <c:axId val="344366560"/>
        <c:scaling>
          <c:orientation val="minMax"/>
          <c:max val="6000"/>
          <c:min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66168"/>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5328083989505E-2"/>
          <c:y val="7.407407407407407E-2"/>
          <c:w val="0.90901356080489937"/>
          <c:h val="0.74872885680956536"/>
        </c:manualLayout>
      </c:layout>
      <c:barChart>
        <c:barDir val="col"/>
        <c:grouping val="clustered"/>
        <c:varyColors val="0"/>
        <c:ser>
          <c:idx val="0"/>
          <c:order val="0"/>
          <c:tx>
            <c:strRef>
              <c:f>wykres!$A$5</c:f>
              <c:strCache>
                <c:ptCount val="1"/>
                <c:pt idx="0">
                  <c:v>Polska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wykres!$B$4:$E$4</c:f>
              <c:strCache>
                <c:ptCount val="4"/>
                <c:pt idx="0">
                  <c:v>2018</c:v>
                </c:pt>
                <c:pt idx="1">
                  <c:v>2019</c:v>
                </c:pt>
                <c:pt idx="2">
                  <c:v>2020</c:v>
                </c:pt>
                <c:pt idx="3">
                  <c:v>2021</c:v>
                </c:pt>
              </c:strCache>
            </c:strRef>
          </c:cat>
          <c:val>
            <c:numRef>
              <c:f>wykres!$B$5:$E$5</c:f>
              <c:numCache>
                <c:formatCode>#,##0.00</c:formatCode>
                <c:ptCount val="4"/>
                <c:pt idx="0">
                  <c:v>1.21</c:v>
                </c:pt>
                <c:pt idx="1">
                  <c:v>1.32</c:v>
                </c:pt>
                <c:pt idx="2">
                  <c:v>1.39</c:v>
                </c:pt>
                <c:pt idx="3">
                  <c:v>1.44</c:v>
                </c:pt>
              </c:numCache>
            </c:numRef>
          </c:val>
          <c:extLst>
            <c:ext xmlns:c16="http://schemas.microsoft.com/office/drawing/2014/chart" uri="{C3380CC4-5D6E-409C-BE32-E72D297353CC}">
              <c16:uniqueId val="{00000000-4681-4CC3-B0F9-A51523575520}"/>
            </c:ext>
          </c:extLst>
        </c:ser>
        <c:ser>
          <c:idx val="1"/>
          <c:order val="1"/>
          <c:tx>
            <c:strRef>
              <c:f>wykres!$A$6</c:f>
              <c:strCache>
                <c:ptCount val="1"/>
                <c:pt idx="0">
                  <c:v>podkarpackie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wykres!$B$4:$E$4</c:f>
              <c:strCache>
                <c:ptCount val="4"/>
                <c:pt idx="0">
                  <c:v>2018</c:v>
                </c:pt>
                <c:pt idx="1">
                  <c:v>2019</c:v>
                </c:pt>
                <c:pt idx="2">
                  <c:v>2020</c:v>
                </c:pt>
                <c:pt idx="3">
                  <c:v>2021</c:v>
                </c:pt>
              </c:strCache>
            </c:strRef>
          </c:cat>
          <c:val>
            <c:numRef>
              <c:f>wykres!$B$6:$E$6</c:f>
              <c:numCache>
                <c:formatCode>#,##0.00</c:formatCode>
                <c:ptCount val="4"/>
                <c:pt idx="0">
                  <c:v>1.1000000000000001</c:v>
                </c:pt>
                <c:pt idx="1">
                  <c:v>1.2</c:v>
                </c:pt>
                <c:pt idx="2">
                  <c:v>1.29</c:v>
                </c:pt>
                <c:pt idx="3">
                  <c:v>1.29</c:v>
                </c:pt>
              </c:numCache>
            </c:numRef>
          </c:val>
          <c:extLst>
            <c:ext xmlns:c16="http://schemas.microsoft.com/office/drawing/2014/chart" uri="{C3380CC4-5D6E-409C-BE32-E72D297353CC}">
              <c16:uniqueId val="{00000001-4681-4CC3-B0F9-A51523575520}"/>
            </c:ext>
          </c:extLst>
        </c:ser>
        <c:dLbls>
          <c:showLegendKey val="0"/>
          <c:showVal val="0"/>
          <c:showCatName val="0"/>
          <c:showSerName val="0"/>
          <c:showPercent val="0"/>
          <c:showBubbleSize val="0"/>
        </c:dLbls>
        <c:gapWidth val="129"/>
        <c:overlap val="-27"/>
        <c:axId val="344367344"/>
        <c:axId val="344564264"/>
      </c:barChart>
      <c:catAx>
        <c:axId val="3443673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7.3270997375328079E-2"/>
              <c:y val="3.2658938466025079E-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564264"/>
        <c:crosses val="autoZero"/>
        <c:auto val="1"/>
        <c:lblAlgn val="ctr"/>
        <c:lblOffset val="100"/>
        <c:noMultiLvlLbl val="0"/>
      </c:catAx>
      <c:valAx>
        <c:axId val="344564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367344"/>
        <c:crosses val="autoZero"/>
        <c:crossBetween val="between"/>
      </c:valAx>
      <c:spPr>
        <a:noFill/>
        <a:ln>
          <a:noFill/>
        </a:ln>
        <a:effectLst/>
      </c:spPr>
    </c:plotArea>
    <c:legend>
      <c:legendPos val="b"/>
      <c:layout>
        <c:manualLayout>
          <c:xMode val="edge"/>
          <c:yMode val="edge"/>
          <c:x val="0.33560739282589669"/>
          <c:y val="0.9169003353747448"/>
          <c:w val="0.36767388451443567"/>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68175853018375"/>
          <c:y val="2.0768663538609955E-2"/>
          <c:w val="0.64443635170603675"/>
          <c:h val="0.85409888228371711"/>
        </c:manualLayout>
      </c:layout>
      <c:barChart>
        <c:barDir val="bar"/>
        <c:grouping val="clustered"/>
        <c:varyColors val="0"/>
        <c:ser>
          <c:idx val="0"/>
          <c:order val="0"/>
          <c:tx>
            <c:strRef>
              <c:f>wykres!$B$3</c:f>
              <c:strCache>
                <c:ptCount val="1"/>
                <c:pt idx="0">
                  <c:v>sektor przedsiębiorstw</c:v>
                </c:pt>
              </c:strCache>
            </c:strRef>
          </c:tx>
          <c:spPr>
            <a:solidFill>
              <a:srgbClr val="7030A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D75-40D3-AA41-C53F551EDA32}"/>
                </c:ext>
              </c:extLst>
            </c:dLbl>
            <c:dLbl>
              <c:idx val="1"/>
              <c:delete val="1"/>
              <c:extLst>
                <c:ext xmlns:c15="http://schemas.microsoft.com/office/drawing/2012/chart" uri="{CE6537A1-D6FC-4f65-9D91-7224C49458BB}"/>
                <c:ext xmlns:c16="http://schemas.microsoft.com/office/drawing/2014/chart" uri="{C3380CC4-5D6E-409C-BE32-E72D297353CC}">
                  <c16:uniqueId val="{00000001-CD75-40D3-AA41-C53F551EDA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wykres!$A$4:$A$20</c:f>
              <c:strCache>
                <c:ptCount val="17"/>
                <c:pt idx="0">
                  <c:v>lubuskie**</c:v>
                </c:pt>
                <c:pt idx="1">
                  <c:v>warmińsko-mazurskie**</c:v>
                </c:pt>
                <c:pt idx="2">
                  <c:v>świętokrzyskie</c:v>
                </c:pt>
                <c:pt idx="3">
                  <c:v>zachodniopomorskie</c:v>
                </c:pt>
                <c:pt idx="4">
                  <c:v>podlaskie</c:v>
                </c:pt>
                <c:pt idx="5">
                  <c:v>opolskie</c:v>
                </c:pt>
                <c:pt idx="6">
                  <c:v>lubelskie</c:v>
                </c:pt>
                <c:pt idx="7">
                  <c:v>wielkopolskie</c:v>
                </c:pt>
                <c:pt idx="8">
                  <c:v>łódzkie</c:v>
                </c:pt>
                <c:pt idx="9">
                  <c:v>śląskie</c:v>
                </c:pt>
                <c:pt idx="10">
                  <c:v>kujawsko-pomorskie</c:v>
                </c:pt>
                <c:pt idx="11">
                  <c:v>dolnośląskie</c:v>
                </c:pt>
                <c:pt idx="12">
                  <c:v>Polska</c:v>
                </c:pt>
                <c:pt idx="13">
                  <c:v>podkarpackie</c:v>
                </c:pt>
                <c:pt idx="14">
                  <c:v>pomorskie</c:v>
                </c:pt>
                <c:pt idx="15">
                  <c:v>mazowieckie</c:v>
                </c:pt>
                <c:pt idx="16">
                  <c:v>małopolskie</c:v>
                </c:pt>
              </c:strCache>
            </c:strRef>
          </c:cat>
          <c:val>
            <c:numRef>
              <c:f>wykres!$B$4:$B$20</c:f>
              <c:numCache>
                <c:formatCode>#,##0.00</c:formatCode>
                <c:ptCount val="17"/>
                <c:pt idx="0">
                  <c:v>0</c:v>
                </c:pt>
                <c:pt idx="1">
                  <c:v>0</c:v>
                </c:pt>
                <c:pt idx="2">
                  <c:v>0.22</c:v>
                </c:pt>
                <c:pt idx="3">
                  <c:v>0.26</c:v>
                </c:pt>
                <c:pt idx="4">
                  <c:v>0.3</c:v>
                </c:pt>
                <c:pt idx="5">
                  <c:v>0.32</c:v>
                </c:pt>
                <c:pt idx="6">
                  <c:v>0.36</c:v>
                </c:pt>
                <c:pt idx="7">
                  <c:v>0.43</c:v>
                </c:pt>
                <c:pt idx="8">
                  <c:v>0.48</c:v>
                </c:pt>
                <c:pt idx="9">
                  <c:v>0.61</c:v>
                </c:pt>
                <c:pt idx="10">
                  <c:v>0.64</c:v>
                </c:pt>
                <c:pt idx="11">
                  <c:v>0.84</c:v>
                </c:pt>
                <c:pt idx="12">
                  <c:v>0.91</c:v>
                </c:pt>
                <c:pt idx="13">
                  <c:v>0.99</c:v>
                </c:pt>
                <c:pt idx="14">
                  <c:v>1.29</c:v>
                </c:pt>
                <c:pt idx="15">
                  <c:v>1.52</c:v>
                </c:pt>
                <c:pt idx="16">
                  <c:v>1.65</c:v>
                </c:pt>
              </c:numCache>
            </c:numRef>
          </c:val>
          <c:extLst>
            <c:ext xmlns:c16="http://schemas.microsoft.com/office/drawing/2014/chart" uri="{C3380CC4-5D6E-409C-BE32-E72D297353CC}">
              <c16:uniqueId val="{00000002-CD75-40D3-AA41-C53F551EDA32}"/>
            </c:ext>
          </c:extLst>
        </c:ser>
        <c:ser>
          <c:idx val="1"/>
          <c:order val="1"/>
          <c:tx>
            <c:strRef>
              <c:f>wykres!$C$3</c:f>
              <c:strCache>
                <c:ptCount val="1"/>
                <c:pt idx="0">
                  <c:v>ogółem</c:v>
                </c:pt>
              </c:strCache>
            </c:strRef>
          </c:tx>
          <c:spPr>
            <a:solidFill>
              <a:schemeClr val="bg1">
                <a:lumMod val="75000"/>
              </a:schemeClr>
            </a:solidFill>
            <a:ln>
              <a:noFill/>
            </a:ln>
            <a:effectLst/>
          </c:spPr>
          <c:invertIfNegative val="0"/>
          <c:cat>
            <c:strRef>
              <c:f>wykres!$A$4:$A$20</c:f>
              <c:strCache>
                <c:ptCount val="17"/>
                <c:pt idx="0">
                  <c:v>lubuskie**</c:v>
                </c:pt>
                <c:pt idx="1">
                  <c:v>warmińsko-mazurskie**</c:v>
                </c:pt>
                <c:pt idx="2">
                  <c:v>świętokrzyskie</c:v>
                </c:pt>
                <c:pt idx="3">
                  <c:v>zachodniopomorskie</c:v>
                </c:pt>
                <c:pt idx="4">
                  <c:v>podlaskie</c:v>
                </c:pt>
                <c:pt idx="5">
                  <c:v>opolskie</c:v>
                </c:pt>
                <c:pt idx="6">
                  <c:v>lubelskie</c:v>
                </c:pt>
                <c:pt idx="7">
                  <c:v>wielkopolskie</c:v>
                </c:pt>
                <c:pt idx="8">
                  <c:v>łódzkie</c:v>
                </c:pt>
                <c:pt idx="9">
                  <c:v>śląskie</c:v>
                </c:pt>
                <c:pt idx="10">
                  <c:v>kujawsko-pomorskie</c:v>
                </c:pt>
                <c:pt idx="11">
                  <c:v>dolnośląskie</c:v>
                </c:pt>
                <c:pt idx="12">
                  <c:v>Polska</c:v>
                </c:pt>
                <c:pt idx="13">
                  <c:v>podkarpackie</c:v>
                </c:pt>
                <c:pt idx="14">
                  <c:v>pomorskie</c:v>
                </c:pt>
                <c:pt idx="15">
                  <c:v>mazowieckie</c:v>
                </c:pt>
                <c:pt idx="16">
                  <c:v>małopolskie</c:v>
                </c:pt>
              </c:strCache>
            </c:strRef>
          </c:cat>
          <c:val>
            <c:numRef>
              <c:f>wykres!$C$4:$C$20</c:f>
              <c:numCache>
                <c:formatCode>#,##0.00</c:formatCode>
                <c:ptCount val="17"/>
                <c:pt idx="0">
                  <c:v>0.34</c:v>
                </c:pt>
                <c:pt idx="1">
                  <c:v>1.21</c:v>
                </c:pt>
                <c:pt idx="2">
                  <c:v>0.48</c:v>
                </c:pt>
                <c:pt idx="3">
                  <c:v>0.65</c:v>
                </c:pt>
                <c:pt idx="4">
                  <c:v>0.87</c:v>
                </c:pt>
                <c:pt idx="5">
                  <c:v>0.57999999999999996</c:v>
                </c:pt>
                <c:pt idx="6">
                  <c:v>1.1399999999999999</c:v>
                </c:pt>
                <c:pt idx="7">
                  <c:v>0.9</c:v>
                </c:pt>
                <c:pt idx="8">
                  <c:v>1.1299999999999999</c:v>
                </c:pt>
                <c:pt idx="9">
                  <c:v>0.95</c:v>
                </c:pt>
                <c:pt idx="10">
                  <c:v>1.02</c:v>
                </c:pt>
                <c:pt idx="11">
                  <c:v>1.39</c:v>
                </c:pt>
                <c:pt idx="12">
                  <c:v>1.44</c:v>
                </c:pt>
                <c:pt idx="13">
                  <c:v>1.29</c:v>
                </c:pt>
                <c:pt idx="14">
                  <c:v>1.84</c:v>
                </c:pt>
                <c:pt idx="15">
                  <c:v>2.16</c:v>
                </c:pt>
                <c:pt idx="16">
                  <c:v>2.5099999999999998</c:v>
                </c:pt>
              </c:numCache>
            </c:numRef>
          </c:val>
          <c:extLst>
            <c:ext xmlns:c16="http://schemas.microsoft.com/office/drawing/2014/chart" uri="{C3380CC4-5D6E-409C-BE32-E72D297353CC}">
              <c16:uniqueId val="{00000003-CD75-40D3-AA41-C53F551EDA32}"/>
            </c:ext>
          </c:extLst>
        </c:ser>
        <c:dLbls>
          <c:showLegendKey val="0"/>
          <c:showVal val="0"/>
          <c:showCatName val="0"/>
          <c:showSerName val="0"/>
          <c:showPercent val="0"/>
          <c:showBubbleSize val="0"/>
        </c:dLbls>
        <c:gapWidth val="122"/>
        <c:axId val="344563872"/>
        <c:axId val="344564656"/>
      </c:barChart>
      <c:catAx>
        <c:axId val="34456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564656"/>
        <c:crosses val="autoZero"/>
        <c:auto val="1"/>
        <c:lblAlgn val="ctr"/>
        <c:lblOffset val="100"/>
        <c:noMultiLvlLbl val="0"/>
      </c:catAx>
      <c:valAx>
        <c:axId val="344564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0.95067760279965008"/>
              <c:y val="0.82502865732999309"/>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563872"/>
        <c:crosses val="autoZero"/>
        <c:crossBetween val="between"/>
      </c:valAx>
      <c:spPr>
        <a:noFill/>
        <a:ln>
          <a:noFill/>
        </a:ln>
        <a:effectLst/>
      </c:spPr>
    </c:plotArea>
    <c:legend>
      <c:legendPos val="b"/>
      <c:layout>
        <c:manualLayout>
          <c:xMode val="edge"/>
          <c:yMode val="edge"/>
          <c:x val="0.24089326334208225"/>
          <c:y val="0.9432889156793467"/>
          <c:w val="0.53488013998250217"/>
          <c:h val="5.336520437662173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3381452318461"/>
          <c:y val="9.2592592592592587E-2"/>
          <c:w val="0.85921062992125985"/>
          <c:h val="0.71467817478416495"/>
        </c:manualLayout>
      </c:layout>
      <c:barChart>
        <c:barDir val="col"/>
        <c:grouping val="clustered"/>
        <c:varyColors val="0"/>
        <c:ser>
          <c:idx val="0"/>
          <c:order val="0"/>
          <c:tx>
            <c:strRef>
              <c:f>wykres!$A$5</c:f>
              <c:strCache>
                <c:ptCount val="1"/>
                <c:pt idx="0">
                  <c:v>ogółem</c:v>
                </c:pt>
              </c:strCache>
            </c:strRef>
          </c:tx>
          <c:spPr>
            <a:solidFill>
              <a:srgbClr val="009B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wykres!$B$4:$E$4</c:f>
              <c:strCache>
                <c:ptCount val="4"/>
                <c:pt idx="0">
                  <c:v>2018</c:v>
                </c:pt>
                <c:pt idx="1">
                  <c:v>2019</c:v>
                </c:pt>
                <c:pt idx="2">
                  <c:v>2020</c:v>
                </c:pt>
                <c:pt idx="3">
                  <c:v>2021</c:v>
                </c:pt>
              </c:strCache>
            </c:strRef>
          </c:cat>
          <c:val>
            <c:numRef>
              <c:f>wykres!$B$5:$E$5</c:f>
              <c:numCache>
                <c:formatCode>#,##0</c:formatCode>
                <c:ptCount val="4"/>
                <c:pt idx="0">
                  <c:v>7826</c:v>
                </c:pt>
                <c:pt idx="1">
                  <c:v>8047</c:v>
                </c:pt>
                <c:pt idx="2">
                  <c:v>8681</c:v>
                </c:pt>
                <c:pt idx="3">
                  <c:v>9111</c:v>
                </c:pt>
              </c:numCache>
            </c:numRef>
          </c:val>
          <c:extLst>
            <c:ext xmlns:c16="http://schemas.microsoft.com/office/drawing/2014/chart" uri="{C3380CC4-5D6E-409C-BE32-E72D297353CC}">
              <c16:uniqueId val="{00000000-0694-4188-868D-4E8129F531FC}"/>
            </c:ext>
          </c:extLst>
        </c:ser>
        <c:ser>
          <c:idx val="1"/>
          <c:order val="1"/>
          <c:tx>
            <c:strRef>
              <c:f>wykres!$A$6</c:f>
              <c:strCache>
                <c:ptCount val="1"/>
                <c:pt idx="0">
                  <c:v>w sektorze szkolnictwa wyższego</c:v>
                </c:pt>
              </c:strCache>
            </c:strRef>
          </c:tx>
          <c:spPr>
            <a:solidFill>
              <a:srgbClr val="00DD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wykres!$B$4:$E$4</c:f>
              <c:strCache>
                <c:ptCount val="4"/>
                <c:pt idx="0">
                  <c:v>2018</c:v>
                </c:pt>
                <c:pt idx="1">
                  <c:v>2019</c:v>
                </c:pt>
                <c:pt idx="2">
                  <c:v>2020</c:v>
                </c:pt>
                <c:pt idx="3">
                  <c:v>2021</c:v>
                </c:pt>
              </c:strCache>
            </c:strRef>
          </c:cat>
          <c:val>
            <c:numRef>
              <c:f>wykres!$B$6:$E$6</c:f>
              <c:numCache>
                <c:formatCode>#,##0</c:formatCode>
                <c:ptCount val="4"/>
                <c:pt idx="0">
                  <c:v>2538</c:v>
                </c:pt>
                <c:pt idx="1">
                  <c:v>2437</c:v>
                </c:pt>
                <c:pt idx="2">
                  <c:v>2812</c:v>
                </c:pt>
                <c:pt idx="3">
                  <c:v>2847</c:v>
                </c:pt>
              </c:numCache>
            </c:numRef>
          </c:val>
          <c:extLst>
            <c:ext xmlns:c16="http://schemas.microsoft.com/office/drawing/2014/chart" uri="{C3380CC4-5D6E-409C-BE32-E72D297353CC}">
              <c16:uniqueId val="{00000001-0694-4188-868D-4E8129F531FC}"/>
            </c:ext>
          </c:extLst>
        </c:ser>
        <c:dLbls>
          <c:showLegendKey val="0"/>
          <c:showVal val="0"/>
          <c:showCatName val="0"/>
          <c:showSerName val="0"/>
          <c:showPercent val="0"/>
          <c:showBubbleSize val="0"/>
        </c:dLbls>
        <c:gapWidth val="129"/>
        <c:overlap val="-27"/>
        <c:axId val="344565832"/>
        <c:axId val="344565440"/>
      </c:barChart>
      <c:catAx>
        <c:axId val="344565832"/>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osoby</a:t>
                </a:r>
              </a:p>
            </c:rich>
          </c:tx>
          <c:layout>
            <c:manualLayout>
              <c:xMode val="edge"/>
              <c:yMode val="edge"/>
              <c:x val="0.10339457567804022"/>
              <c:y val="1.3517789442986266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565440"/>
        <c:crosses val="autoZero"/>
        <c:auto val="1"/>
        <c:lblAlgn val="ctr"/>
        <c:lblOffset val="100"/>
        <c:noMultiLvlLbl val="0"/>
      </c:catAx>
      <c:valAx>
        <c:axId val="344565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565832"/>
        <c:crosses val="autoZero"/>
        <c:crossBetween val="between"/>
      </c:valAx>
      <c:spPr>
        <a:noFill/>
        <a:ln>
          <a:noFill/>
        </a:ln>
        <a:effectLst/>
      </c:spPr>
    </c:plotArea>
    <c:legend>
      <c:legendPos val="b"/>
      <c:layout>
        <c:manualLayout>
          <c:xMode val="edge"/>
          <c:yMode val="edge"/>
          <c:x val="0.22016841644794399"/>
          <c:y val="0.92187445319335082"/>
          <c:w val="0.6041076115485563"/>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9794811411635"/>
          <c:y val="8.5155243261520838E-2"/>
          <c:w val="0.8920074304470903"/>
          <c:h val="0.72409399335687907"/>
        </c:manualLayout>
      </c:layout>
      <c:barChart>
        <c:barDir val="col"/>
        <c:grouping val="clustered"/>
        <c:varyColors val="0"/>
        <c:ser>
          <c:idx val="0"/>
          <c:order val="0"/>
          <c:tx>
            <c:strRef>
              <c:f>Arkusz1!$A$5</c:f>
              <c:strCache>
                <c:ptCount val="1"/>
                <c:pt idx="0">
                  <c:v>ogółem</c:v>
                </c:pt>
              </c:strCache>
            </c:strRef>
          </c:tx>
          <c:spPr>
            <a:solidFill>
              <a:srgbClr val="009B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Arkusz1!$B$4:$E$4</c:f>
              <c:strCache>
                <c:ptCount val="4"/>
                <c:pt idx="0">
                  <c:v>2018</c:v>
                </c:pt>
                <c:pt idx="1">
                  <c:v>2019</c:v>
                </c:pt>
                <c:pt idx="2">
                  <c:v>2020</c:v>
                </c:pt>
                <c:pt idx="3">
                  <c:v>2021</c:v>
                </c:pt>
              </c:strCache>
            </c:strRef>
          </c:cat>
          <c:val>
            <c:numRef>
              <c:f>Arkusz1!$B$5:$E$5</c:f>
              <c:numCache>
                <c:formatCode>#\ ##0.0</c:formatCode>
                <c:ptCount val="4"/>
                <c:pt idx="0">
                  <c:v>916.6</c:v>
                </c:pt>
                <c:pt idx="1">
                  <c:v>1073.2</c:v>
                </c:pt>
                <c:pt idx="2">
                  <c:v>1154.9000000000001</c:v>
                </c:pt>
                <c:pt idx="3">
                  <c:v>1301.5</c:v>
                </c:pt>
              </c:numCache>
            </c:numRef>
          </c:val>
          <c:extLst>
            <c:ext xmlns:c16="http://schemas.microsoft.com/office/drawing/2014/chart" uri="{C3380CC4-5D6E-409C-BE32-E72D297353CC}">
              <c16:uniqueId val="{00000000-6A5C-414F-A298-D5A0531FDC40}"/>
            </c:ext>
          </c:extLst>
        </c:ser>
        <c:ser>
          <c:idx val="1"/>
          <c:order val="1"/>
          <c:tx>
            <c:strRef>
              <c:f>Arkusz1!$A$6</c:f>
              <c:strCache>
                <c:ptCount val="1"/>
                <c:pt idx="0">
                  <c:v>w sektorze szkolnictwa wyższego</c:v>
                </c:pt>
              </c:strCache>
            </c:strRef>
          </c:tx>
          <c:spPr>
            <a:solidFill>
              <a:srgbClr val="00DD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Arkusz1!$B$4:$E$4</c:f>
              <c:strCache>
                <c:ptCount val="4"/>
                <c:pt idx="0">
                  <c:v>2018</c:v>
                </c:pt>
                <c:pt idx="1">
                  <c:v>2019</c:v>
                </c:pt>
                <c:pt idx="2">
                  <c:v>2020</c:v>
                </c:pt>
                <c:pt idx="3">
                  <c:v>2021</c:v>
                </c:pt>
              </c:strCache>
            </c:strRef>
          </c:cat>
          <c:val>
            <c:numRef>
              <c:f>Arkusz1!$B$6:$E$6</c:f>
              <c:numCache>
                <c:formatCode>#\ ##0.0</c:formatCode>
                <c:ptCount val="4"/>
                <c:pt idx="0">
                  <c:v>151.6</c:v>
                </c:pt>
                <c:pt idx="1">
                  <c:v>195.9</c:v>
                </c:pt>
                <c:pt idx="2">
                  <c:v>261.3</c:v>
                </c:pt>
                <c:pt idx="3">
                  <c:v>286.5</c:v>
                </c:pt>
              </c:numCache>
            </c:numRef>
          </c:val>
          <c:extLst>
            <c:ext xmlns:c16="http://schemas.microsoft.com/office/drawing/2014/chart" uri="{C3380CC4-5D6E-409C-BE32-E72D297353CC}">
              <c16:uniqueId val="{00000001-6A5C-414F-A298-D5A0531FDC40}"/>
            </c:ext>
          </c:extLst>
        </c:ser>
        <c:dLbls>
          <c:showLegendKey val="0"/>
          <c:showVal val="0"/>
          <c:showCatName val="0"/>
          <c:showSerName val="0"/>
          <c:showPercent val="0"/>
          <c:showBubbleSize val="0"/>
        </c:dLbls>
        <c:gapWidth val="129"/>
        <c:overlap val="-27"/>
        <c:axId val="344562304"/>
        <c:axId val="344560736"/>
      </c:barChart>
      <c:catAx>
        <c:axId val="34456230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mln zł</a:t>
                </a:r>
              </a:p>
            </c:rich>
          </c:tx>
          <c:layout>
            <c:manualLayout>
              <c:xMode val="edge"/>
              <c:yMode val="edge"/>
              <c:x val="0.10291635191213934"/>
              <c:y val="1.3132431501836033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560736"/>
        <c:crosses val="autoZero"/>
        <c:auto val="1"/>
        <c:lblAlgn val="ctr"/>
        <c:lblOffset val="100"/>
        <c:noMultiLvlLbl val="0"/>
      </c:catAx>
      <c:valAx>
        <c:axId val="3445607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4562304"/>
        <c:crosses val="autoZero"/>
        <c:crossBetween val="between"/>
      </c:valAx>
      <c:spPr>
        <a:noFill/>
        <a:ln>
          <a:noFill/>
        </a:ln>
        <a:effectLst/>
      </c:spPr>
    </c:plotArea>
    <c:legend>
      <c:legendPos val="b"/>
      <c:layout>
        <c:manualLayout>
          <c:xMode val="edge"/>
          <c:yMode val="edge"/>
          <c:x val="0.20364610673665792"/>
          <c:y val="0.92615959463400388"/>
          <c:w val="0.60381889763779528"/>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8661417322833"/>
          <c:y val="2.8814669286182055E-2"/>
          <c:w val="0.67472594050743662"/>
          <c:h val="0.8734714251091894"/>
        </c:manualLayout>
      </c:layout>
      <c:barChart>
        <c:barDir val="bar"/>
        <c:grouping val="clustered"/>
        <c:varyColors val="0"/>
        <c:ser>
          <c:idx val="0"/>
          <c:order val="0"/>
          <c:tx>
            <c:strRef>
              <c:f>wyliczenia!$B$31</c:f>
              <c:strCache>
                <c:ptCount val="1"/>
                <c:pt idx="0">
                  <c:v>2021</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wyliczenia!$A$32:$A$49</c:f>
              <c:strCache>
                <c:ptCount val="18"/>
                <c:pt idx="0">
                  <c:v>warszawski stołeczny </c:v>
                </c:pt>
                <c:pt idx="1">
                  <c:v>lubelskie  </c:v>
                </c:pt>
                <c:pt idx="2">
                  <c:v>małopolskie  </c:v>
                </c:pt>
                <c:pt idx="3">
                  <c:v>zachodniopomorskie </c:v>
                </c:pt>
                <c:pt idx="4">
                  <c:v>Polska  </c:v>
                </c:pt>
                <c:pt idx="5">
                  <c:v>kujawsko-pomorskie  </c:v>
                </c:pt>
                <c:pt idx="6">
                  <c:v>łódzkie  </c:v>
                </c:pt>
                <c:pt idx="7">
                  <c:v>mazowiecki regionalny  </c:v>
                </c:pt>
                <c:pt idx="8">
                  <c:v>dolnośląskie  </c:v>
                </c:pt>
                <c:pt idx="9">
                  <c:v>wielkopolskie  </c:v>
                </c:pt>
                <c:pt idx="10">
                  <c:v>śląskie  </c:v>
                </c:pt>
                <c:pt idx="11">
                  <c:v>pomorskie  </c:v>
                </c:pt>
                <c:pt idx="12">
                  <c:v>warmińsko-mazurskie  </c:v>
                </c:pt>
                <c:pt idx="13">
                  <c:v>podlaskie  </c:v>
                </c:pt>
                <c:pt idx="14">
                  <c:v>podkarpackie  </c:v>
                </c:pt>
                <c:pt idx="15">
                  <c:v>opolskie  </c:v>
                </c:pt>
                <c:pt idx="16">
                  <c:v>lubuskie  </c:v>
                </c:pt>
                <c:pt idx="17">
                  <c:v>świętokrzyskie  </c:v>
                </c:pt>
              </c:strCache>
            </c:strRef>
          </c:cat>
          <c:val>
            <c:numRef>
              <c:f>wyliczenia!$B$32:$B$49</c:f>
              <c:numCache>
                <c:formatCode>0.0</c:formatCode>
                <c:ptCount val="18"/>
                <c:pt idx="0">
                  <c:v>29.450637935133212</c:v>
                </c:pt>
                <c:pt idx="1">
                  <c:v>28.304694720432071</c:v>
                </c:pt>
                <c:pt idx="2">
                  <c:v>27.683880004183852</c:v>
                </c:pt>
                <c:pt idx="3">
                  <c:v>27.013366555790935</c:v>
                </c:pt>
                <c:pt idx="4">
                  <c:v>26.7895174330449</c:v>
                </c:pt>
                <c:pt idx="5">
                  <c:v>26.787158683316747</c:v>
                </c:pt>
                <c:pt idx="6">
                  <c:v>26.719439943681749</c:v>
                </c:pt>
                <c:pt idx="7">
                  <c:v>26.487085882035053</c:v>
                </c:pt>
                <c:pt idx="8">
                  <c:v>25.398555504145005</c:v>
                </c:pt>
                <c:pt idx="9">
                  <c:v>25.386995714571768</c:v>
                </c:pt>
                <c:pt idx="10">
                  <c:v>25.154496228261191</c:v>
                </c:pt>
                <c:pt idx="11">
                  <c:v>25.099351216513384</c:v>
                </c:pt>
                <c:pt idx="12">
                  <c:v>25.046527398320649</c:v>
                </c:pt>
                <c:pt idx="13">
                  <c:v>24.853758510402578</c:v>
                </c:pt>
                <c:pt idx="14">
                  <c:v>23.747844859357198</c:v>
                </c:pt>
                <c:pt idx="15">
                  <c:v>23.155536795250125</c:v>
                </c:pt>
                <c:pt idx="16">
                  <c:v>23.078821307700085</c:v>
                </c:pt>
                <c:pt idx="17">
                  <c:v>22.581118443044126</c:v>
                </c:pt>
              </c:numCache>
            </c:numRef>
          </c:val>
          <c:extLst>
            <c:ext xmlns:c16="http://schemas.microsoft.com/office/drawing/2014/chart" uri="{C3380CC4-5D6E-409C-BE32-E72D297353CC}">
              <c16:uniqueId val="{00000000-2927-41E4-B5DE-02126C9D52EE}"/>
            </c:ext>
          </c:extLst>
        </c:ser>
        <c:ser>
          <c:idx val="1"/>
          <c:order val="1"/>
          <c:tx>
            <c:strRef>
              <c:f>wyliczenia!$C$31</c:f>
              <c:strCache>
                <c:ptCount val="1"/>
                <c:pt idx="0">
                  <c:v>2019</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wyliczenia!$A$32:$A$49</c:f>
              <c:strCache>
                <c:ptCount val="18"/>
                <c:pt idx="0">
                  <c:v>warszawski stołeczny </c:v>
                </c:pt>
                <c:pt idx="1">
                  <c:v>lubelskie  </c:v>
                </c:pt>
                <c:pt idx="2">
                  <c:v>małopolskie  </c:v>
                </c:pt>
                <c:pt idx="3">
                  <c:v>zachodniopomorskie </c:v>
                </c:pt>
                <c:pt idx="4">
                  <c:v>Polska  </c:v>
                </c:pt>
                <c:pt idx="5">
                  <c:v>kujawsko-pomorskie  </c:v>
                </c:pt>
                <c:pt idx="6">
                  <c:v>łódzkie  </c:v>
                </c:pt>
                <c:pt idx="7">
                  <c:v>mazowiecki regionalny  </c:v>
                </c:pt>
                <c:pt idx="8">
                  <c:v>dolnośląskie  </c:v>
                </c:pt>
                <c:pt idx="9">
                  <c:v>wielkopolskie  </c:v>
                </c:pt>
                <c:pt idx="10">
                  <c:v>śląskie  </c:v>
                </c:pt>
                <c:pt idx="11">
                  <c:v>pomorskie  </c:v>
                </c:pt>
                <c:pt idx="12">
                  <c:v>warmińsko-mazurskie  </c:v>
                </c:pt>
                <c:pt idx="13">
                  <c:v>podlaskie  </c:v>
                </c:pt>
                <c:pt idx="14">
                  <c:v>podkarpackie  </c:v>
                </c:pt>
                <c:pt idx="15">
                  <c:v>opolskie  </c:v>
                </c:pt>
                <c:pt idx="16">
                  <c:v>lubuskie  </c:v>
                </c:pt>
                <c:pt idx="17">
                  <c:v>świętokrzyskie  </c:v>
                </c:pt>
              </c:strCache>
            </c:strRef>
          </c:cat>
          <c:val>
            <c:numRef>
              <c:f>wyliczenia!$C$32:$C$49</c:f>
              <c:numCache>
                <c:formatCode>0.0</c:formatCode>
                <c:ptCount val="18"/>
                <c:pt idx="0">
                  <c:v>34.5</c:v>
                </c:pt>
                <c:pt idx="1">
                  <c:v>28.8</c:v>
                </c:pt>
                <c:pt idx="2">
                  <c:v>28.3</c:v>
                </c:pt>
                <c:pt idx="3">
                  <c:v>28</c:v>
                </c:pt>
                <c:pt idx="4">
                  <c:v>28.5</c:v>
                </c:pt>
                <c:pt idx="5">
                  <c:v>28.6</c:v>
                </c:pt>
                <c:pt idx="6">
                  <c:v>28.4</c:v>
                </c:pt>
                <c:pt idx="7">
                  <c:v>26.4</c:v>
                </c:pt>
                <c:pt idx="8">
                  <c:v>27.9</c:v>
                </c:pt>
                <c:pt idx="9">
                  <c:v>25.3</c:v>
                </c:pt>
                <c:pt idx="10">
                  <c:v>25.4</c:v>
                </c:pt>
                <c:pt idx="11">
                  <c:v>27.5</c:v>
                </c:pt>
                <c:pt idx="12">
                  <c:v>28</c:v>
                </c:pt>
                <c:pt idx="13">
                  <c:v>27.4</c:v>
                </c:pt>
                <c:pt idx="14">
                  <c:v>26.2</c:v>
                </c:pt>
                <c:pt idx="15">
                  <c:v>25.8</c:v>
                </c:pt>
                <c:pt idx="16">
                  <c:v>24.1</c:v>
                </c:pt>
                <c:pt idx="17">
                  <c:v>25.8</c:v>
                </c:pt>
              </c:numCache>
            </c:numRef>
          </c:val>
          <c:extLst>
            <c:ext xmlns:c16="http://schemas.microsoft.com/office/drawing/2014/chart" uri="{C3380CC4-5D6E-409C-BE32-E72D297353CC}">
              <c16:uniqueId val="{00000001-2927-41E4-B5DE-02126C9D52EE}"/>
            </c:ext>
          </c:extLst>
        </c:ser>
        <c:dLbls>
          <c:dLblPos val="outEnd"/>
          <c:showLegendKey val="0"/>
          <c:showVal val="1"/>
          <c:showCatName val="0"/>
          <c:showSerName val="0"/>
          <c:showPercent val="0"/>
          <c:showBubbleSize val="0"/>
        </c:dLbls>
        <c:gapWidth val="82"/>
        <c:axId val="341509040"/>
        <c:axId val="341512568"/>
      </c:barChart>
      <c:catAx>
        <c:axId val="341509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2568"/>
        <c:crosses val="autoZero"/>
        <c:auto val="1"/>
        <c:lblAlgn val="ctr"/>
        <c:lblOffset val="100"/>
        <c:noMultiLvlLbl val="0"/>
      </c:catAx>
      <c:valAx>
        <c:axId val="3415125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0.95890091863517057"/>
              <c:y val="0.87153731520298661"/>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0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93015456401283"/>
          <c:y val="2.7160493827160494E-2"/>
          <c:w val="0.63836614173228345"/>
          <c:h val="0.8807940118596288"/>
        </c:manualLayout>
      </c:layout>
      <c:barChart>
        <c:barDir val="bar"/>
        <c:grouping val="clustered"/>
        <c:varyColors val="0"/>
        <c:ser>
          <c:idx val="0"/>
          <c:order val="0"/>
          <c:tx>
            <c:strRef>
              <c:f>'wykres wykrywalność'!$B$3</c:f>
              <c:strCache>
                <c:ptCount val="1"/>
                <c:pt idx="0">
                  <c:v>2022</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 wykrywalność'!$A$4:$A$20</c:f>
              <c:strCache>
                <c:ptCount val="17"/>
                <c:pt idx="0">
                  <c:v>mazowieckie</c:v>
                </c:pt>
                <c:pt idx="1">
                  <c:v>dolnośląskie</c:v>
                </c:pt>
                <c:pt idx="2">
                  <c:v>pomorskie</c:v>
                </c:pt>
                <c:pt idx="3">
                  <c:v>łódzkie</c:v>
                </c:pt>
                <c:pt idx="4">
                  <c:v>lubuskie</c:v>
                </c:pt>
                <c:pt idx="5">
                  <c:v>podkarpackie</c:v>
                </c:pt>
                <c:pt idx="6">
                  <c:v>opolskie</c:v>
                </c:pt>
                <c:pt idx="7">
                  <c:v>Polska</c:v>
                </c:pt>
                <c:pt idx="8">
                  <c:v>zachodniopomorskie</c:v>
                </c:pt>
                <c:pt idx="9">
                  <c:v>wielkopolskie</c:v>
                </c:pt>
                <c:pt idx="10">
                  <c:v>małopolskie</c:v>
                </c:pt>
                <c:pt idx="11">
                  <c:v>warmińsko-mazurskie</c:v>
                </c:pt>
                <c:pt idx="12">
                  <c:v>świętokrzyskie</c:v>
                </c:pt>
                <c:pt idx="13">
                  <c:v>lubelskie</c:v>
                </c:pt>
                <c:pt idx="14">
                  <c:v>kujawsko-pomorskie</c:v>
                </c:pt>
                <c:pt idx="15">
                  <c:v>śląskie</c:v>
                </c:pt>
                <c:pt idx="16">
                  <c:v>podlaskie</c:v>
                </c:pt>
              </c:strCache>
            </c:strRef>
          </c:cat>
          <c:val>
            <c:numRef>
              <c:f>'wykres wykrywalność'!$B$4:$B$20</c:f>
              <c:numCache>
                <c:formatCode>#\ ##0.0</c:formatCode>
                <c:ptCount val="17"/>
                <c:pt idx="0">
                  <c:v>62.7</c:v>
                </c:pt>
                <c:pt idx="1">
                  <c:v>63</c:v>
                </c:pt>
                <c:pt idx="2">
                  <c:v>65.2</c:v>
                </c:pt>
                <c:pt idx="3">
                  <c:v>65.3</c:v>
                </c:pt>
                <c:pt idx="4">
                  <c:v>67.8</c:v>
                </c:pt>
                <c:pt idx="5">
                  <c:v>68.099999999999994</c:v>
                </c:pt>
                <c:pt idx="6">
                  <c:v>68.8</c:v>
                </c:pt>
                <c:pt idx="7">
                  <c:v>71.099999999999994</c:v>
                </c:pt>
                <c:pt idx="8">
                  <c:v>71.5</c:v>
                </c:pt>
                <c:pt idx="9">
                  <c:v>72.2</c:v>
                </c:pt>
                <c:pt idx="10">
                  <c:v>74.8</c:v>
                </c:pt>
                <c:pt idx="11">
                  <c:v>74.900000000000006</c:v>
                </c:pt>
                <c:pt idx="12">
                  <c:v>75.5</c:v>
                </c:pt>
                <c:pt idx="13">
                  <c:v>75.5</c:v>
                </c:pt>
                <c:pt idx="14">
                  <c:v>77.2</c:v>
                </c:pt>
                <c:pt idx="15">
                  <c:v>80</c:v>
                </c:pt>
                <c:pt idx="16">
                  <c:v>80.900000000000006</c:v>
                </c:pt>
              </c:numCache>
            </c:numRef>
          </c:val>
          <c:extLst>
            <c:ext xmlns:c16="http://schemas.microsoft.com/office/drawing/2014/chart" uri="{C3380CC4-5D6E-409C-BE32-E72D297353CC}">
              <c16:uniqueId val="{00000000-E2B3-43CD-BCAD-CD5275EE7300}"/>
            </c:ext>
          </c:extLst>
        </c:ser>
        <c:ser>
          <c:idx val="1"/>
          <c:order val="1"/>
          <c:tx>
            <c:strRef>
              <c:f>'wykres wykrywalność'!$C$3</c:f>
              <c:strCache>
                <c:ptCount val="1"/>
                <c:pt idx="0">
                  <c:v>2019</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 wykrywalność'!$A$4:$A$20</c:f>
              <c:strCache>
                <c:ptCount val="17"/>
                <c:pt idx="0">
                  <c:v>mazowieckie</c:v>
                </c:pt>
                <c:pt idx="1">
                  <c:v>dolnośląskie</c:v>
                </c:pt>
                <c:pt idx="2">
                  <c:v>pomorskie</c:v>
                </c:pt>
                <c:pt idx="3">
                  <c:v>łódzkie</c:v>
                </c:pt>
                <c:pt idx="4">
                  <c:v>lubuskie</c:v>
                </c:pt>
                <c:pt idx="5">
                  <c:v>podkarpackie</c:v>
                </c:pt>
                <c:pt idx="6">
                  <c:v>opolskie</c:v>
                </c:pt>
                <c:pt idx="7">
                  <c:v>Polska</c:v>
                </c:pt>
                <c:pt idx="8">
                  <c:v>zachodniopomorskie</c:v>
                </c:pt>
                <c:pt idx="9">
                  <c:v>wielkopolskie</c:v>
                </c:pt>
                <c:pt idx="10">
                  <c:v>małopolskie</c:v>
                </c:pt>
                <c:pt idx="11">
                  <c:v>warmińsko-mazurskie</c:v>
                </c:pt>
                <c:pt idx="12">
                  <c:v>świętokrzyskie</c:v>
                </c:pt>
                <c:pt idx="13">
                  <c:v>lubelskie</c:v>
                </c:pt>
                <c:pt idx="14">
                  <c:v>kujawsko-pomorskie</c:v>
                </c:pt>
                <c:pt idx="15">
                  <c:v>śląskie</c:v>
                </c:pt>
                <c:pt idx="16">
                  <c:v>podlaskie</c:v>
                </c:pt>
              </c:strCache>
            </c:strRef>
          </c:cat>
          <c:val>
            <c:numRef>
              <c:f>'wykres wykrywalność'!$C$4:$C$20</c:f>
              <c:numCache>
                <c:formatCode>#\ ##0.0</c:formatCode>
                <c:ptCount val="17"/>
                <c:pt idx="0">
                  <c:v>62.7</c:v>
                </c:pt>
                <c:pt idx="1">
                  <c:v>66.3</c:v>
                </c:pt>
                <c:pt idx="2">
                  <c:v>68.2</c:v>
                </c:pt>
                <c:pt idx="3">
                  <c:v>69.3</c:v>
                </c:pt>
                <c:pt idx="4">
                  <c:v>72.3</c:v>
                </c:pt>
                <c:pt idx="5">
                  <c:v>77.2</c:v>
                </c:pt>
                <c:pt idx="6">
                  <c:v>71.3</c:v>
                </c:pt>
                <c:pt idx="7">
                  <c:v>73.099999999999994</c:v>
                </c:pt>
                <c:pt idx="8">
                  <c:v>81.400000000000006</c:v>
                </c:pt>
                <c:pt idx="9">
                  <c:v>75.8</c:v>
                </c:pt>
                <c:pt idx="10">
                  <c:v>79.2</c:v>
                </c:pt>
                <c:pt idx="11">
                  <c:v>75.5</c:v>
                </c:pt>
                <c:pt idx="12">
                  <c:v>80.2</c:v>
                </c:pt>
                <c:pt idx="13">
                  <c:v>83</c:v>
                </c:pt>
                <c:pt idx="14">
                  <c:v>74.099999999999994</c:v>
                </c:pt>
                <c:pt idx="15">
                  <c:v>76.8</c:v>
                </c:pt>
                <c:pt idx="16">
                  <c:v>75.400000000000006</c:v>
                </c:pt>
              </c:numCache>
            </c:numRef>
          </c:val>
          <c:extLst>
            <c:ext xmlns:c16="http://schemas.microsoft.com/office/drawing/2014/chart" uri="{C3380CC4-5D6E-409C-BE32-E72D297353CC}">
              <c16:uniqueId val="{00000001-E2B3-43CD-BCAD-CD5275EE7300}"/>
            </c:ext>
          </c:extLst>
        </c:ser>
        <c:dLbls>
          <c:dLblPos val="outEnd"/>
          <c:showLegendKey val="0"/>
          <c:showVal val="1"/>
          <c:showCatName val="0"/>
          <c:showSerName val="0"/>
          <c:showPercent val="0"/>
          <c:showBubbleSize val="0"/>
        </c:dLbls>
        <c:gapWidth val="72"/>
        <c:axId val="341514920"/>
        <c:axId val="341512176"/>
      </c:barChart>
      <c:catAx>
        <c:axId val="341514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2176"/>
        <c:crosses val="autoZero"/>
        <c:auto val="1"/>
        <c:lblAlgn val="ctr"/>
        <c:lblOffset val="100"/>
        <c:noMultiLvlLbl val="0"/>
      </c:catAx>
      <c:valAx>
        <c:axId val="341512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0.95293112666472246"/>
              <c:y val="0.89116010498687681"/>
            </c:manualLayout>
          </c:layout>
          <c:overlay val="0"/>
          <c:spPr>
            <a:noFill/>
            <a:ln>
              <a:noFill/>
            </a:ln>
            <a:effectLst/>
          </c:spPr>
        </c:title>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4920"/>
        <c:crosses val="autoZero"/>
        <c:crossBetween val="between"/>
      </c:valAx>
      <c:spPr>
        <a:noFill/>
        <a:ln>
          <a:noFill/>
        </a:ln>
        <a:effectLst/>
      </c:spPr>
    </c:plotArea>
    <c:legend>
      <c:legendPos val="b"/>
      <c:layout>
        <c:manualLayout>
          <c:xMode val="edge"/>
          <c:yMode val="edge"/>
          <c:x val="0.39582774375425289"/>
          <c:y val="0.9509256342957132"/>
          <c:w val="0.19141829493535531"/>
          <c:h val="3.3778363028853474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'wykres na 1000 ludności'!$B$4</c:f>
              <c:strCache>
                <c:ptCount val="1"/>
                <c:pt idx="0">
                  <c:v>2022</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 na 1000 ludności'!$A$5:$A$21</c:f>
              <c:strCache>
                <c:ptCount val="17"/>
                <c:pt idx="0">
                  <c:v>podkarpackie</c:v>
                </c:pt>
                <c:pt idx="1">
                  <c:v>lubelskie</c:v>
                </c:pt>
                <c:pt idx="2">
                  <c:v>opolskie</c:v>
                </c:pt>
                <c:pt idx="3">
                  <c:v>wielkopolskie</c:v>
                </c:pt>
                <c:pt idx="4">
                  <c:v>łódzkie</c:v>
                </c:pt>
                <c:pt idx="5">
                  <c:v>świętokrzyskie</c:v>
                </c:pt>
                <c:pt idx="6">
                  <c:v>warmińsko-mazurskie</c:v>
                </c:pt>
                <c:pt idx="7">
                  <c:v>podlaskie</c:v>
                </c:pt>
                <c:pt idx="8">
                  <c:v>małopolskie</c:v>
                </c:pt>
                <c:pt idx="9">
                  <c:v>zachodniopomorskie</c:v>
                </c:pt>
                <c:pt idx="10">
                  <c:v>kujawsko-pomorskie</c:v>
                </c:pt>
                <c:pt idx="11">
                  <c:v>Polska</c:v>
                </c:pt>
                <c:pt idx="12">
                  <c:v>pomorskie</c:v>
                </c:pt>
                <c:pt idx="13">
                  <c:v>mazowieckie</c:v>
                </c:pt>
                <c:pt idx="14">
                  <c:v>lubuskie</c:v>
                </c:pt>
                <c:pt idx="15">
                  <c:v>dolnośląskie</c:v>
                </c:pt>
                <c:pt idx="16">
                  <c:v>śląskie</c:v>
                </c:pt>
              </c:strCache>
            </c:strRef>
          </c:cat>
          <c:val>
            <c:numRef>
              <c:f>'wykres na 1000 ludności'!$B$5:$B$21</c:f>
              <c:numCache>
                <c:formatCode>#\ ##0.0</c:formatCode>
                <c:ptCount val="17"/>
                <c:pt idx="0">
                  <c:v>12.93</c:v>
                </c:pt>
                <c:pt idx="1">
                  <c:v>15.8</c:v>
                </c:pt>
                <c:pt idx="2">
                  <c:v>17.34</c:v>
                </c:pt>
                <c:pt idx="3">
                  <c:v>18.91</c:v>
                </c:pt>
                <c:pt idx="4">
                  <c:v>19.38</c:v>
                </c:pt>
                <c:pt idx="5">
                  <c:v>19.77</c:v>
                </c:pt>
                <c:pt idx="6">
                  <c:v>19.850000000000001</c:v>
                </c:pt>
                <c:pt idx="7">
                  <c:v>19.920000000000002</c:v>
                </c:pt>
                <c:pt idx="8">
                  <c:v>21.9</c:v>
                </c:pt>
                <c:pt idx="9">
                  <c:v>22.28</c:v>
                </c:pt>
                <c:pt idx="10">
                  <c:v>22.53</c:v>
                </c:pt>
                <c:pt idx="11">
                  <c:v>22.81</c:v>
                </c:pt>
                <c:pt idx="12">
                  <c:v>23.25</c:v>
                </c:pt>
                <c:pt idx="13">
                  <c:v>23.3</c:v>
                </c:pt>
                <c:pt idx="14">
                  <c:v>25.09</c:v>
                </c:pt>
                <c:pt idx="15">
                  <c:v>29.03</c:v>
                </c:pt>
                <c:pt idx="16">
                  <c:v>35.08</c:v>
                </c:pt>
              </c:numCache>
            </c:numRef>
          </c:val>
          <c:extLst>
            <c:ext xmlns:c16="http://schemas.microsoft.com/office/drawing/2014/chart" uri="{C3380CC4-5D6E-409C-BE32-E72D297353CC}">
              <c16:uniqueId val="{00000000-4DE9-4AE2-A4B6-07F5270FF894}"/>
            </c:ext>
          </c:extLst>
        </c:ser>
        <c:ser>
          <c:idx val="1"/>
          <c:order val="1"/>
          <c:tx>
            <c:strRef>
              <c:f>'wykres na 1000 ludności'!$C$4</c:f>
              <c:strCache>
                <c:ptCount val="1"/>
                <c:pt idx="0">
                  <c:v>2019</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'wykres na 1000 ludności'!$A$5:$A$21</c:f>
              <c:strCache>
                <c:ptCount val="17"/>
                <c:pt idx="0">
                  <c:v>podkarpackie</c:v>
                </c:pt>
                <c:pt idx="1">
                  <c:v>lubelskie</c:v>
                </c:pt>
                <c:pt idx="2">
                  <c:v>opolskie</c:v>
                </c:pt>
                <c:pt idx="3">
                  <c:v>wielkopolskie</c:v>
                </c:pt>
                <c:pt idx="4">
                  <c:v>łódzkie</c:v>
                </c:pt>
                <c:pt idx="5">
                  <c:v>świętokrzyskie</c:v>
                </c:pt>
                <c:pt idx="6">
                  <c:v>warmińsko-mazurskie</c:v>
                </c:pt>
                <c:pt idx="7">
                  <c:v>podlaskie</c:v>
                </c:pt>
                <c:pt idx="8">
                  <c:v>małopolskie</c:v>
                </c:pt>
                <c:pt idx="9">
                  <c:v>zachodniopomorskie</c:v>
                </c:pt>
                <c:pt idx="10">
                  <c:v>kujawsko-pomorskie</c:v>
                </c:pt>
                <c:pt idx="11">
                  <c:v>Polska</c:v>
                </c:pt>
                <c:pt idx="12">
                  <c:v>pomorskie</c:v>
                </c:pt>
                <c:pt idx="13">
                  <c:v>mazowieckie</c:v>
                </c:pt>
                <c:pt idx="14">
                  <c:v>lubuskie</c:v>
                </c:pt>
                <c:pt idx="15">
                  <c:v>dolnośląskie</c:v>
                </c:pt>
                <c:pt idx="16">
                  <c:v>śląskie</c:v>
                </c:pt>
              </c:strCache>
            </c:strRef>
          </c:cat>
          <c:val>
            <c:numRef>
              <c:f>'wykres na 1000 ludności'!$C$5:$C$21</c:f>
              <c:numCache>
                <c:formatCode>#\ ##0.0</c:formatCode>
                <c:ptCount val="17"/>
                <c:pt idx="0">
                  <c:v>12.24</c:v>
                </c:pt>
                <c:pt idx="1">
                  <c:v>15.91</c:v>
                </c:pt>
                <c:pt idx="2">
                  <c:v>18.22</c:v>
                </c:pt>
                <c:pt idx="3">
                  <c:v>18.079999999999998</c:v>
                </c:pt>
                <c:pt idx="4">
                  <c:v>18.61</c:v>
                </c:pt>
                <c:pt idx="5">
                  <c:v>17.25</c:v>
                </c:pt>
                <c:pt idx="6">
                  <c:v>18.12</c:v>
                </c:pt>
                <c:pt idx="7">
                  <c:v>14.7</c:v>
                </c:pt>
                <c:pt idx="8">
                  <c:v>23.5</c:v>
                </c:pt>
                <c:pt idx="9">
                  <c:v>30.39</c:v>
                </c:pt>
                <c:pt idx="10">
                  <c:v>18.45</c:v>
                </c:pt>
                <c:pt idx="11">
                  <c:v>20.75</c:v>
                </c:pt>
                <c:pt idx="12">
                  <c:v>20.67</c:v>
                </c:pt>
                <c:pt idx="13">
                  <c:v>21.24</c:v>
                </c:pt>
                <c:pt idx="14">
                  <c:v>25.51</c:v>
                </c:pt>
                <c:pt idx="15">
                  <c:v>26.76</c:v>
                </c:pt>
                <c:pt idx="16">
                  <c:v>24.06</c:v>
                </c:pt>
              </c:numCache>
            </c:numRef>
          </c:val>
          <c:extLst>
            <c:ext xmlns:c16="http://schemas.microsoft.com/office/drawing/2014/chart" uri="{C3380CC4-5D6E-409C-BE32-E72D297353CC}">
              <c16:uniqueId val="{00000001-4DE9-4AE2-A4B6-07F5270FF894}"/>
            </c:ext>
          </c:extLst>
        </c:ser>
        <c:dLbls>
          <c:dLblPos val="outEnd"/>
          <c:showLegendKey val="0"/>
          <c:showVal val="1"/>
          <c:showCatName val="0"/>
          <c:showSerName val="0"/>
          <c:showPercent val="0"/>
          <c:showBubbleSize val="0"/>
        </c:dLbls>
        <c:gapWidth val="72"/>
        <c:axId val="341511784"/>
        <c:axId val="341509824"/>
      </c:barChart>
      <c:catAx>
        <c:axId val="341511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09824"/>
        <c:crosses val="autoZero"/>
        <c:auto val="1"/>
        <c:lblAlgn val="ctr"/>
        <c:lblOffset val="100"/>
        <c:noMultiLvlLbl val="0"/>
      </c:catAx>
      <c:valAx>
        <c:axId val="3415098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1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08656960458671E-2"/>
          <c:y val="9.5386194897410043E-2"/>
          <c:w val="0.90985760185062026"/>
          <c:h val="0.51697604705687705"/>
        </c:manualLayout>
      </c:layout>
      <c:barChart>
        <c:barDir val="col"/>
        <c:grouping val="clustered"/>
        <c:varyColors val="0"/>
        <c:ser>
          <c:idx val="0"/>
          <c:order val="0"/>
          <c:tx>
            <c:strRef>
              <c:f>wyliczenia!$H$29</c:f>
              <c:strCache>
                <c:ptCount val="1"/>
                <c:pt idx="0">
                  <c:v>2020</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wyliczenia!$G$30:$G$45</c:f>
              <c:strCache>
                <c:ptCount val="16"/>
                <c:pt idx="0">
                  <c:v>mazowieckie</c:v>
                </c:pt>
                <c:pt idx="1">
                  <c:v>śląskie</c:v>
                </c:pt>
                <c:pt idx="2">
                  <c:v>dolnośląskie</c:v>
                </c:pt>
                <c:pt idx="3">
                  <c:v>pomorskie</c:v>
                </c:pt>
                <c:pt idx="4">
                  <c:v>małopolskie</c:v>
                </c:pt>
                <c:pt idx="5">
                  <c:v>wielkopolskie</c:v>
                </c:pt>
                <c:pt idx="6">
                  <c:v>podkarpackie</c:v>
                </c:pt>
                <c:pt idx="7">
                  <c:v>łódzkie</c:v>
                </c:pt>
                <c:pt idx="8">
                  <c:v>lubelskie</c:v>
                </c:pt>
                <c:pt idx="9">
                  <c:v>kujawsko-pomorskie</c:v>
                </c:pt>
                <c:pt idx="10">
                  <c:v>lubuskie</c:v>
                </c:pt>
                <c:pt idx="11">
                  <c:v>warmińsko-mazurskie</c:v>
                </c:pt>
                <c:pt idx="12">
                  <c:v>zachodniopomorskie</c:v>
                </c:pt>
                <c:pt idx="13">
                  <c:v>opolskie</c:v>
                </c:pt>
                <c:pt idx="14">
                  <c:v>podlaskie</c:v>
                </c:pt>
                <c:pt idx="15">
                  <c:v>świętokrzyskie</c:v>
                </c:pt>
              </c:strCache>
            </c:strRef>
          </c:cat>
          <c:val>
            <c:numRef>
              <c:f>wyliczenia!$H$30:$H$45</c:f>
              <c:numCache>
                <c:formatCode>#\ ##0.0</c:formatCode>
                <c:ptCount val="16"/>
                <c:pt idx="0">
                  <c:v>12.6</c:v>
                </c:pt>
                <c:pt idx="1">
                  <c:v>12.3</c:v>
                </c:pt>
                <c:pt idx="2">
                  <c:v>10.1</c:v>
                </c:pt>
                <c:pt idx="3">
                  <c:v>8.4</c:v>
                </c:pt>
                <c:pt idx="4">
                  <c:v>8.1999999999999993</c:v>
                </c:pt>
                <c:pt idx="5">
                  <c:v>7.2</c:v>
                </c:pt>
                <c:pt idx="6">
                  <c:v>6.3</c:v>
                </c:pt>
                <c:pt idx="7">
                  <c:v>5.3</c:v>
                </c:pt>
                <c:pt idx="8">
                  <c:v>4.8</c:v>
                </c:pt>
                <c:pt idx="9">
                  <c:v>4.5999999999999996</c:v>
                </c:pt>
                <c:pt idx="10">
                  <c:v>3.7</c:v>
                </c:pt>
                <c:pt idx="11">
                  <c:v>3.7</c:v>
                </c:pt>
                <c:pt idx="12">
                  <c:v>3.6</c:v>
                </c:pt>
                <c:pt idx="13">
                  <c:v>3.5</c:v>
                </c:pt>
                <c:pt idx="14">
                  <c:v>3.3</c:v>
                </c:pt>
                <c:pt idx="15">
                  <c:v>2.2999999999999998</c:v>
                </c:pt>
              </c:numCache>
            </c:numRef>
          </c:val>
          <c:extLst>
            <c:ext xmlns:c16="http://schemas.microsoft.com/office/drawing/2014/chart" uri="{C3380CC4-5D6E-409C-BE32-E72D297353CC}">
              <c16:uniqueId val="{00000000-9EBF-4F79-A88E-5736127740F8}"/>
            </c:ext>
          </c:extLst>
        </c:ser>
        <c:dLbls>
          <c:dLblPos val="outEnd"/>
          <c:showLegendKey val="0"/>
          <c:showVal val="1"/>
          <c:showCatName val="0"/>
          <c:showSerName val="0"/>
          <c:showPercent val="0"/>
          <c:showBubbleSize val="0"/>
        </c:dLbls>
        <c:gapWidth val="79"/>
        <c:overlap val="-27"/>
        <c:axId val="341513744"/>
        <c:axId val="341514136"/>
      </c:barChart>
      <c:catAx>
        <c:axId val="341513744"/>
        <c:scaling>
          <c:orientation val="minMax"/>
        </c:scaling>
        <c:delete val="0"/>
        <c:axPos val="b"/>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3.5657620352934072E-2"/>
              <c:y val="7.962673661001134E-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4136"/>
        <c:crosses val="autoZero"/>
        <c:auto val="1"/>
        <c:lblAlgn val="ctr"/>
        <c:lblOffset val="100"/>
        <c:noMultiLvlLbl val="0"/>
      </c:catAx>
      <c:valAx>
        <c:axId val="3415141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5761133377149464E-2"/>
          <c:y val="9.416798841133818E-2"/>
          <c:w val="0.91023450219295421"/>
          <c:h val="0.73474926846235222"/>
        </c:manualLayout>
      </c:layout>
      <c:barChart>
        <c:barDir val="col"/>
        <c:grouping val="clustered"/>
        <c:varyColors val="0"/>
        <c:ser>
          <c:idx val="0"/>
          <c:order val="0"/>
          <c:tx>
            <c:strRef>
              <c:f>Arkusz1!$A$4</c:f>
              <c:strCache>
                <c:ptCount val="1"/>
                <c:pt idx="0">
                  <c:v>Polska</c:v>
                </c:pt>
              </c:strCache>
            </c:strRef>
          </c:tx>
          <c:spPr>
            <a:solidFill>
              <a:srgbClr val="99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Arkusz1!$B$3:$D$3</c:f>
              <c:numCache>
                <c:formatCode>General</c:formatCode>
                <c:ptCount val="3"/>
                <c:pt idx="0">
                  <c:v>2020</c:v>
                </c:pt>
                <c:pt idx="1">
                  <c:v>2021</c:v>
                </c:pt>
                <c:pt idx="2">
                  <c:v>2022</c:v>
                </c:pt>
              </c:numCache>
            </c:numRef>
          </c:cat>
          <c:val>
            <c:numRef>
              <c:f>Arkusz1!$B$4:$D$4</c:f>
              <c:numCache>
                <c:formatCode>General</c:formatCode>
                <c:ptCount val="3"/>
                <c:pt idx="0">
                  <c:v>6.8</c:v>
                </c:pt>
                <c:pt idx="1">
                  <c:v>5.8</c:v>
                </c:pt>
                <c:pt idx="2">
                  <c:v>5.2</c:v>
                </c:pt>
              </c:numCache>
            </c:numRef>
          </c:val>
          <c:extLst>
            <c:ext xmlns:c16="http://schemas.microsoft.com/office/drawing/2014/chart" uri="{C3380CC4-5D6E-409C-BE32-E72D297353CC}">
              <c16:uniqueId val="{00000000-0843-4CA6-8A5A-DA2E7DD21352}"/>
            </c:ext>
          </c:extLst>
        </c:ser>
        <c:ser>
          <c:idx val="1"/>
          <c:order val="1"/>
          <c:tx>
            <c:strRef>
              <c:f>Arkusz1!$A$5</c:f>
              <c:strCache>
                <c:ptCount val="1"/>
                <c:pt idx="0">
                  <c:v>podkarpackie</c:v>
                </c:pt>
              </c:strCache>
            </c:strRef>
          </c:tx>
          <c:spPr>
            <a:solidFill>
              <a:srgbClr val="FF8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Arkusz1!$B$3:$D$3</c:f>
              <c:numCache>
                <c:formatCode>General</c:formatCode>
                <c:ptCount val="3"/>
                <c:pt idx="0">
                  <c:v>2020</c:v>
                </c:pt>
                <c:pt idx="1">
                  <c:v>2021</c:v>
                </c:pt>
                <c:pt idx="2">
                  <c:v>2022</c:v>
                </c:pt>
              </c:numCache>
            </c:numRef>
          </c:cat>
          <c:val>
            <c:numRef>
              <c:f>Arkusz1!$B$5:$D$5</c:f>
              <c:numCache>
                <c:formatCode>General</c:formatCode>
                <c:ptCount val="3"/>
                <c:pt idx="0">
                  <c:v>11.2</c:v>
                </c:pt>
                <c:pt idx="1">
                  <c:v>9.9</c:v>
                </c:pt>
                <c:pt idx="2">
                  <c:v>8.8000000000000007</c:v>
                </c:pt>
              </c:numCache>
            </c:numRef>
          </c:val>
          <c:extLst>
            <c:ext xmlns:c16="http://schemas.microsoft.com/office/drawing/2014/chart" uri="{C3380CC4-5D6E-409C-BE32-E72D297353CC}">
              <c16:uniqueId val="{00000001-0843-4CA6-8A5A-DA2E7DD21352}"/>
            </c:ext>
          </c:extLst>
        </c:ser>
        <c:dLbls>
          <c:showLegendKey val="0"/>
          <c:showVal val="0"/>
          <c:showCatName val="0"/>
          <c:showSerName val="0"/>
          <c:showPercent val="0"/>
          <c:showBubbleSize val="0"/>
        </c:dLbls>
        <c:gapWidth val="100"/>
        <c:overlap val="-30"/>
        <c:axId val="341508648"/>
        <c:axId val="341510216"/>
      </c:barChart>
      <c:catAx>
        <c:axId val="34150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0216"/>
        <c:crosses val="autoZero"/>
        <c:auto val="1"/>
        <c:lblAlgn val="ctr"/>
        <c:lblOffset val="100"/>
        <c:noMultiLvlLbl val="0"/>
      </c:catAx>
      <c:valAx>
        <c:axId val="341510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pl-PL"/>
                  <a:t>%</a:t>
                </a:r>
              </a:p>
            </c:rich>
          </c:tx>
          <c:layout>
            <c:manualLayout>
              <c:xMode val="edge"/>
              <c:yMode val="edge"/>
              <c:x val="5.0190943807965085E-2"/>
              <c:y val="3.3332906420479653E-4"/>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08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5761133377149464E-2"/>
          <c:y val="9.416798841133818E-2"/>
          <c:w val="0.91023450219295421"/>
          <c:h val="0.73474926846235222"/>
        </c:manualLayout>
      </c:layout>
      <c:barChart>
        <c:barDir val="col"/>
        <c:grouping val="clustered"/>
        <c:varyColors val="0"/>
        <c:ser>
          <c:idx val="0"/>
          <c:order val="0"/>
          <c:tx>
            <c:strRef>
              <c:f>Arkusz1!$A$4</c:f>
              <c:strCache>
                <c:ptCount val="1"/>
                <c:pt idx="0">
                  <c:v>Polska</c:v>
                </c:pt>
              </c:strCache>
            </c:strRef>
          </c:tx>
          <c:spPr>
            <a:solidFill>
              <a:srgbClr val="99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Arkusz1!$B$3:$E$3</c:f>
              <c:numCache>
                <c:formatCode>General</c:formatCode>
                <c:ptCount val="4"/>
                <c:pt idx="0">
                  <c:v>2019</c:v>
                </c:pt>
                <c:pt idx="1">
                  <c:v>2020</c:v>
                </c:pt>
                <c:pt idx="2">
                  <c:v>2021</c:v>
                </c:pt>
                <c:pt idx="3">
                  <c:v>2022</c:v>
                </c:pt>
              </c:numCache>
            </c:numRef>
          </c:cat>
          <c:val>
            <c:numRef>
              <c:f>Arkusz1!$B$4:$E$4</c:f>
              <c:numCache>
                <c:formatCode>General</c:formatCode>
                <c:ptCount val="4"/>
                <c:pt idx="0">
                  <c:v>3.3</c:v>
                </c:pt>
                <c:pt idx="1">
                  <c:v>3.2</c:v>
                </c:pt>
                <c:pt idx="2">
                  <c:v>3.4</c:v>
                </c:pt>
                <c:pt idx="3">
                  <c:v>2.9</c:v>
                </c:pt>
              </c:numCache>
            </c:numRef>
          </c:val>
          <c:extLst>
            <c:ext xmlns:c16="http://schemas.microsoft.com/office/drawing/2014/chart" uri="{C3380CC4-5D6E-409C-BE32-E72D297353CC}">
              <c16:uniqueId val="{00000000-7255-4F0E-B17E-DD2C8D7D08A6}"/>
            </c:ext>
          </c:extLst>
        </c:ser>
        <c:ser>
          <c:idx val="1"/>
          <c:order val="1"/>
          <c:tx>
            <c:strRef>
              <c:f>Arkusz1!$A$5</c:f>
              <c:strCache>
                <c:ptCount val="1"/>
                <c:pt idx="0">
                  <c:v>podkarpackie</c:v>
                </c:pt>
              </c:strCache>
            </c:strRef>
          </c:tx>
          <c:spPr>
            <a:solidFill>
              <a:srgbClr val="FF8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Arkusz1!$B$3:$E$3</c:f>
              <c:numCache>
                <c:formatCode>General</c:formatCode>
                <c:ptCount val="4"/>
                <c:pt idx="0">
                  <c:v>2019</c:v>
                </c:pt>
                <c:pt idx="1">
                  <c:v>2020</c:v>
                </c:pt>
                <c:pt idx="2">
                  <c:v>2021</c:v>
                </c:pt>
                <c:pt idx="3">
                  <c:v>2022</c:v>
                </c:pt>
              </c:numCache>
            </c:numRef>
          </c:cat>
          <c:val>
            <c:numRef>
              <c:f>Arkusz1!$B$5:$E$5</c:f>
              <c:numCache>
                <c:formatCode>General</c:formatCode>
                <c:ptCount val="4"/>
                <c:pt idx="0">
                  <c:v>5.4</c:v>
                </c:pt>
                <c:pt idx="1">
                  <c:v>4.5999999999999996</c:v>
                </c:pt>
                <c:pt idx="2">
                  <c:v>4.8</c:v>
                </c:pt>
                <c:pt idx="3">
                  <c:v>4.8</c:v>
                </c:pt>
              </c:numCache>
            </c:numRef>
          </c:val>
          <c:extLst>
            <c:ext xmlns:c16="http://schemas.microsoft.com/office/drawing/2014/chart" uri="{C3380CC4-5D6E-409C-BE32-E72D297353CC}">
              <c16:uniqueId val="{00000001-7255-4F0E-B17E-DD2C8D7D08A6}"/>
            </c:ext>
          </c:extLst>
        </c:ser>
        <c:dLbls>
          <c:showLegendKey val="0"/>
          <c:showVal val="0"/>
          <c:showCatName val="0"/>
          <c:showSerName val="0"/>
          <c:showPercent val="0"/>
          <c:showBubbleSize val="0"/>
        </c:dLbls>
        <c:gapWidth val="100"/>
        <c:overlap val="-30"/>
        <c:axId val="341509432"/>
        <c:axId val="341511000"/>
      </c:barChart>
      <c:catAx>
        <c:axId val="34150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11000"/>
        <c:crosses val="autoZero"/>
        <c:auto val="1"/>
        <c:lblAlgn val="ctr"/>
        <c:lblOffset val="100"/>
        <c:noMultiLvlLbl val="0"/>
      </c:catAx>
      <c:valAx>
        <c:axId val="341511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pl-PL"/>
                  <a:t>%</a:t>
                </a:r>
              </a:p>
            </c:rich>
          </c:tx>
          <c:layout>
            <c:manualLayout>
              <c:xMode val="edge"/>
              <c:yMode val="edge"/>
              <c:x val="5.0190943807965085E-2"/>
              <c:y val="3.3332906420479653E-4"/>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41509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0.04975</cdr:x>
      <cdr:y>0.17945</cdr:y>
    </cdr:from>
    <cdr:to>
      <cdr:x>0.83154</cdr:x>
      <cdr:y>0.22208</cdr:y>
    </cdr:to>
    <cdr:sp macro="" textlink="">
      <cdr:nvSpPr>
        <cdr:cNvPr id="2" name="Prostokąt 1" descr="Prostokąt wyróżniający województwo podkarpackie. " title="Prostokąt wyróżniający województwo podkarpackie. "/>
        <cdr:cNvSpPr/>
      </cdr:nvSpPr>
      <cdr:spPr>
        <a:xfrm xmlns:a="http://schemas.openxmlformats.org/drawingml/2006/main">
          <a:off x="227477" y="870009"/>
          <a:ext cx="3574324" cy="206705"/>
        </a:xfrm>
        <a:prstGeom xmlns:a="http://schemas.openxmlformats.org/drawingml/2006/main" prst="rect">
          <a:avLst/>
        </a:prstGeom>
        <a:solidFill xmlns:a="http://schemas.openxmlformats.org/drawingml/2006/main">
          <a:schemeClr val="bg1">
            <a:alpha val="0"/>
          </a:schemeClr>
        </a:solidFill>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B"/>
          </a:defPPr>
          <a:lvl1pPr algn="l" defTabSz="449263" rtl="0" eaLnBrk="0" fontAlgn="base" hangingPunct="0">
            <a:spcBef>
              <a:spcPct val="0"/>
            </a:spcBef>
            <a:spcAft>
              <a:spcPct val="0"/>
            </a:spcAft>
            <a:defRPr kern="1200">
              <a:solidFill>
                <a:schemeClr val="lt1"/>
              </a:solidFill>
              <a:latin typeface="+mn-lt"/>
              <a:ea typeface="+mn-ea"/>
              <a:cs typeface="+mn-cs"/>
            </a:defRPr>
          </a:lvl1pPr>
          <a:lvl2pPr marL="742950" indent="-285750" algn="l" defTabSz="449263" rtl="0" eaLnBrk="0" fontAlgn="base" hangingPunct="0">
            <a:spcBef>
              <a:spcPct val="0"/>
            </a:spcBef>
            <a:spcAft>
              <a:spcPct val="0"/>
            </a:spcAft>
            <a:defRPr kern="1200">
              <a:solidFill>
                <a:schemeClr val="lt1"/>
              </a:solidFill>
              <a:latin typeface="+mn-lt"/>
              <a:ea typeface="+mn-ea"/>
              <a:cs typeface="+mn-cs"/>
            </a:defRPr>
          </a:lvl2pPr>
          <a:lvl3pPr marL="1143000" indent="-228600" algn="l" defTabSz="449263" rtl="0" eaLnBrk="0" fontAlgn="base" hangingPunct="0">
            <a:spcBef>
              <a:spcPct val="0"/>
            </a:spcBef>
            <a:spcAft>
              <a:spcPct val="0"/>
            </a:spcAft>
            <a:defRPr kern="1200">
              <a:solidFill>
                <a:schemeClr val="lt1"/>
              </a:solidFill>
              <a:latin typeface="+mn-lt"/>
              <a:ea typeface="+mn-ea"/>
              <a:cs typeface="+mn-cs"/>
            </a:defRPr>
          </a:lvl3pPr>
          <a:lvl4pPr marL="1600200" indent="-228600" algn="l" defTabSz="449263" rtl="0" eaLnBrk="0" fontAlgn="base" hangingPunct="0">
            <a:spcBef>
              <a:spcPct val="0"/>
            </a:spcBef>
            <a:spcAft>
              <a:spcPct val="0"/>
            </a:spcAft>
            <a:defRPr kern="1200">
              <a:solidFill>
                <a:schemeClr val="lt1"/>
              </a:solidFill>
              <a:latin typeface="+mn-lt"/>
              <a:ea typeface="+mn-ea"/>
              <a:cs typeface="+mn-cs"/>
            </a:defRPr>
          </a:lvl4pPr>
          <a:lvl5pPr marL="2057400" indent="-228600" algn="l" defTabSz="4492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pl-PL" dirty="0"/>
        </a:p>
      </cdr:txBody>
    </cdr:sp>
  </cdr:relSizeAnchor>
</c:userShapes>
</file>

<file path=ppt/drawings/drawing2.xml><?xml version="1.0" encoding="utf-8"?>
<c:userShapes xmlns:c="http://schemas.openxmlformats.org/drawingml/2006/chart">
  <cdr:relSizeAnchor xmlns:cdr="http://schemas.openxmlformats.org/drawingml/2006/chartDrawing">
    <cdr:from>
      <cdr:x>0.04138</cdr:x>
      <cdr:y>0.84779</cdr:y>
    </cdr:from>
    <cdr:to>
      <cdr:x>0.79284</cdr:x>
      <cdr:y>0.88799</cdr:y>
    </cdr:to>
    <cdr:sp macro="" textlink="">
      <cdr:nvSpPr>
        <cdr:cNvPr id="3" name="Prostokąt 2" descr="Prostokąt wyróżniający województwo podkarpackie. " title="Prostokąt wyróżniający województwo podkarpackie. "/>
        <cdr:cNvSpPr/>
      </cdr:nvSpPr>
      <cdr:spPr>
        <a:xfrm xmlns:a="http://schemas.openxmlformats.org/drawingml/2006/main">
          <a:off x="183402" y="3960441"/>
          <a:ext cx="3330376" cy="187794"/>
        </a:xfrm>
        <a:prstGeom xmlns:a="http://schemas.openxmlformats.org/drawingml/2006/main" prst="rect">
          <a:avLst/>
        </a:prstGeom>
        <a:solidFill xmlns:a="http://schemas.openxmlformats.org/drawingml/2006/main">
          <a:schemeClr val="bg1">
            <a:alpha val="0"/>
          </a:schemeClr>
        </a:solidFill>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B"/>
          </a:defPPr>
          <a:lvl1pPr algn="l" defTabSz="449263" rtl="0" eaLnBrk="0" fontAlgn="base" hangingPunct="0">
            <a:spcBef>
              <a:spcPct val="0"/>
            </a:spcBef>
            <a:spcAft>
              <a:spcPct val="0"/>
            </a:spcAft>
            <a:defRPr kern="1200">
              <a:solidFill>
                <a:schemeClr val="lt1"/>
              </a:solidFill>
              <a:latin typeface="+mn-lt"/>
              <a:ea typeface="+mn-ea"/>
              <a:cs typeface="+mn-cs"/>
            </a:defRPr>
          </a:lvl1pPr>
          <a:lvl2pPr marL="742950" indent="-285750" algn="l" defTabSz="449263" rtl="0" eaLnBrk="0" fontAlgn="base" hangingPunct="0">
            <a:spcBef>
              <a:spcPct val="0"/>
            </a:spcBef>
            <a:spcAft>
              <a:spcPct val="0"/>
            </a:spcAft>
            <a:defRPr kern="1200">
              <a:solidFill>
                <a:schemeClr val="lt1"/>
              </a:solidFill>
              <a:latin typeface="+mn-lt"/>
              <a:ea typeface="+mn-ea"/>
              <a:cs typeface="+mn-cs"/>
            </a:defRPr>
          </a:lvl2pPr>
          <a:lvl3pPr marL="1143000" indent="-228600" algn="l" defTabSz="449263" rtl="0" eaLnBrk="0" fontAlgn="base" hangingPunct="0">
            <a:spcBef>
              <a:spcPct val="0"/>
            </a:spcBef>
            <a:spcAft>
              <a:spcPct val="0"/>
            </a:spcAft>
            <a:defRPr kern="1200">
              <a:solidFill>
                <a:schemeClr val="lt1"/>
              </a:solidFill>
              <a:latin typeface="+mn-lt"/>
              <a:ea typeface="+mn-ea"/>
              <a:cs typeface="+mn-cs"/>
            </a:defRPr>
          </a:lvl3pPr>
          <a:lvl4pPr marL="1600200" indent="-228600" algn="l" defTabSz="449263" rtl="0" eaLnBrk="0" fontAlgn="base" hangingPunct="0">
            <a:spcBef>
              <a:spcPct val="0"/>
            </a:spcBef>
            <a:spcAft>
              <a:spcPct val="0"/>
            </a:spcAft>
            <a:defRPr kern="1200">
              <a:solidFill>
                <a:schemeClr val="lt1"/>
              </a:solidFill>
              <a:latin typeface="+mn-lt"/>
              <a:ea typeface="+mn-ea"/>
              <a:cs typeface="+mn-cs"/>
            </a:defRPr>
          </a:lvl4pPr>
          <a:lvl5pPr marL="2057400" indent="-228600" algn="l" defTabSz="4492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pl-PL" dirty="0"/>
        </a:p>
      </cdr:txBody>
    </cdr:sp>
  </cdr:relSizeAnchor>
</c:userShapes>
</file>

<file path=ppt/drawings/drawing3.xml><?xml version="1.0" encoding="utf-8"?>
<c:userShapes xmlns:c="http://schemas.openxmlformats.org/drawingml/2006/chart">
  <cdr:relSizeAnchor xmlns:cdr="http://schemas.openxmlformats.org/drawingml/2006/chartDrawing">
    <cdr:from>
      <cdr:x>0.55997</cdr:x>
      <cdr:y>0.09502</cdr:y>
    </cdr:from>
    <cdr:to>
      <cdr:x>0.58931</cdr:x>
      <cdr:y>0.64349</cdr:y>
    </cdr:to>
    <cdr:sp macro="" textlink="">
      <cdr:nvSpPr>
        <cdr:cNvPr id="2" name="Prostokąt 1" descr="Prostokąt wyróżniający województwo podkarpackie. " title="Prostokąt wyróżniający województwo podkarpackie. "/>
        <cdr:cNvSpPr/>
      </cdr:nvSpPr>
      <cdr:spPr>
        <a:xfrm xmlns:a="http://schemas.openxmlformats.org/drawingml/2006/main">
          <a:off x="2748795" y="249495"/>
          <a:ext cx="144016" cy="1440160"/>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GB"/>
          </a:defPPr>
          <a:lvl1pPr algn="l" defTabSz="449263" rtl="0" eaLnBrk="0" fontAlgn="base" hangingPunct="0">
            <a:spcBef>
              <a:spcPct val="0"/>
            </a:spcBef>
            <a:spcAft>
              <a:spcPct val="0"/>
            </a:spcAft>
            <a:defRPr kern="1200">
              <a:solidFill>
                <a:schemeClr val="lt1"/>
              </a:solidFill>
              <a:latin typeface="+mn-lt"/>
              <a:ea typeface="+mn-ea"/>
              <a:cs typeface="+mn-cs"/>
            </a:defRPr>
          </a:lvl1pPr>
          <a:lvl2pPr marL="742950" indent="-285750" algn="l" defTabSz="449263" rtl="0" eaLnBrk="0" fontAlgn="base" hangingPunct="0">
            <a:spcBef>
              <a:spcPct val="0"/>
            </a:spcBef>
            <a:spcAft>
              <a:spcPct val="0"/>
            </a:spcAft>
            <a:defRPr kern="1200">
              <a:solidFill>
                <a:schemeClr val="lt1"/>
              </a:solidFill>
              <a:latin typeface="+mn-lt"/>
              <a:ea typeface="+mn-ea"/>
              <a:cs typeface="+mn-cs"/>
            </a:defRPr>
          </a:lvl2pPr>
          <a:lvl3pPr marL="1143000" indent="-228600" algn="l" defTabSz="449263" rtl="0" eaLnBrk="0" fontAlgn="base" hangingPunct="0">
            <a:spcBef>
              <a:spcPct val="0"/>
            </a:spcBef>
            <a:spcAft>
              <a:spcPct val="0"/>
            </a:spcAft>
            <a:defRPr kern="1200">
              <a:solidFill>
                <a:schemeClr val="lt1"/>
              </a:solidFill>
              <a:latin typeface="+mn-lt"/>
              <a:ea typeface="+mn-ea"/>
              <a:cs typeface="+mn-cs"/>
            </a:defRPr>
          </a:lvl3pPr>
          <a:lvl4pPr marL="1600200" indent="-228600" algn="l" defTabSz="449263" rtl="0" eaLnBrk="0" fontAlgn="base" hangingPunct="0">
            <a:spcBef>
              <a:spcPct val="0"/>
            </a:spcBef>
            <a:spcAft>
              <a:spcPct val="0"/>
            </a:spcAft>
            <a:defRPr kern="1200">
              <a:solidFill>
                <a:schemeClr val="lt1"/>
              </a:solidFill>
              <a:latin typeface="+mn-lt"/>
              <a:ea typeface="+mn-ea"/>
              <a:cs typeface="+mn-cs"/>
            </a:defRPr>
          </a:lvl4pPr>
          <a:lvl5pPr marL="2057400" indent="-228600" algn="l" defTabSz="4492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pl-PL"/>
        </a:p>
      </cdr:txBody>
    </cdr:sp>
  </cdr:relSizeAnchor>
</c:userShapes>
</file>

<file path=ppt/drawings/drawing4.xml><?xml version="1.0" encoding="utf-8"?>
<c:userShapes xmlns:c="http://schemas.openxmlformats.org/drawingml/2006/chart">
  <cdr:relSizeAnchor xmlns:cdr="http://schemas.openxmlformats.org/drawingml/2006/chartDrawing">
    <cdr:from>
      <cdr:x>0.05476</cdr:x>
      <cdr:y>0.35245</cdr:y>
    </cdr:from>
    <cdr:to>
      <cdr:x>0.78469</cdr:x>
      <cdr:y>0.41122</cdr:y>
    </cdr:to>
    <cdr:sp macro="" textlink="">
      <cdr:nvSpPr>
        <cdr:cNvPr id="2" name="Prostokąt 1" descr="Prostokąt wyróżniający województwo podkarpackie. " title="Prostokąt wyróżniający województwo podkarpackie. "/>
        <cdr:cNvSpPr/>
      </cdr:nvSpPr>
      <cdr:spPr>
        <a:xfrm xmlns:a="http://schemas.openxmlformats.org/drawingml/2006/main">
          <a:off x="256307" y="1440160"/>
          <a:ext cx="3416257" cy="240157"/>
        </a:xfrm>
        <a:prstGeom xmlns:a="http://schemas.openxmlformats.org/drawingml/2006/main" prst="rect">
          <a:avLst/>
        </a:prstGeom>
        <a:solidFill xmlns:a="http://schemas.openxmlformats.org/drawingml/2006/main">
          <a:schemeClr val="bg1">
            <a:alpha val="0"/>
          </a:schemeClr>
        </a:solidFill>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GB"/>
          </a:defPPr>
          <a:lvl1pPr algn="l" defTabSz="449263" rtl="0" eaLnBrk="0" fontAlgn="base" hangingPunct="0">
            <a:spcBef>
              <a:spcPct val="0"/>
            </a:spcBef>
            <a:spcAft>
              <a:spcPct val="0"/>
            </a:spcAft>
            <a:defRPr kern="1200">
              <a:solidFill>
                <a:schemeClr val="lt1"/>
              </a:solidFill>
              <a:latin typeface="+mn-lt"/>
              <a:ea typeface="+mn-ea"/>
              <a:cs typeface="+mn-cs"/>
            </a:defRPr>
          </a:lvl1pPr>
          <a:lvl2pPr marL="742950" indent="-285750" algn="l" defTabSz="449263" rtl="0" eaLnBrk="0" fontAlgn="base" hangingPunct="0">
            <a:spcBef>
              <a:spcPct val="0"/>
            </a:spcBef>
            <a:spcAft>
              <a:spcPct val="0"/>
            </a:spcAft>
            <a:defRPr kern="1200">
              <a:solidFill>
                <a:schemeClr val="lt1"/>
              </a:solidFill>
              <a:latin typeface="+mn-lt"/>
              <a:ea typeface="+mn-ea"/>
              <a:cs typeface="+mn-cs"/>
            </a:defRPr>
          </a:lvl2pPr>
          <a:lvl3pPr marL="1143000" indent="-228600" algn="l" defTabSz="449263" rtl="0" eaLnBrk="0" fontAlgn="base" hangingPunct="0">
            <a:spcBef>
              <a:spcPct val="0"/>
            </a:spcBef>
            <a:spcAft>
              <a:spcPct val="0"/>
            </a:spcAft>
            <a:defRPr kern="1200">
              <a:solidFill>
                <a:schemeClr val="lt1"/>
              </a:solidFill>
              <a:latin typeface="+mn-lt"/>
              <a:ea typeface="+mn-ea"/>
              <a:cs typeface="+mn-cs"/>
            </a:defRPr>
          </a:lvl3pPr>
          <a:lvl4pPr marL="1600200" indent="-228600" algn="l" defTabSz="449263" rtl="0" eaLnBrk="0" fontAlgn="base" hangingPunct="0">
            <a:spcBef>
              <a:spcPct val="0"/>
            </a:spcBef>
            <a:spcAft>
              <a:spcPct val="0"/>
            </a:spcAft>
            <a:defRPr kern="1200">
              <a:solidFill>
                <a:schemeClr val="lt1"/>
              </a:solidFill>
              <a:latin typeface="+mn-lt"/>
              <a:ea typeface="+mn-ea"/>
              <a:cs typeface="+mn-cs"/>
            </a:defRPr>
          </a:lvl4pPr>
          <a:lvl5pPr marL="2057400" indent="-228600" algn="l" defTabSz="4492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pl-PL" dirty="0"/>
        </a:p>
      </cdr:txBody>
    </cdr:sp>
  </cdr:relSizeAnchor>
</c:userShapes>
</file>

<file path=ppt/drawings/drawing5.xml><?xml version="1.0" encoding="utf-8"?>
<c:userShapes xmlns:c="http://schemas.openxmlformats.org/drawingml/2006/chart">
  <cdr:relSizeAnchor xmlns:cdr="http://schemas.openxmlformats.org/drawingml/2006/chartDrawing">
    <cdr:from>
      <cdr:x>0.04562</cdr:x>
      <cdr:y>0.01249</cdr:y>
    </cdr:from>
    <cdr:to>
      <cdr:x>0.96269</cdr:x>
      <cdr:y>0.06065</cdr:y>
    </cdr:to>
    <cdr:sp macro="" textlink="">
      <cdr:nvSpPr>
        <cdr:cNvPr id="2" name="Prostokąt 1" descr="Prostokąt wyróżniający województwo podkarpackie. " title="Prostokąt wyróżniający województwo podkarpackie. "/>
        <cdr:cNvSpPr/>
      </cdr:nvSpPr>
      <cdr:spPr>
        <a:xfrm xmlns:a="http://schemas.openxmlformats.org/drawingml/2006/main">
          <a:off x="214920" y="62298"/>
          <a:ext cx="4320480" cy="240144"/>
        </a:xfrm>
        <a:prstGeom xmlns:a="http://schemas.openxmlformats.org/drawingml/2006/main" prst="rect">
          <a:avLst/>
        </a:prstGeom>
        <a:solidFill xmlns:a="http://schemas.openxmlformats.org/drawingml/2006/main">
          <a:schemeClr val="bg1">
            <a:alpha val="0"/>
          </a:schemeClr>
        </a:solidFill>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pl-PL" dirty="0"/>
        </a:p>
      </cdr:txBody>
    </cdr:sp>
  </cdr:relSizeAnchor>
</c:userShapes>
</file>

<file path=ppt/drawings/drawing6.xml><?xml version="1.0" encoding="utf-8"?>
<c:userShapes xmlns:c="http://schemas.openxmlformats.org/drawingml/2006/chart">
  <cdr:relSizeAnchor xmlns:cdr="http://schemas.openxmlformats.org/drawingml/2006/chartDrawing">
    <cdr:from>
      <cdr:x>0.02781</cdr:x>
      <cdr:y>0.04099</cdr:y>
    </cdr:from>
    <cdr:to>
      <cdr:x>0.94985</cdr:x>
      <cdr:y>0.0906</cdr:y>
    </cdr:to>
    <cdr:sp macro="" textlink="">
      <cdr:nvSpPr>
        <cdr:cNvPr id="2" name="Prostokąt 1" descr="Prostokąt wyróżniający województwo podkarpackie. " title="Prostokąt wyróżniający województwo podkarpackie. "/>
        <cdr:cNvSpPr/>
      </cdr:nvSpPr>
      <cdr:spPr>
        <a:xfrm xmlns:a="http://schemas.openxmlformats.org/drawingml/2006/main">
          <a:off x="134633" y="178521"/>
          <a:ext cx="4464496" cy="216024"/>
        </a:xfrm>
        <a:prstGeom xmlns:a="http://schemas.openxmlformats.org/drawingml/2006/main" prst="rect">
          <a:avLst/>
        </a:prstGeom>
        <a:solidFill xmlns:a="http://schemas.openxmlformats.org/drawingml/2006/main">
          <a:schemeClr val="bg1">
            <a:alpha val="0"/>
          </a:schemeClr>
        </a:solidFill>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pl-PL" dirty="0"/>
        </a:p>
      </cdr:txBody>
    </cdr:sp>
  </cdr:relSizeAnchor>
</c:userShapes>
</file>

<file path=ppt/drawings/drawing7.xml><?xml version="1.0" encoding="utf-8"?>
<c:userShapes xmlns:c="http://schemas.openxmlformats.org/drawingml/2006/chart">
  <cdr:relSizeAnchor xmlns:cdr="http://schemas.openxmlformats.org/drawingml/2006/chartDrawing">
    <cdr:from>
      <cdr:x>0.05427</cdr:x>
      <cdr:y>0.17973</cdr:y>
    </cdr:from>
    <cdr:to>
      <cdr:x>0.69231</cdr:x>
      <cdr:y>0.21895</cdr:y>
    </cdr:to>
    <cdr:sp macro="" textlink="">
      <cdr:nvSpPr>
        <cdr:cNvPr id="2" name="Prostokąt 1" descr="Prostokąt wyróżniający województwo podkarpackie. " title="Prostokąt wyróżniający województwo podkarpackie. "/>
        <cdr:cNvSpPr/>
      </cdr:nvSpPr>
      <cdr:spPr>
        <a:xfrm xmlns:a="http://schemas.openxmlformats.org/drawingml/2006/main">
          <a:off x="257234" y="660047"/>
          <a:ext cx="3024336" cy="144016"/>
        </a:xfrm>
        <a:prstGeom xmlns:a="http://schemas.openxmlformats.org/drawingml/2006/main" prst="rect">
          <a:avLst/>
        </a:prstGeom>
        <a:solidFill xmlns:a="http://schemas.openxmlformats.org/drawingml/2006/main">
          <a:schemeClr val="bg1">
            <a:alpha val="0"/>
          </a:schemeClr>
        </a:solidFill>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pl-PL"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325" cy="496701"/>
          </a:xfrm>
          <a:prstGeom prst="rect">
            <a:avLst/>
          </a:prstGeom>
        </p:spPr>
        <p:txBody>
          <a:bodyPr vert="horz" lIns="83786" tIns="41893" rIns="83786" bIns="41893" rtlCol="0"/>
          <a:lstStyle>
            <a:lvl1pPr algn="l">
              <a:defRPr sz="1100" smtClean="0"/>
            </a:lvl1pPr>
          </a:lstStyle>
          <a:p>
            <a:pPr>
              <a:defRPr/>
            </a:pPr>
            <a:endParaRPr lang="pl-PL"/>
          </a:p>
        </p:txBody>
      </p:sp>
      <p:sp>
        <p:nvSpPr>
          <p:cNvPr id="3" name="Symbol zastępczy daty 2"/>
          <p:cNvSpPr>
            <a:spLocks noGrp="1"/>
          </p:cNvSpPr>
          <p:nvPr>
            <p:ph type="dt" sz="quarter" idx="1"/>
          </p:nvPr>
        </p:nvSpPr>
        <p:spPr>
          <a:xfrm>
            <a:off x="3849923" y="0"/>
            <a:ext cx="2946325" cy="496701"/>
          </a:xfrm>
          <a:prstGeom prst="rect">
            <a:avLst/>
          </a:prstGeom>
        </p:spPr>
        <p:txBody>
          <a:bodyPr vert="horz" lIns="83786" tIns="41893" rIns="83786" bIns="41893" rtlCol="0"/>
          <a:lstStyle>
            <a:lvl1pPr algn="r">
              <a:defRPr sz="1100" smtClean="0"/>
            </a:lvl1pPr>
          </a:lstStyle>
          <a:p>
            <a:pPr>
              <a:defRPr/>
            </a:pPr>
            <a:fld id="{DB509312-10F3-49AC-8A92-F2E3BA167C98}" type="datetimeFigureOut">
              <a:rPr lang="pl-PL"/>
              <a:pPr>
                <a:defRPr/>
              </a:pPr>
              <a:t>2024-01-17</a:t>
            </a:fld>
            <a:endParaRPr lang="pl-PL"/>
          </a:p>
        </p:txBody>
      </p:sp>
      <p:sp>
        <p:nvSpPr>
          <p:cNvPr id="4" name="Symbol zastępczy stopki 3"/>
          <p:cNvSpPr>
            <a:spLocks noGrp="1"/>
          </p:cNvSpPr>
          <p:nvPr>
            <p:ph type="ftr" sz="quarter" idx="2"/>
          </p:nvPr>
        </p:nvSpPr>
        <p:spPr>
          <a:xfrm>
            <a:off x="0" y="9428464"/>
            <a:ext cx="2946325" cy="496700"/>
          </a:xfrm>
          <a:prstGeom prst="rect">
            <a:avLst/>
          </a:prstGeom>
        </p:spPr>
        <p:txBody>
          <a:bodyPr vert="horz" lIns="83786" tIns="41893" rIns="83786" bIns="41893" rtlCol="0" anchor="b"/>
          <a:lstStyle>
            <a:lvl1pPr algn="l">
              <a:defRPr sz="1100" smtClean="0"/>
            </a:lvl1pPr>
          </a:lstStyle>
          <a:p>
            <a:pPr>
              <a:defRPr/>
            </a:pPr>
            <a:endParaRPr lang="pl-PL"/>
          </a:p>
        </p:txBody>
      </p:sp>
      <p:sp>
        <p:nvSpPr>
          <p:cNvPr id="5" name="Symbol zastępczy numeru slajdu 4"/>
          <p:cNvSpPr>
            <a:spLocks noGrp="1"/>
          </p:cNvSpPr>
          <p:nvPr>
            <p:ph type="sldNum" sz="quarter" idx="3"/>
          </p:nvPr>
        </p:nvSpPr>
        <p:spPr>
          <a:xfrm>
            <a:off x="3849923" y="9428464"/>
            <a:ext cx="2946325" cy="496700"/>
          </a:xfrm>
          <a:prstGeom prst="rect">
            <a:avLst/>
          </a:prstGeom>
        </p:spPr>
        <p:txBody>
          <a:bodyPr vert="horz" lIns="83786" tIns="41893" rIns="83786" bIns="41893" rtlCol="0" anchor="b"/>
          <a:lstStyle>
            <a:lvl1pPr algn="r">
              <a:defRPr sz="1100" smtClean="0"/>
            </a:lvl1pPr>
          </a:lstStyle>
          <a:p>
            <a:pPr>
              <a:defRPr/>
            </a:pPr>
            <a:fld id="{A07AA9EE-92B9-4602-BF39-D531226CAB56}" type="slidenum">
              <a:rPr lang="pl-PL"/>
              <a:pPr>
                <a:defRPr/>
              </a:pPr>
              <a:t>‹#›</a:t>
            </a:fld>
            <a:endParaRPr lang="pl-PL"/>
          </a:p>
        </p:txBody>
      </p:sp>
    </p:spTree>
    <p:extLst>
      <p:ext uri="{BB962C8B-B14F-4D97-AF65-F5344CB8AC3E}">
        <p14:creationId xmlns:p14="http://schemas.microsoft.com/office/powerpoint/2010/main" val="38425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p:cNvSpPr>
          <p:nvPr>
            <p:ph type="sldImg"/>
          </p:nvPr>
        </p:nvSpPr>
        <p:spPr bwMode="auto">
          <a:xfrm>
            <a:off x="1109663" y="954088"/>
            <a:ext cx="4576762" cy="3433762"/>
          </a:xfrm>
          <a:prstGeom prst="rect">
            <a:avLst/>
          </a:prstGeom>
          <a:noFill/>
          <a:ln w="9525">
            <a:noFill/>
            <a:miter lim="800000"/>
            <a:headEnd/>
            <a:tailEnd/>
          </a:ln>
        </p:spPr>
      </p:sp>
      <p:sp>
        <p:nvSpPr>
          <p:cNvPr id="6146" name="Rectangle 2"/>
          <p:cNvSpPr>
            <a:spLocks noGrp="1" noChangeArrowheads="1"/>
          </p:cNvSpPr>
          <p:nvPr>
            <p:ph type="body"/>
          </p:nvPr>
        </p:nvSpPr>
        <p:spPr bwMode="auto">
          <a:xfrm>
            <a:off x="1052055" y="4722339"/>
            <a:ext cx="4697847" cy="3811475"/>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pl-PL" noProof="0"/>
          </a:p>
        </p:txBody>
      </p:sp>
    </p:spTree>
    <p:extLst>
      <p:ext uri="{BB962C8B-B14F-4D97-AF65-F5344CB8AC3E}">
        <p14:creationId xmlns:p14="http://schemas.microsoft.com/office/powerpoint/2010/main" val="79136505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p:sp>
      <p:sp>
        <p:nvSpPr>
          <p:cNvPr id="37891" name="Symbol zastępczy notatek 2"/>
          <p:cNvSpPr>
            <a:spLocks noGrp="1"/>
          </p:cNvSpPr>
          <p:nvPr>
            <p:ph type="body" idx="1"/>
          </p:nvPr>
        </p:nvSpPr>
        <p:spPr>
          <a:noFill/>
        </p:spPr>
        <p:txBody>
          <a:bodyPr/>
          <a:lstStyle/>
          <a:p>
            <a:endParaRPr lang="pl-PL" altLang="pl-PL" b="1" dirty="0">
              <a:latin typeface="Times New Roman" pitchFamily="18" charset="0"/>
            </a:endParaRPr>
          </a:p>
          <a:p>
            <a:endParaRPr lang="pl-PL" altLang="pl-PL" dirty="0">
              <a:latin typeface="Times New Roman" pitchFamily="18" charset="0"/>
            </a:endParaRPr>
          </a:p>
          <a:p>
            <a:endParaRPr lang="pl-PL" altLang="pl-PL" dirty="0">
              <a:latin typeface="Times New Roman" pitchFamily="18" charset="0"/>
            </a:endParaRPr>
          </a:p>
        </p:txBody>
      </p:sp>
    </p:spTree>
    <p:extLst>
      <p:ext uri="{BB962C8B-B14F-4D97-AF65-F5344CB8AC3E}">
        <p14:creationId xmlns:p14="http://schemas.microsoft.com/office/powerpoint/2010/main" val="25611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33792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60751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699035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613744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67850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5668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584313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54952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795375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7543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037819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32449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982122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617627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05101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2517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672667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27054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426916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16920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2734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897826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409030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852801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5252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525268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03141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2423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02757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6679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9247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88125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96043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60078" y="1237197"/>
            <a:ext cx="7560469" cy="2631887"/>
          </a:xfrm>
        </p:spPr>
        <p:txBody>
          <a:bodyPr anchor="b"/>
          <a:lstStyle>
            <a:lvl1pPr algn="ctr">
              <a:defRPr sz="4961"/>
            </a:lvl1pPr>
          </a:lstStyle>
          <a:p>
            <a:r>
              <a:rPr lang="pl-PL"/>
              <a:t>Kliknij, aby edytować styl</a:t>
            </a:r>
          </a:p>
        </p:txBody>
      </p:sp>
      <p:sp>
        <p:nvSpPr>
          <p:cNvPr id="3" name="Podtytuł 2"/>
          <p:cNvSpPr>
            <a:spLocks noGrp="1"/>
          </p:cNvSpPr>
          <p:nvPr>
            <p:ph type="subTitle" idx="1"/>
          </p:nvPr>
        </p:nvSpPr>
        <p:spPr>
          <a:xfrm>
            <a:off x="1260078" y="3970580"/>
            <a:ext cx="7560469" cy="1825171"/>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pl-PL"/>
              <a:t>Kliknij, aby edytować styl wzorca podtytułu</a:t>
            </a:r>
          </a:p>
        </p:txBody>
      </p:sp>
      <p:sp>
        <p:nvSpPr>
          <p:cNvPr id="4" name="Symbol zastępczy daty 3"/>
          <p:cNvSpPr>
            <a:spLocks noGrp="1"/>
          </p:cNvSpPr>
          <p:nvPr>
            <p:ph type="dt" sz="half" idx="10"/>
          </p:nvPr>
        </p:nvSpPr>
        <p:spPr/>
        <p:txBody>
          <a:bodyPr/>
          <a:lstStyle/>
          <a:p>
            <a:pPr>
              <a:defRPr/>
            </a:pPr>
            <a:fld id="{1EECF499-A465-4B68-BA91-AC1CAE255166}" type="datetimeFigureOut">
              <a:rPr lang="en-US" smtClean="0"/>
              <a:pPr>
                <a:defRPr/>
              </a:pPr>
              <a:t>1/17/2024</a:t>
            </a:fld>
            <a:endParaRPr lang="en-US"/>
          </a:p>
        </p:txBody>
      </p:sp>
      <p:sp>
        <p:nvSpPr>
          <p:cNvPr id="5" name="Symbol zastępczy stopki 4"/>
          <p:cNvSpPr>
            <a:spLocks noGrp="1"/>
          </p:cNvSpPr>
          <p:nvPr>
            <p:ph type="ftr" sz="quarter" idx="11"/>
          </p:nvPr>
        </p:nvSpPr>
        <p:spPr/>
        <p:txBody>
          <a:bodyPr/>
          <a:lstStyle/>
          <a:p>
            <a:pPr>
              <a:defRPr/>
            </a:pPr>
            <a:endParaRPr lang="en-US"/>
          </a:p>
        </p:txBody>
      </p:sp>
      <p:sp>
        <p:nvSpPr>
          <p:cNvPr id="6" name="Symbol zastępczy numeru slajdu 5"/>
          <p:cNvSpPr>
            <a:spLocks noGrp="1"/>
          </p:cNvSpPr>
          <p:nvPr>
            <p:ph type="sldNum" sz="quarter" idx="12"/>
          </p:nvPr>
        </p:nvSpPr>
        <p:spPr/>
        <p:txBody>
          <a:bodyPr/>
          <a:lstStyle/>
          <a:p>
            <a:pPr>
              <a:defRPr/>
            </a:pPr>
            <a:fld id="{CC0F4471-17F2-4BF8-9042-93940E0E29A1}" type="slidenum">
              <a:rPr lang="en-US" altLang="pl-PL" smtClean="0"/>
              <a:pPr>
                <a:defRPr/>
              </a:pPr>
              <a:t>‹#›</a:t>
            </a:fld>
            <a:endParaRPr lang="en-US" altLang="pl-PL"/>
          </a:p>
        </p:txBody>
      </p:sp>
    </p:spTree>
    <p:extLst>
      <p:ext uri="{BB962C8B-B14F-4D97-AF65-F5344CB8AC3E}">
        <p14:creationId xmlns:p14="http://schemas.microsoft.com/office/powerpoint/2010/main" val="228991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pPr>
              <a:defRPr/>
            </a:pPr>
            <a:fld id="{4151EC92-E898-446A-AD07-58E2B442F5C9}" type="datetimeFigureOut">
              <a:rPr lang="en-US" smtClean="0"/>
              <a:pPr>
                <a:defRPr/>
              </a:pPr>
              <a:t>1/17/2024</a:t>
            </a:fld>
            <a:endParaRPr lang="en-US"/>
          </a:p>
        </p:txBody>
      </p:sp>
      <p:sp>
        <p:nvSpPr>
          <p:cNvPr id="5" name="Symbol zastępczy stopki 4"/>
          <p:cNvSpPr>
            <a:spLocks noGrp="1"/>
          </p:cNvSpPr>
          <p:nvPr>
            <p:ph type="ftr" sz="quarter" idx="11"/>
          </p:nvPr>
        </p:nvSpPr>
        <p:spPr/>
        <p:txBody>
          <a:bodyPr/>
          <a:lstStyle/>
          <a:p>
            <a:pPr>
              <a:defRPr/>
            </a:pPr>
            <a:endParaRPr lang="en-US"/>
          </a:p>
        </p:txBody>
      </p:sp>
      <p:sp>
        <p:nvSpPr>
          <p:cNvPr id="6" name="Symbol zastępczy numeru slajdu 5"/>
          <p:cNvSpPr>
            <a:spLocks noGrp="1"/>
          </p:cNvSpPr>
          <p:nvPr>
            <p:ph type="sldNum" sz="quarter" idx="12"/>
          </p:nvPr>
        </p:nvSpPr>
        <p:spPr/>
        <p:txBody>
          <a:bodyPr/>
          <a:lstStyle/>
          <a:p>
            <a:pPr>
              <a:defRPr/>
            </a:pPr>
            <a:fld id="{A92E7197-558B-4613-A83C-EF8E2DC8DC74}" type="slidenum">
              <a:rPr lang="en-US" altLang="pl-PL" smtClean="0"/>
              <a:pPr>
                <a:defRPr/>
              </a:pPr>
              <a:t>‹#›</a:t>
            </a:fld>
            <a:endParaRPr lang="en-US" altLang="pl-PL"/>
          </a:p>
        </p:txBody>
      </p:sp>
    </p:spTree>
    <p:extLst>
      <p:ext uri="{BB962C8B-B14F-4D97-AF65-F5344CB8AC3E}">
        <p14:creationId xmlns:p14="http://schemas.microsoft.com/office/powerpoint/2010/main" val="108298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13947" y="402483"/>
            <a:ext cx="2173635" cy="64064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93043" y="402483"/>
            <a:ext cx="6394896" cy="64064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pPr>
              <a:defRPr/>
            </a:pPr>
            <a:fld id="{E22005AA-E8C2-4AEF-BFAB-D4474738B0D9}" type="datetimeFigureOut">
              <a:rPr lang="en-US" smtClean="0"/>
              <a:pPr>
                <a:defRPr/>
              </a:pPr>
              <a:t>1/17/2024</a:t>
            </a:fld>
            <a:endParaRPr lang="en-US"/>
          </a:p>
        </p:txBody>
      </p:sp>
      <p:sp>
        <p:nvSpPr>
          <p:cNvPr id="5" name="Symbol zastępczy stopki 4"/>
          <p:cNvSpPr>
            <a:spLocks noGrp="1"/>
          </p:cNvSpPr>
          <p:nvPr>
            <p:ph type="ftr" sz="quarter" idx="11"/>
          </p:nvPr>
        </p:nvSpPr>
        <p:spPr/>
        <p:txBody>
          <a:bodyPr/>
          <a:lstStyle/>
          <a:p>
            <a:pPr>
              <a:defRPr/>
            </a:pPr>
            <a:endParaRPr lang="en-US"/>
          </a:p>
        </p:txBody>
      </p:sp>
      <p:sp>
        <p:nvSpPr>
          <p:cNvPr id="6" name="Symbol zastępczy numeru slajdu 5"/>
          <p:cNvSpPr>
            <a:spLocks noGrp="1"/>
          </p:cNvSpPr>
          <p:nvPr>
            <p:ph type="sldNum" sz="quarter" idx="12"/>
          </p:nvPr>
        </p:nvSpPr>
        <p:spPr/>
        <p:txBody>
          <a:bodyPr/>
          <a:lstStyle/>
          <a:p>
            <a:pPr>
              <a:defRPr/>
            </a:pPr>
            <a:fld id="{CFCD0555-842B-49C7-B3A3-4B5EC8F9A391}" type="slidenum">
              <a:rPr lang="en-US" altLang="pl-PL" smtClean="0"/>
              <a:pPr>
                <a:defRPr/>
              </a:pPr>
              <a:t>‹#›</a:t>
            </a:fld>
            <a:endParaRPr lang="en-US" altLang="pl-PL"/>
          </a:p>
        </p:txBody>
      </p:sp>
    </p:spTree>
    <p:extLst>
      <p:ext uri="{BB962C8B-B14F-4D97-AF65-F5344CB8AC3E}">
        <p14:creationId xmlns:p14="http://schemas.microsoft.com/office/powerpoint/2010/main" val="59534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pPr>
              <a:defRPr/>
            </a:pPr>
            <a:fld id="{40D305D5-A2FA-4A0D-8E8F-18E454366637}" type="datetimeFigureOut">
              <a:rPr lang="en-US" smtClean="0"/>
              <a:pPr>
                <a:defRPr/>
              </a:pPr>
              <a:t>1/17/2024</a:t>
            </a:fld>
            <a:endParaRPr lang="en-US"/>
          </a:p>
        </p:txBody>
      </p:sp>
      <p:sp>
        <p:nvSpPr>
          <p:cNvPr id="5" name="Symbol zastępczy stopki 4"/>
          <p:cNvSpPr>
            <a:spLocks noGrp="1"/>
          </p:cNvSpPr>
          <p:nvPr>
            <p:ph type="ftr" sz="quarter" idx="11"/>
          </p:nvPr>
        </p:nvSpPr>
        <p:spPr/>
        <p:txBody>
          <a:bodyPr/>
          <a:lstStyle/>
          <a:p>
            <a:pPr>
              <a:defRPr/>
            </a:pPr>
            <a:endParaRPr lang="en-US"/>
          </a:p>
        </p:txBody>
      </p:sp>
      <p:sp>
        <p:nvSpPr>
          <p:cNvPr id="6" name="Symbol zastępczy numeru slajdu 5"/>
          <p:cNvSpPr>
            <a:spLocks noGrp="1"/>
          </p:cNvSpPr>
          <p:nvPr>
            <p:ph type="sldNum" sz="quarter" idx="12"/>
          </p:nvPr>
        </p:nvSpPr>
        <p:spPr/>
        <p:txBody>
          <a:bodyPr/>
          <a:lstStyle/>
          <a:p>
            <a:pPr>
              <a:defRPr/>
            </a:pPr>
            <a:fld id="{2E6C0C1D-8845-4B1B-9E8E-3313AD6B081C}" type="slidenum">
              <a:rPr lang="en-US" altLang="pl-PL" smtClean="0"/>
              <a:pPr>
                <a:defRPr/>
              </a:pPr>
              <a:t>‹#›</a:t>
            </a:fld>
            <a:endParaRPr lang="en-US" altLang="pl-PL"/>
          </a:p>
        </p:txBody>
      </p:sp>
    </p:spTree>
    <p:extLst>
      <p:ext uri="{BB962C8B-B14F-4D97-AF65-F5344CB8AC3E}">
        <p14:creationId xmlns:p14="http://schemas.microsoft.com/office/powerpoint/2010/main" val="290985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87793" y="1884670"/>
            <a:ext cx="8694539" cy="3144614"/>
          </a:xfrm>
        </p:spPr>
        <p:txBody>
          <a:bodyPr anchor="b"/>
          <a:lstStyle>
            <a:lvl1pPr>
              <a:defRPr sz="4961"/>
            </a:lvl1pPr>
          </a:lstStyle>
          <a:p>
            <a:r>
              <a:rPr lang="pl-PL"/>
              <a:t>Kliknij, aby edytować styl</a:t>
            </a:r>
          </a:p>
        </p:txBody>
      </p:sp>
      <p:sp>
        <p:nvSpPr>
          <p:cNvPr id="3" name="Symbol zastępczy tekstu 2"/>
          <p:cNvSpPr>
            <a:spLocks noGrp="1"/>
          </p:cNvSpPr>
          <p:nvPr>
            <p:ph type="body" idx="1"/>
          </p:nvPr>
        </p:nvSpPr>
        <p:spPr>
          <a:xfrm>
            <a:off x="687793" y="5059034"/>
            <a:ext cx="8694539" cy="1653678"/>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pPr>
              <a:defRPr/>
            </a:pPr>
            <a:fld id="{6F536664-0830-424B-B7A9-5FB85080AB53}" type="datetimeFigureOut">
              <a:rPr lang="en-US" smtClean="0"/>
              <a:pPr>
                <a:defRPr/>
              </a:pPr>
              <a:t>1/17/2024</a:t>
            </a:fld>
            <a:endParaRPr lang="en-US"/>
          </a:p>
        </p:txBody>
      </p:sp>
      <p:sp>
        <p:nvSpPr>
          <p:cNvPr id="5" name="Symbol zastępczy stopki 4"/>
          <p:cNvSpPr>
            <a:spLocks noGrp="1"/>
          </p:cNvSpPr>
          <p:nvPr>
            <p:ph type="ftr" sz="quarter" idx="11"/>
          </p:nvPr>
        </p:nvSpPr>
        <p:spPr/>
        <p:txBody>
          <a:bodyPr/>
          <a:lstStyle/>
          <a:p>
            <a:pPr>
              <a:defRPr/>
            </a:pPr>
            <a:endParaRPr lang="en-US"/>
          </a:p>
        </p:txBody>
      </p:sp>
      <p:sp>
        <p:nvSpPr>
          <p:cNvPr id="6" name="Symbol zastępczy numeru slajdu 5"/>
          <p:cNvSpPr>
            <a:spLocks noGrp="1"/>
          </p:cNvSpPr>
          <p:nvPr>
            <p:ph type="sldNum" sz="quarter" idx="12"/>
          </p:nvPr>
        </p:nvSpPr>
        <p:spPr/>
        <p:txBody>
          <a:bodyPr/>
          <a:lstStyle/>
          <a:p>
            <a:pPr>
              <a:defRPr/>
            </a:pPr>
            <a:fld id="{B50A8DEE-1769-4E62-9815-03B1023B1C49}" type="slidenum">
              <a:rPr lang="en-US" altLang="pl-PL" smtClean="0"/>
              <a:pPr>
                <a:defRPr/>
              </a:pPr>
              <a:t>‹#›</a:t>
            </a:fld>
            <a:endParaRPr lang="en-US" altLang="pl-PL"/>
          </a:p>
        </p:txBody>
      </p:sp>
    </p:spTree>
    <p:extLst>
      <p:ext uri="{BB962C8B-B14F-4D97-AF65-F5344CB8AC3E}">
        <p14:creationId xmlns:p14="http://schemas.microsoft.com/office/powerpoint/2010/main" val="234690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93043" y="2012414"/>
            <a:ext cx="4284266" cy="4796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03316" y="2012414"/>
            <a:ext cx="4284266" cy="4796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pPr>
              <a:defRPr/>
            </a:pPr>
            <a:fld id="{613BF3AF-7E15-4386-BC94-2996DC5E655C}" type="datetimeFigureOut">
              <a:rPr lang="en-US" smtClean="0"/>
              <a:pPr>
                <a:defRPr/>
              </a:pPr>
              <a:t>1/17/2024</a:t>
            </a:fld>
            <a:endParaRPr lang="en-US"/>
          </a:p>
        </p:txBody>
      </p:sp>
      <p:sp>
        <p:nvSpPr>
          <p:cNvPr id="6" name="Symbol zastępczy stopki 5"/>
          <p:cNvSpPr>
            <a:spLocks noGrp="1"/>
          </p:cNvSpPr>
          <p:nvPr>
            <p:ph type="ftr" sz="quarter" idx="11"/>
          </p:nvPr>
        </p:nvSpPr>
        <p:spPr/>
        <p:txBody>
          <a:bodyPr/>
          <a:lstStyle/>
          <a:p>
            <a:pPr>
              <a:defRPr/>
            </a:pPr>
            <a:endParaRPr lang="en-US"/>
          </a:p>
        </p:txBody>
      </p:sp>
      <p:sp>
        <p:nvSpPr>
          <p:cNvPr id="7" name="Symbol zastępczy numeru slajdu 6"/>
          <p:cNvSpPr>
            <a:spLocks noGrp="1"/>
          </p:cNvSpPr>
          <p:nvPr>
            <p:ph type="sldNum" sz="quarter" idx="12"/>
          </p:nvPr>
        </p:nvSpPr>
        <p:spPr/>
        <p:txBody>
          <a:bodyPr/>
          <a:lstStyle/>
          <a:p>
            <a:pPr>
              <a:defRPr/>
            </a:pPr>
            <a:fld id="{579B6B1B-575E-4875-8699-7A35F46DB11B}" type="slidenum">
              <a:rPr lang="en-US" altLang="pl-PL" smtClean="0"/>
              <a:pPr>
                <a:defRPr/>
              </a:pPr>
              <a:t>‹#›</a:t>
            </a:fld>
            <a:endParaRPr lang="en-US" altLang="pl-PL"/>
          </a:p>
        </p:txBody>
      </p:sp>
    </p:spTree>
    <p:extLst>
      <p:ext uri="{BB962C8B-B14F-4D97-AF65-F5344CB8AC3E}">
        <p14:creationId xmlns:p14="http://schemas.microsoft.com/office/powerpoint/2010/main" val="146996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94356" y="402483"/>
            <a:ext cx="8694539" cy="1461188"/>
          </a:xfrm>
        </p:spPr>
        <p:txBody>
          <a:bodyPr/>
          <a:lstStyle/>
          <a:p>
            <a:r>
              <a:rPr lang="pl-PL"/>
              <a:t>Kliknij, aby edytować styl</a:t>
            </a:r>
          </a:p>
        </p:txBody>
      </p:sp>
      <p:sp>
        <p:nvSpPr>
          <p:cNvPr id="3" name="Symbol zastępczy tekstu 2"/>
          <p:cNvSpPr>
            <a:spLocks noGrp="1"/>
          </p:cNvSpPr>
          <p:nvPr>
            <p:ph type="body" idx="1"/>
          </p:nvPr>
        </p:nvSpPr>
        <p:spPr>
          <a:xfrm>
            <a:off x="694357" y="1853171"/>
            <a:ext cx="4264576"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pl-PL"/>
              <a:t>Kliknij, aby edytować style wzorca tekstu</a:t>
            </a:r>
          </a:p>
        </p:txBody>
      </p:sp>
      <p:sp>
        <p:nvSpPr>
          <p:cNvPr id="4" name="Symbol zastępczy zawartości 3"/>
          <p:cNvSpPr>
            <a:spLocks noGrp="1"/>
          </p:cNvSpPr>
          <p:nvPr>
            <p:ph sz="half" idx="2"/>
          </p:nvPr>
        </p:nvSpPr>
        <p:spPr>
          <a:xfrm>
            <a:off x="694357" y="2761381"/>
            <a:ext cx="4264576" cy="40615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103316" y="1853171"/>
            <a:ext cx="4285579"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pl-PL"/>
              <a:t>Kliknij, aby edytować style wzorca tekstu</a:t>
            </a:r>
          </a:p>
        </p:txBody>
      </p:sp>
      <p:sp>
        <p:nvSpPr>
          <p:cNvPr id="6" name="Symbol zastępczy zawartości 5"/>
          <p:cNvSpPr>
            <a:spLocks noGrp="1"/>
          </p:cNvSpPr>
          <p:nvPr>
            <p:ph sz="quarter" idx="4"/>
          </p:nvPr>
        </p:nvSpPr>
        <p:spPr>
          <a:xfrm>
            <a:off x="5103316" y="2761381"/>
            <a:ext cx="4285579" cy="40615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pPr>
              <a:defRPr/>
            </a:pPr>
            <a:fld id="{8F292103-5FDD-4CE5-98FC-4A35A9F5EC92}" type="datetimeFigureOut">
              <a:rPr lang="en-US" smtClean="0"/>
              <a:pPr>
                <a:defRPr/>
              </a:pPr>
              <a:t>1/17/2024</a:t>
            </a:fld>
            <a:endParaRPr lang="en-US"/>
          </a:p>
        </p:txBody>
      </p:sp>
      <p:sp>
        <p:nvSpPr>
          <p:cNvPr id="8" name="Symbol zastępczy stopki 7"/>
          <p:cNvSpPr>
            <a:spLocks noGrp="1"/>
          </p:cNvSpPr>
          <p:nvPr>
            <p:ph type="ftr" sz="quarter" idx="11"/>
          </p:nvPr>
        </p:nvSpPr>
        <p:spPr/>
        <p:txBody>
          <a:bodyPr/>
          <a:lstStyle/>
          <a:p>
            <a:pPr>
              <a:defRPr/>
            </a:pPr>
            <a:endParaRPr lang="en-US"/>
          </a:p>
        </p:txBody>
      </p:sp>
      <p:sp>
        <p:nvSpPr>
          <p:cNvPr id="9" name="Symbol zastępczy numeru slajdu 8"/>
          <p:cNvSpPr>
            <a:spLocks noGrp="1"/>
          </p:cNvSpPr>
          <p:nvPr>
            <p:ph type="sldNum" sz="quarter" idx="12"/>
          </p:nvPr>
        </p:nvSpPr>
        <p:spPr/>
        <p:txBody>
          <a:bodyPr/>
          <a:lstStyle/>
          <a:p>
            <a:pPr>
              <a:defRPr/>
            </a:pPr>
            <a:fld id="{B1432647-39C0-48E0-ACC3-AF73CD6A3FD6}" type="slidenum">
              <a:rPr lang="en-US" altLang="pl-PL" smtClean="0"/>
              <a:pPr>
                <a:defRPr/>
              </a:pPr>
              <a:t>‹#›</a:t>
            </a:fld>
            <a:endParaRPr lang="en-US" altLang="pl-PL"/>
          </a:p>
        </p:txBody>
      </p:sp>
    </p:spTree>
    <p:extLst>
      <p:ext uri="{BB962C8B-B14F-4D97-AF65-F5344CB8AC3E}">
        <p14:creationId xmlns:p14="http://schemas.microsoft.com/office/powerpoint/2010/main" val="237635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pPr>
              <a:defRPr/>
            </a:pPr>
            <a:fld id="{A93E8B46-D8B5-4596-A857-43A6F8EAF9D3}" type="datetimeFigureOut">
              <a:rPr lang="en-US" smtClean="0"/>
              <a:pPr>
                <a:defRPr/>
              </a:pPr>
              <a:t>1/17/2024</a:t>
            </a:fld>
            <a:endParaRPr lang="en-US"/>
          </a:p>
        </p:txBody>
      </p:sp>
      <p:sp>
        <p:nvSpPr>
          <p:cNvPr id="4" name="Symbol zastępczy stopki 3"/>
          <p:cNvSpPr>
            <a:spLocks noGrp="1"/>
          </p:cNvSpPr>
          <p:nvPr>
            <p:ph type="ftr" sz="quarter" idx="11"/>
          </p:nvPr>
        </p:nvSpPr>
        <p:spPr/>
        <p:txBody>
          <a:bodyPr/>
          <a:lstStyle/>
          <a:p>
            <a:pPr>
              <a:defRPr/>
            </a:pPr>
            <a:endParaRPr lang="en-US"/>
          </a:p>
        </p:txBody>
      </p:sp>
      <p:sp>
        <p:nvSpPr>
          <p:cNvPr id="5" name="Symbol zastępczy numeru slajdu 4"/>
          <p:cNvSpPr>
            <a:spLocks noGrp="1"/>
          </p:cNvSpPr>
          <p:nvPr>
            <p:ph type="sldNum" sz="quarter" idx="12"/>
          </p:nvPr>
        </p:nvSpPr>
        <p:spPr/>
        <p:txBody>
          <a:bodyPr/>
          <a:lstStyle/>
          <a:p>
            <a:pPr>
              <a:defRPr/>
            </a:pPr>
            <a:fld id="{57F936B8-6AD2-46EF-B068-E3F3125287FA}" type="slidenum">
              <a:rPr lang="en-US" altLang="pl-PL" smtClean="0"/>
              <a:pPr>
                <a:defRPr/>
              </a:pPr>
              <a:t>‹#›</a:t>
            </a:fld>
            <a:endParaRPr lang="en-US" altLang="pl-PL"/>
          </a:p>
        </p:txBody>
      </p:sp>
    </p:spTree>
    <p:extLst>
      <p:ext uri="{BB962C8B-B14F-4D97-AF65-F5344CB8AC3E}">
        <p14:creationId xmlns:p14="http://schemas.microsoft.com/office/powerpoint/2010/main" val="221306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fld id="{F98EF1DD-062B-4BFF-A69E-1D0F1668880B}" type="datetimeFigureOut">
              <a:rPr lang="en-US" smtClean="0"/>
              <a:pPr>
                <a:defRPr/>
              </a:pPr>
              <a:t>1/17/2024</a:t>
            </a:fld>
            <a:endParaRPr lang="en-US"/>
          </a:p>
        </p:txBody>
      </p:sp>
      <p:sp>
        <p:nvSpPr>
          <p:cNvPr id="3" name="Symbol zastępczy stopki 2"/>
          <p:cNvSpPr>
            <a:spLocks noGrp="1"/>
          </p:cNvSpPr>
          <p:nvPr>
            <p:ph type="ftr" sz="quarter" idx="11"/>
          </p:nvPr>
        </p:nvSpPr>
        <p:spPr/>
        <p:txBody>
          <a:bodyPr/>
          <a:lstStyle/>
          <a:p>
            <a:pPr>
              <a:defRPr/>
            </a:pPr>
            <a:endParaRPr lang="en-US"/>
          </a:p>
        </p:txBody>
      </p:sp>
      <p:sp>
        <p:nvSpPr>
          <p:cNvPr id="4" name="Symbol zastępczy numeru slajdu 3"/>
          <p:cNvSpPr>
            <a:spLocks noGrp="1"/>
          </p:cNvSpPr>
          <p:nvPr>
            <p:ph type="sldNum" sz="quarter" idx="12"/>
          </p:nvPr>
        </p:nvSpPr>
        <p:spPr/>
        <p:txBody>
          <a:bodyPr/>
          <a:lstStyle/>
          <a:p>
            <a:pPr>
              <a:defRPr/>
            </a:pPr>
            <a:fld id="{5731A12D-DC3C-4F97-A0CE-96EB5081175C}" type="slidenum">
              <a:rPr lang="en-US" altLang="pl-PL" smtClean="0"/>
              <a:pPr>
                <a:defRPr/>
              </a:pPr>
              <a:t>‹#›</a:t>
            </a:fld>
            <a:endParaRPr lang="en-US" altLang="pl-PL"/>
          </a:p>
        </p:txBody>
      </p:sp>
    </p:spTree>
    <p:extLst>
      <p:ext uri="{BB962C8B-B14F-4D97-AF65-F5344CB8AC3E}">
        <p14:creationId xmlns:p14="http://schemas.microsoft.com/office/powerpoint/2010/main" val="299543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4356" y="503978"/>
            <a:ext cx="3251264" cy="1763924"/>
          </a:xfrm>
        </p:spPr>
        <p:txBody>
          <a:bodyPr anchor="b"/>
          <a:lstStyle>
            <a:lvl1pPr>
              <a:defRPr sz="2646"/>
            </a:lvl1pPr>
          </a:lstStyle>
          <a:p>
            <a:r>
              <a:rPr lang="pl-PL"/>
              <a:t>Kliknij, aby edytować styl</a:t>
            </a:r>
          </a:p>
        </p:txBody>
      </p:sp>
      <p:sp>
        <p:nvSpPr>
          <p:cNvPr id="3" name="Symbol zastępczy zawartości 2"/>
          <p:cNvSpPr>
            <a:spLocks noGrp="1"/>
          </p:cNvSpPr>
          <p:nvPr>
            <p:ph idx="1"/>
          </p:nvPr>
        </p:nvSpPr>
        <p:spPr>
          <a:xfrm>
            <a:off x="4285579" y="1088454"/>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pPr>
              <a:defRPr/>
            </a:pPr>
            <a:fld id="{D13B4E62-03D9-4A21-877C-61884B006BCF}" type="datetimeFigureOut">
              <a:rPr lang="en-US" smtClean="0"/>
              <a:pPr>
                <a:defRPr/>
              </a:pPr>
              <a:t>1/17/2024</a:t>
            </a:fld>
            <a:endParaRPr lang="en-US"/>
          </a:p>
        </p:txBody>
      </p:sp>
      <p:sp>
        <p:nvSpPr>
          <p:cNvPr id="6" name="Symbol zastępczy stopki 5"/>
          <p:cNvSpPr>
            <a:spLocks noGrp="1"/>
          </p:cNvSpPr>
          <p:nvPr>
            <p:ph type="ftr" sz="quarter" idx="11"/>
          </p:nvPr>
        </p:nvSpPr>
        <p:spPr/>
        <p:txBody>
          <a:bodyPr/>
          <a:lstStyle/>
          <a:p>
            <a:pPr>
              <a:defRPr/>
            </a:pPr>
            <a:endParaRPr lang="en-US"/>
          </a:p>
        </p:txBody>
      </p:sp>
      <p:sp>
        <p:nvSpPr>
          <p:cNvPr id="7" name="Symbol zastępczy numeru slajdu 6"/>
          <p:cNvSpPr>
            <a:spLocks noGrp="1"/>
          </p:cNvSpPr>
          <p:nvPr>
            <p:ph type="sldNum" sz="quarter" idx="12"/>
          </p:nvPr>
        </p:nvSpPr>
        <p:spPr/>
        <p:txBody>
          <a:bodyPr/>
          <a:lstStyle/>
          <a:p>
            <a:pPr>
              <a:defRPr/>
            </a:pPr>
            <a:fld id="{FD0F75DE-2642-4C2D-9737-3C76B75BECDE}" type="slidenum">
              <a:rPr lang="en-US" altLang="pl-PL" smtClean="0"/>
              <a:pPr>
                <a:defRPr/>
              </a:pPr>
              <a:t>‹#›</a:t>
            </a:fld>
            <a:endParaRPr lang="en-US" altLang="pl-PL"/>
          </a:p>
        </p:txBody>
      </p:sp>
    </p:spTree>
    <p:extLst>
      <p:ext uri="{BB962C8B-B14F-4D97-AF65-F5344CB8AC3E}">
        <p14:creationId xmlns:p14="http://schemas.microsoft.com/office/powerpoint/2010/main" val="20610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4356" y="503978"/>
            <a:ext cx="3251264" cy="1763924"/>
          </a:xfrm>
        </p:spPr>
        <p:txBody>
          <a:bodyPr anchor="b"/>
          <a:lstStyle>
            <a:lvl1pPr>
              <a:defRPr sz="2646"/>
            </a:lvl1pPr>
          </a:lstStyle>
          <a:p>
            <a:r>
              <a:rPr lang="pl-PL"/>
              <a:t>Kliknij, aby edytować styl</a:t>
            </a:r>
          </a:p>
        </p:txBody>
      </p:sp>
      <p:sp>
        <p:nvSpPr>
          <p:cNvPr id="3" name="Symbol zastępczy obrazu 2"/>
          <p:cNvSpPr>
            <a:spLocks noGrp="1"/>
          </p:cNvSpPr>
          <p:nvPr>
            <p:ph type="pic" idx="1"/>
          </p:nvPr>
        </p:nvSpPr>
        <p:spPr>
          <a:xfrm>
            <a:off x="4285579" y="1088454"/>
            <a:ext cx="5103316" cy="53722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pl-PL"/>
          </a:p>
        </p:txBody>
      </p:sp>
      <p:sp>
        <p:nvSpPr>
          <p:cNvPr id="4" name="Symbol zastępczy tekstu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pPr>
              <a:defRPr/>
            </a:pPr>
            <a:fld id="{7CF9BCC5-88F4-4BB3-B06E-A141DFF625C5}" type="datetimeFigureOut">
              <a:rPr lang="en-US" smtClean="0"/>
              <a:pPr>
                <a:defRPr/>
              </a:pPr>
              <a:t>1/17/2024</a:t>
            </a:fld>
            <a:endParaRPr lang="en-US"/>
          </a:p>
        </p:txBody>
      </p:sp>
      <p:sp>
        <p:nvSpPr>
          <p:cNvPr id="6" name="Symbol zastępczy stopki 5"/>
          <p:cNvSpPr>
            <a:spLocks noGrp="1"/>
          </p:cNvSpPr>
          <p:nvPr>
            <p:ph type="ftr" sz="quarter" idx="11"/>
          </p:nvPr>
        </p:nvSpPr>
        <p:spPr/>
        <p:txBody>
          <a:bodyPr/>
          <a:lstStyle/>
          <a:p>
            <a:pPr>
              <a:defRPr/>
            </a:pPr>
            <a:endParaRPr lang="en-US"/>
          </a:p>
        </p:txBody>
      </p:sp>
      <p:sp>
        <p:nvSpPr>
          <p:cNvPr id="7" name="Symbol zastępczy numeru slajdu 6"/>
          <p:cNvSpPr>
            <a:spLocks noGrp="1"/>
          </p:cNvSpPr>
          <p:nvPr>
            <p:ph type="sldNum" sz="quarter" idx="12"/>
          </p:nvPr>
        </p:nvSpPr>
        <p:spPr/>
        <p:txBody>
          <a:bodyPr/>
          <a:lstStyle/>
          <a:p>
            <a:pPr>
              <a:defRPr/>
            </a:pPr>
            <a:fld id="{B40014A3-BFA6-494F-B2C0-08C3786A6560}" type="slidenum">
              <a:rPr lang="en-US" altLang="pl-PL" smtClean="0"/>
              <a:pPr>
                <a:defRPr/>
              </a:pPr>
              <a:t>‹#›</a:t>
            </a:fld>
            <a:endParaRPr lang="en-US" altLang="pl-PL"/>
          </a:p>
        </p:txBody>
      </p:sp>
    </p:spTree>
    <p:extLst>
      <p:ext uri="{BB962C8B-B14F-4D97-AF65-F5344CB8AC3E}">
        <p14:creationId xmlns:p14="http://schemas.microsoft.com/office/powerpoint/2010/main" val="118790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93043" y="7006699"/>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a:defRPr/>
            </a:pPr>
            <a:endParaRPr lang="pl-PL"/>
          </a:p>
        </p:txBody>
      </p:sp>
      <p:sp>
        <p:nvSpPr>
          <p:cNvPr id="5" name="Symbol zastępczy stopki 4"/>
          <p:cNvSpPr>
            <a:spLocks noGrp="1"/>
          </p:cNvSpPr>
          <p:nvPr>
            <p:ph type="ftr" sz="quarter" idx="3"/>
          </p:nvPr>
        </p:nvSpPr>
        <p:spPr>
          <a:xfrm>
            <a:off x="3339207" y="7006699"/>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7119441" y="7006699"/>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a:defRPr/>
            </a:pPr>
            <a:fld id="{497C7AB9-B363-474B-93D5-FC66FF3AB648}" type="slidenum">
              <a:rPr lang="pl-PL" altLang="pl-PL" smtClean="0"/>
              <a:pPr>
                <a:defRPr/>
              </a:pPr>
              <a:t>‹#›</a:t>
            </a:fld>
            <a:endParaRPr lang="pl-PL" altLang="pl-PL"/>
          </a:p>
        </p:txBody>
      </p:sp>
    </p:spTree>
    <p:extLst>
      <p:ext uri="{BB962C8B-B14F-4D97-AF65-F5344CB8AC3E}">
        <p14:creationId xmlns:p14="http://schemas.microsoft.com/office/powerpoint/2010/main" val="425265321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pl-PL"/>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13.png"/><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oger.wrota.net/Bieszczady/lot/galeria/thumbnails/image31.html"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ytuł 2"/>
          <p:cNvSpPr>
            <a:spLocks noGrp="1"/>
          </p:cNvSpPr>
          <p:nvPr>
            <p:ph type="ctrTitle"/>
          </p:nvPr>
        </p:nvSpPr>
        <p:spPr>
          <a:xfrm>
            <a:off x="0" y="2843733"/>
            <a:ext cx="10080625" cy="2880320"/>
          </a:xfrm>
          <a:solidFill>
            <a:srgbClr val="004D86"/>
          </a:solidFill>
        </p:spPr>
        <p:txBody>
          <a:bodyPr>
            <a:normAutofit fontScale="90000"/>
          </a:bodyPr>
          <a:lstStyle/>
          <a:p>
            <a:br>
              <a:rPr lang="pl-PL" sz="4000" b="1" dirty="0">
                <a:solidFill>
                  <a:schemeClr val="bg1"/>
                </a:solidFill>
                <a:latin typeface="Arial" panose="020B0604020202020204" pitchFamily="34" charset="0"/>
                <a:cs typeface="Arial" panose="020B0604020202020204" pitchFamily="34" charset="0"/>
              </a:rPr>
            </a:br>
            <a:r>
              <a:rPr lang="pl-PL" sz="4000" b="1" dirty="0">
                <a:solidFill>
                  <a:schemeClr val="bg1"/>
                </a:solidFill>
                <a:latin typeface="Arial" panose="020B0604020202020204" pitchFamily="34" charset="0"/>
                <a:cs typeface="Arial" panose="020B0604020202020204" pitchFamily="34" charset="0"/>
              </a:rPr>
              <a:t>Sytuacja społeczno-ekonomiczna w województwie podkarpackim </a:t>
            </a:r>
            <a:br>
              <a:rPr lang="pl-PL" sz="4000" b="1" dirty="0">
                <a:solidFill>
                  <a:schemeClr val="bg1"/>
                </a:solidFill>
                <a:latin typeface="Arial" panose="020B0604020202020204" pitchFamily="34" charset="0"/>
                <a:cs typeface="Arial" panose="020B0604020202020204" pitchFamily="34" charset="0"/>
              </a:rPr>
            </a:br>
            <a:r>
              <a:rPr lang="pl-PL" sz="4000" b="1" dirty="0">
                <a:solidFill>
                  <a:schemeClr val="bg1"/>
                </a:solidFill>
                <a:latin typeface="Arial" panose="020B0604020202020204" pitchFamily="34" charset="0"/>
                <a:cs typeface="Arial" panose="020B0604020202020204" pitchFamily="34" charset="0"/>
              </a:rPr>
              <a:t>w świetle raportu  „Przegląd regionalny.</a:t>
            </a:r>
            <a:br>
              <a:rPr lang="pl-PL" sz="4000" b="1" dirty="0">
                <a:solidFill>
                  <a:schemeClr val="bg1"/>
                </a:solidFill>
                <a:latin typeface="Arial" panose="020B0604020202020204" pitchFamily="34" charset="0"/>
                <a:cs typeface="Arial" panose="020B0604020202020204" pitchFamily="34" charset="0"/>
              </a:rPr>
            </a:br>
            <a:r>
              <a:rPr lang="pl-PL" sz="4000" b="1" dirty="0">
                <a:solidFill>
                  <a:schemeClr val="bg1"/>
                </a:solidFill>
                <a:latin typeface="Arial" panose="020B0604020202020204" pitchFamily="34" charset="0"/>
                <a:cs typeface="Arial" panose="020B0604020202020204" pitchFamily="34" charset="0"/>
              </a:rPr>
              <a:t>Województwo podkarpackie 2022</a:t>
            </a:r>
            <a:br>
              <a:rPr lang="pl-PL" sz="4000" dirty="0">
                <a:solidFill>
                  <a:schemeClr val="bg1"/>
                </a:solidFill>
                <a:latin typeface="Arial" panose="020B0604020202020204" pitchFamily="34" charset="0"/>
                <a:cs typeface="Arial" panose="020B0604020202020204" pitchFamily="34" charset="0"/>
              </a:rPr>
            </a:br>
            <a:endParaRPr lang="pl-PL" sz="4000" dirty="0">
              <a:solidFill>
                <a:schemeClr val="bg1"/>
              </a:solidFill>
              <a:latin typeface="Arial" panose="020B0604020202020204" pitchFamily="34" charset="0"/>
              <a:cs typeface="Arial" panose="020B0604020202020204" pitchFamily="34" charset="0"/>
            </a:endParaRPr>
          </a:p>
        </p:txBody>
      </p:sp>
      <p:grpSp>
        <p:nvGrpSpPr>
          <p:cNvPr id="8" name="Grupa 7" descr="Logo Uniwersytetu Rzeszowskiego. " title="Uniwersytet Rzeszowski Kolegium Nauk Społecznych Instytut Ekonomii i Finansów"/>
          <p:cNvGrpSpPr/>
          <p:nvPr/>
        </p:nvGrpSpPr>
        <p:grpSpPr>
          <a:xfrm>
            <a:off x="503808" y="166639"/>
            <a:ext cx="1369069" cy="1147342"/>
            <a:chOff x="0" y="0"/>
            <a:chExt cx="838200" cy="800100"/>
          </a:xfrm>
        </p:grpSpPr>
        <p:sp>
          <p:nvSpPr>
            <p:cNvPr id="9" name="Freeform 1"/>
            <p:cNvSpPr>
              <a:spLocks/>
            </p:cNvSpPr>
            <p:nvPr/>
          </p:nvSpPr>
          <p:spPr bwMode="auto">
            <a:xfrm>
              <a:off x="0" y="0"/>
              <a:ext cx="838200" cy="800100"/>
            </a:xfrm>
            <a:custGeom>
              <a:avLst/>
              <a:gdLst>
                <a:gd name="T0" fmla="*/ 0 w 17000"/>
                <a:gd name="T1" fmla="*/ 0 h 17000"/>
                <a:gd name="T2" fmla="*/ 8500 w 17000"/>
                <a:gd name="T3" fmla="*/ 0 h 17000"/>
                <a:gd name="T4" fmla="*/ 17000 w 17000"/>
                <a:gd name="T5" fmla="*/ 0 h 17000"/>
                <a:gd name="T6" fmla="*/ 17000 w 17000"/>
                <a:gd name="T7" fmla="*/ 8501 h 17000"/>
                <a:gd name="T8" fmla="*/ 17000 w 17000"/>
                <a:gd name="T9" fmla="*/ 17000 h 17000"/>
                <a:gd name="T10" fmla="*/ 8500 w 17000"/>
                <a:gd name="T11" fmla="*/ 17000 h 17000"/>
                <a:gd name="T12" fmla="*/ 0 w 17000"/>
                <a:gd name="T13" fmla="*/ 17000 h 17000"/>
                <a:gd name="T14" fmla="*/ 0 w 17000"/>
                <a:gd name="T15" fmla="*/ 8501 h 17000"/>
                <a:gd name="T16" fmla="*/ 0 w 17000"/>
                <a:gd name="T17" fmla="*/ 0 h 1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00" h="17000">
                  <a:moveTo>
                    <a:pt x="0" y="0"/>
                  </a:moveTo>
                  <a:lnTo>
                    <a:pt x="8500" y="0"/>
                  </a:lnTo>
                  <a:lnTo>
                    <a:pt x="17000" y="0"/>
                  </a:lnTo>
                  <a:lnTo>
                    <a:pt x="17000" y="8501"/>
                  </a:lnTo>
                  <a:lnTo>
                    <a:pt x="17000" y="17000"/>
                  </a:lnTo>
                  <a:lnTo>
                    <a:pt x="8500" y="17000"/>
                  </a:lnTo>
                  <a:lnTo>
                    <a:pt x="0" y="17000"/>
                  </a:lnTo>
                  <a:lnTo>
                    <a:pt x="0" y="8501"/>
                  </a:lnTo>
                  <a:lnTo>
                    <a:pt x="0" y="0"/>
                  </a:lnTo>
                  <a:close/>
                </a:path>
              </a:pathLst>
            </a:custGeom>
            <a:solidFill>
              <a:srgbClr val="00519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pl-PL" dirty="0"/>
            </a:p>
          </p:txBody>
        </p:sp>
        <p:sp>
          <p:nvSpPr>
            <p:cNvPr id="10" name="Freeform 2"/>
            <p:cNvSpPr>
              <a:spLocks noEditPoints="1"/>
            </p:cNvSpPr>
            <p:nvPr/>
          </p:nvSpPr>
          <p:spPr bwMode="auto">
            <a:xfrm>
              <a:off x="127221" y="357809"/>
              <a:ext cx="621665" cy="361094"/>
            </a:xfrm>
            <a:custGeom>
              <a:avLst/>
              <a:gdLst>
                <a:gd name="T0" fmla="*/ 2985 w 12750"/>
                <a:gd name="T1" fmla="*/ 5709 h 6375"/>
                <a:gd name="T2" fmla="*/ 4029 w 12750"/>
                <a:gd name="T3" fmla="*/ 5950 h 6375"/>
                <a:gd name="T4" fmla="*/ 5288 w 12750"/>
                <a:gd name="T5" fmla="*/ 5255 h 6375"/>
                <a:gd name="T6" fmla="*/ 5974 w 12750"/>
                <a:gd name="T7" fmla="*/ 3588 h 6375"/>
                <a:gd name="T8" fmla="*/ 5306 w 12750"/>
                <a:gd name="T9" fmla="*/ 3698 h 6375"/>
                <a:gd name="T10" fmla="*/ 4667 w 12750"/>
                <a:gd name="T11" fmla="*/ 3939 h 6375"/>
                <a:gd name="T12" fmla="*/ 4077 w 12750"/>
                <a:gd name="T13" fmla="*/ 4313 h 6375"/>
                <a:gd name="T14" fmla="*/ 3606 w 12750"/>
                <a:gd name="T15" fmla="*/ 4763 h 6375"/>
                <a:gd name="T16" fmla="*/ 3278 w 12750"/>
                <a:gd name="T17" fmla="*/ 5214 h 6375"/>
                <a:gd name="T18" fmla="*/ 3344 w 12750"/>
                <a:gd name="T19" fmla="*/ 1271 h 6375"/>
                <a:gd name="T20" fmla="*/ 3690 w 12750"/>
                <a:gd name="T21" fmla="*/ 1712 h 6375"/>
                <a:gd name="T22" fmla="*/ 4202 w 12750"/>
                <a:gd name="T23" fmla="*/ 2162 h 6375"/>
                <a:gd name="T24" fmla="*/ 4805 w 12750"/>
                <a:gd name="T25" fmla="*/ 2508 h 6375"/>
                <a:gd name="T26" fmla="*/ 5453 w 12750"/>
                <a:gd name="T27" fmla="*/ 2719 h 6375"/>
                <a:gd name="T28" fmla="*/ 5962 w 12750"/>
                <a:gd name="T29" fmla="*/ 2643 h 6375"/>
                <a:gd name="T30" fmla="*/ 5823 w 12750"/>
                <a:gd name="T31" fmla="*/ 1978 h 6375"/>
                <a:gd name="T32" fmla="*/ 5553 w 12750"/>
                <a:gd name="T33" fmla="*/ 1348 h 6375"/>
                <a:gd name="T34" fmla="*/ 5149 w 12750"/>
                <a:gd name="T35" fmla="*/ 772 h 6375"/>
                <a:gd name="T36" fmla="*/ 4703 w 12750"/>
                <a:gd name="T37" fmla="*/ 344 h 6375"/>
                <a:gd name="T38" fmla="*/ 4243 w 12750"/>
                <a:gd name="T39" fmla="*/ 35 h 6375"/>
                <a:gd name="T40" fmla="*/ 10183 w 12750"/>
                <a:gd name="T41" fmla="*/ 6 h 6375"/>
                <a:gd name="T42" fmla="*/ 11370 w 12750"/>
                <a:gd name="T43" fmla="*/ 134 h 6375"/>
                <a:gd name="T44" fmla="*/ 12345 w 12750"/>
                <a:gd name="T45" fmla="*/ 592 h 6375"/>
                <a:gd name="T46" fmla="*/ 12750 w 12750"/>
                <a:gd name="T47" fmla="*/ 1594 h 6375"/>
                <a:gd name="T48" fmla="*/ 12227 w 12750"/>
                <a:gd name="T49" fmla="*/ 2451 h 6375"/>
                <a:gd name="T50" fmla="*/ 10985 w 12750"/>
                <a:gd name="T51" fmla="*/ 2928 h 6375"/>
                <a:gd name="T52" fmla="*/ 9508 w 12750"/>
                <a:gd name="T53" fmla="*/ 3136 h 6375"/>
                <a:gd name="T54" fmla="*/ 9312 w 12750"/>
                <a:gd name="T55" fmla="*/ 3197 h 6375"/>
                <a:gd name="T56" fmla="*/ 10878 w 12750"/>
                <a:gd name="T57" fmla="*/ 3370 h 6375"/>
                <a:gd name="T58" fmla="*/ 12111 w 12750"/>
                <a:gd name="T59" fmla="*/ 3954 h 6375"/>
                <a:gd name="T60" fmla="*/ 12727 w 12750"/>
                <a:gd name="T61" fmla="*/ 5189 h 6375"/>
                <a:gd name="T62" fmla="*/ 11555 w 12750"/>
                <a:gd name="T63" fmla="*/ 6375 h 6375"/>
                <a:gd name="T64" fmla="*/ 9761 w 12750"/>
                <a:gd name="T65" fmla="*/ 6375 h 6375"/>
                <a:gd name="T66" fmla="*/ 9573 w 12750"/>
                <a:gd name="T67" fmla="*/ 5612 h 6375"/>
                <a:gd name="T68" fmla="*/ 9490 w 12750"/>
                <a:gd name="T69" fmla="*/ 5082 h 6375"/>
                <a:gd name="T70" fmla="*/ 9199 w 12750"/>
                <a:gd name="T71" fmla="*/ 4599 h 6375"/>
                <a:gd name="T72" fmla="*/ 8646 w 12750"/>
                <a:gd name="T73" fmla="*/ 4168 h 6375"/>
                <a:gd name="T74" fmla="*/ 8008 w 12750"/>
                <a:gd name="T75" fmla="*/ 3851 h 6375"/>
                <a:gd name="T76" fmla="*/ 7322 w 12750"/>
                <a:gd name="T77" fmla="*/ 3656 h 6375"/>
                <a:gd name="T78" fmla="*/ 6783 w 12750"/>
                <a:gd name="T79" fmla="*/ 3738 h 6375"/>
                <a:gd name="T80" fmla="*/ 6921 w 12750"/>
                <a:gd name="T81" fmla="*/ 4402 h 6375"/>
                <a:gd name="T82" fmla="*/ 7192 w 12750"/>
                <a:gd name="T83" fmla="*/ 5032 h 6375"/>
                <a:gd name="T84" fmla="*/ 7596 w 12750"/>
                <a:gd name="T85" fmla="*/ 5608 h 6375"/>
                <a:gd name="T86" fmla="*/ 8042 w 12750"/>
                <a:gd name="T87" fmla="*/ 6036 h 6375"/>
                <a:gd name="T88" fmla="*/ 8501 w 12750"/>
                <a:gd name="T89" fmla="*/ 6346 h 6375"/>
                <a:gd name="T90" fmla="*/ 6083 w 12750"/>
                <a:gd name="T91" fmla="*/ 6375 h 6375"/>
                <a:gd name="T92" fmla="*/ 3494 w 12750"/>
                <a:gd name="T93" fmla="*/ 6375 h 6375"/>
                <a:gd name="T94" fmla="*/ 2232 w 12750"/>
                <a:gd name="T95" fmla="*/ 6302 h 6375"/>
                <a:gd name="T96" fmla="*/ 945 w 12750"/>
                <a:gd name="T97" fmla="*/ 5875 h 6375"/>
                <a:gd name="T98" fmla="*/ 105 w 12750"/>
                <a:gd name="T99" fmla="*/ 4774 h 6375"/>
                <a:gd name="T100" fmla="*/ 7589 w 12750"/>
                <a:gd name="T101" fmla="*/ 990 h 6375"/>
                <a:gd name="T102" fmla="*/ 7178 w 12750"/>
                <a:gd name="T103" fmla="*/ 1526 h 6375"/>
                <a:gd name="T104" fmla="*/ 6907 w 12750"/>
                <a:gd name="T105" fmla="*/ 2110 h 6375"/>
                <a:gd name="T106" fmla="*/ 6776 w 12750"/>
                <a:gd name="T107" fmla="*/ 2723 h 6375"/>
                <a:gd name="T108" fmla="*/ 7400 w 12750"/>
                <a:gd name="T109" fmla="*/ 2709 h 6375"/>
                <a:gd name="T110" fmla="*/ 8081 w 12750"/>
                <a:gd name="T111" fmla="*/ 2501 h 6375"/>
                <a:gd name="T112" fmla="*/ 8713 w 12750"/>
                <a:gd name="T113" fmla="*/ 2171 h 6375"/>
                <a:gd name="T114" fmla="*/ 9364 w 12750"/>
                <a:gd name="T115" fmla="*/ 1593 h 6375"/>
                <a:gd name="T116" fmla="*/ 9502 w 12750"/>
                <a:gd name="T117" fmla="*/ 826 h 6375"/>
                <a:gd name="T118" fmla="*/ 8928 w 12750"/>
                <a:gd name="T119" fmla="*/ 413 h 6375"/>
                <a:gd name="T120" fmla="*/ 8025 w 12750"/>
                <a:gd name="T121" fmla="*/ 617 h 6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50" h="6375">
                  <a:moveTo>
                    <a:pt x="0" y="3985"/>
                  </a:moveTo>
                  <a:lnTo>
                    <a:pt x="0" y="0"/>
                  </a:lnTo>
                  <a:lnTo>
                    <a:pt x="2789" y="0"/>
                  </a:lnTo>
                  <a:lnTo>
                    <a:pt x="2789" y="5183"/>
                  </a:lnTo>
                  <a:lnTo>
                    <a:pt x="2797" y="5311"/>
                  </a:lnTo>
                  <a:lnTo>
                    <a:pt x="2822" y="5426"/>
                  </a:lnTo>
                  <a:lnTo>
                    <a:pt x="2861" y="5532"/>
                  </a:lnTo>
                  <a:lnTo>
                    <a:pt x="2917" y="5626"/>
                  </a:lnTo>
                  <a:lnTo>
                    <a:pt x="2985" y="5709"/>
                  </a:lnTo>
                  <a:lnTo>
                    <a:pt x="3066" y="5781"/>
                  </a:lnTo>
                  <a:lnTo>
                    <a:pt x="3158" y="5842"/>
                  </a:lnTo>
                  <a:lnTo>
                    <a:pt x="3261" y="5891"/>
                  </a:lnTo>
                  <a:lnTo>
                    <a:pt x="3371" y="5929"/>
                  </a:lnTo>
                  <a:lnTo>
                    <a:pt x="3491" y="5957"/>
                  </a:lnTo>
                  <a:lnTo>
                    <a:pt x="3618" y="5972"/>
                  </a:lnTo>
                  <a:lnTo>
                    <a:pt x="3751" y="5976"/>
                  </a:lnTo>
                  <a:lnTo>
                    <a:pt x="3888" y="5969"/>
                  </a:lnTo>
                  <a:lnTo>
                    <a:pt x="4029" y="5950"/>
                  </a:lnTo>
                  <a:lnTo>
                    <a:pt x="4172" y="5919"/>
                  </a:lnTo>
                  <a:lnTo>
                    <a:pt x="4318" y="5878"/>
                  </a:lnTo>
                  <a:lnTo>
                    <a:pt x="4464" y="5824"/>
                  </a:lnTo>
                  <a:lnTo>
                    <a:pt x="4609" y="5759"/>
                  </a:lnTo>
                  <a:lnTo>
                    <a:pt x="4753" y="5681"/>
                  </a:lnTo>
                  <a:lnTo>
                    <a:pt x="4893" y="5593"/>
                  </a:lnTo>
                  <a:lnTo>
                    <a:pt x="5030" y="5492"/>
                  </a:lnTo>
                  <a:lnTo>
                    <a:pt x="5162" y="5380"/>
                  </a:lnTo>
                  <a:lnTo>
                    <a:pt x="5288" y="5255"/>
                  </a:lnTo>
                  <a:lnTo>
                    <a:pt x="5407" y="5118"/>
                  </a:lnTo>
                  <a:lnTo>
                    <a:pt x="5518" y="4970"/>
                  </a:lnTo>
                  <a:lnTo>
                    <a:pt x="5620" y="4809"/>
                  </a:lnTo>
                  <a:lnTo>
                    <a:pt x="5711" y="4637"/>
                  </a:lnTo>
                  <a:lnTo>
                    <a:pt x="5791" y="4451"/>
                  </a:lnTo>
                  <a:lnTo>
                    <a:pt x="5858" y="4254"/>
                  </a:lnTo>
                  <a:lnTo>
                    <a:pt x="5912" y="4045"/>
                  </a:lnTo>
                  <a:lnTo>
                    <a:pt x="5951" y="3823"/>
                  </a:lnTo>
                  <a:lnTo>
                    <a:pt x="5974" y="3588"/>
                  </a:lnTo>
                  <a:lnTo>
                    <a:pt x="5899" y="3594"/>
                  </a:lnTo>
                  <a:lnTo>
                    <a:pt x="5824" y="3601"/>
                  </a:lnTo>
                  <a:lnTo>
                    <a:pt x="5749" y="3611"/>
                  </a:lnTo>
                  <a:lnTo>
                    <a:pt x="5675" y="3620"/>
                  </a:lnTo>
                  <a:lnTo>
                    <a:pt x="5600" y="3633"/>
                  </a:lnTo>
                  <a:lnTo>
                    <a:pt x="5526" y="3647"/>
                  </a:lnTo>
                  <a:lnTo>
                    <a:pt x="5453" y="3662"/>
                  </a:lnTo>
                  <a:lnTo>
                    <a:pt x="5379" y="3679"/>
                  </a:lnTo>
                  <a:lnTo>
                    <a:pt x="5306" y="3698"/>
                  </a:lnTo>
                  <a:lnTo>
                    <a:pt x="5233" y="3718"/>
                  </a:lnTo>
                  <a:lnTo>
                    <a:pt x="5161" y="3739"/>
                  </a:lnTo>
                  <a:lnTo>
                    <a:pt x="5088" y="3762"/>
                  </a:lnTo>
                  <a:lnTo>
                    <a:pt x="5017" y="3788"/>
                  </a:lnTo>
                  <a:lnTo>
                    <a:pt x="4946" y="3815"/>
                  </a:lnTo>
                  <a:lnTo>
                    <a:pt x="4875" y="3843"/>
                  </a:lnTo>
                  <a:lnTo>
                    <a:pt x="4805" y="3873"/>
                  </a:lnTo>
                  <a:lnTo>
                    <a:pt x="4736" y="3905"/>
                  </a:lnTo>
                  <a:lnTo>
                    <a:pt x="4667" y="3939"/>
                  </a:lnTo>
                  <a:lnTo>
                    <a:pt x="4597" y="3974"/>
                  </a:lnTo>
                  <a:lnTo>
                    <a:pt x="4531" y="4010"/>
                  </a:lnTo>
                  <a:lnTo>
                    <a:pt x="4463" y="4048"/>
                  </a:lnTo>
                  <a:lnTo>
                    <a:pt x="4397" y="4089"/>
                  </a:lnTo>
                  <a:lnTo>
                    <a:pt x="4331" y="4130"/>
                  </a:lnTo>
                  <a:lnTo>
                    <a:pt x="4266" y="4174"/>
                  </a:lnTo>
                  <a:lnTo>
                    <a:pt x="4202" y="4218"/>
                  </a:lnTo>
                  <a:lnTo>
                    <a:pt x="4138" y="4265"/>
                  </a:lnTo>
                  <a:lnTo>
                    <a:pt x="4077" y="4313"/>
                  </a:lnTo>
                  <a:lnTo>
                    <a:pt x="4015" y="4363"/>
                  </a:lnTo>
                  <a:lnTo>
                    <a:pt x="3955" y="4414"/>
                  </a:lnTo>
                  <a:lnTo>
                    <a:pt x="3895" y="4467"/>
                  </a:lnTo>
                  <a:lnTo>
                    <a:pt x="3837" y="4521"/>
                  </a:lnTo>
                  <a:lnTo>
                    <a:pt x="3778" y="4577"/>
                  </a:lnTo>
                  <a:lnTo>
                    <a:pt x="3734" y="4623"/>
                  </a:lnTo>
                  <a:lnTo>
                    <a:pt x="3690" y="4669"/>
                  </a:lnTo>
                  <a:lnTo>
                    <a:pt x="3648" y="4716"/>
                  </a:lnTo>
                  <a:lnTo>
                    <a:pt x="3606" y="4763"/>
                  </a:lnTo>
                  <a:lnTo>
                    <a:pt x="3566" y="4811"/>
                  </a:lnTo>
                  <a:lnTo>
                    <a:pt x="3526" y="4860"/>
                  </a:lnTo>
                  <a:lnTo>
                    <a:pt x="3488" y="4909"/>
                  </a:lnTo>
                  <a:lnTo>
                    <a:pt x="3450" y="4958"/>
                  </a:lnTo>
                  <a:lnTo>
                    <a:pt x="3414" y="5009"/>
                  </a:lnTo>
                  <a:lnTo>
                    <a:pt x="3379" y="5059"/>
                  </a:lnTo>
                  <a:lnTo>
                    <a:pt x="3344" y="5110"/>
                  </a:lnTo>
                  <a:lnTo>
                    <a:pt x="3311" y="5162"/>
                  </a:lnTo>
                  <a:lnTo>
                    <a:pt x="3278" y="5214"/>
                  </a:lnTo>
                  <a:lnTo>
                    <a:pt x="3247" y="5266"/>
                  </a:lnTo>
                  <a:lnTo>
                    <a:pt x="3217" y="5319"/>
                  </a:lnTo>
                  <a:lnTo>
                    <a:pt x="3188" y="5372"/>
                  </a:lnTo>
                  <a:lnTo>
                    <a:pt x="3188" y="1008"/>
                  </a:lnTo>
                  <a:lnTo>
                    <a:pt x="3217" y="1061"/>
                  </a:lnTo>
                  <a:lnTo>
                    <a:pt x="3247" y="1115"/>
                  </a:lnTo>
                  <a:lnTo>
                    <a:pt x="3278" y="1167"/>
                  </a:lnTo>
                  <a:lnTo>
                    <a:pt x="3311" y="1219"/>
                  </a:lnTo>
                  <a:lnTo>
                    <a:pt x="3344" y="1271"/>
                  </a:lnTo>
                  <a:lnTo>
                    <a:pt x="3379" y="1322"/>
                  </a:lnTo>
                  <a:lnTo>
                    <a:pt x="3414" y="1373"/>
                  </a:lnTo>
                  <a:lnTo>
                    <a:pt x="3450" y="1423"/>
                  </a:lnTo>
                  <a:lnTo>
                    <a:pt x="3488" y="1472"/>
                  </a:lnTo>
                  <a:lnTo>
                    <a:pt x="3526" y="1522"/>
                  </a:lnTo>
                  <a:lnTo>
                    <a:pt x="3566" y="1569"/>
                  </a:lnTo>
                  <a:lnTo>
                    <a:pt x="3606" y="1617"/>
                  </a:lnTo>
                  <a:lnTo>
                    <a:pt x="3648" y="1665"/>
                  </a:lnTo>
                  <a:lnTo>
                    <a:pt x="3690" y="1712"/>
                  </a:lnTo>
                  <a:lnTo>
                    <a:pt x="3734" y="1757"/>
                  </a:lnTo>
                  <a:lnTo>
                    <a:pt x="3778" y="1803"/>
                  </a:lnTo>
                  <a:lnTo>
                    <a:pt x="3837" y="1859"/>
                  </a:lnTo>
                  <a:lnTo>
                    <a:pt x="3895" y="1914"/>
                  </a:lnTo>
                  <a:lnTo>
                    <a:pt x="3955" y="1967"/>
                  </a:lnTo>
                  <a:lnTo>
                    <a:pt x="4015" y="2019"/>
                  </a:lnTo>
                  <a:lnTo>
                    <a:pt x="4077" y="2068"/>
                  </a:lnTo>
                  <a:lnTo>
                    <a:pt x="4138" y="2117"/>
                  </a:lnTo>
                  <a:lnTo>
                    <a:pt x="4202" y="2162"/>
                  </a:lnTo>
                  <a:lnTo>
                    <a:pt x="4266" y="2208"/>
                  </a:lnTo>
                  <a:lnTo>
                    <a:pt x="4331" y="2250"/>
                  </a:lnTo>
                  <a:lnTo>
                    <a:pt x="4397" y="2292"/>
                  </a:lnTo>
                  <a:lnTo>
                    <a:pt x="4463" y="2332"/>
                  </a:lnTo>
                  <a:lnTo>
                    <a:pt x="4531" y="2371"/>
                  </a:lnTo>
                  <a:lnTo>
                    <a:pt x="4597" y="2408"/>
                  </a:lnTo>
                  <a:lnTo>
                    <a:pt x="4667" y="2442"/>
                  </a:lnTo>
                  <a:lnTo>
                    <a:pt x="4736" y="2476"/>
                  </a:lnTo>
                  <a:lnTo>
                    <a:pt x="4805" y="2508"/>
                  </a:lnTo>
                  <a:lnTo>
                    <a:pt x="4875" y="2537"/>
                  </a:lnTo>
                  <a:lnTo>
                    <a:pt x="4946" y="2566"/>
                  </a:lnTo>
                  <a:lnTo>
                    <a:pt x="5017" y="2593"/>
                  </a:lnTo>
                  <a:lnTo>
                    <a:pt x="5088" y="2618"/>
                  </a:lnTo>
                  <a:lnTo>
                    <a:pt x="5161" y="2641"/>
                  </a:lnTo>
                  <a:lnTo>
                    <a:pt x="5233" y="2664"/>
                  </a:lnTo>
                  <a:lnTo>
                    <a:pt x="5306" y="2684"/>
                  </a:lnTo>
                  <a:lnTo>
                    <a:pt x="5379" y="2702"/>
                  </a:lnTo>
                  <a:lnTo>
                    <a:pt x="5453" y="2719"/>
                  </a:lnTo>
                  <a:lnTo>
                    <a:pt x="5526" y="2735"/>
                  </a:lnTo>
                  <a:lnTo>
                    <a:pt x="5600" y="2749"/>
                  </a:lnTo>
                  <a:lnTo>
                    <a:pt x="5675" y="2760"/>
                  </a:lnTo>
                  <a:lnTo>
                    <a:pt x="5749" y="2771"/>
                  </a:lnTo>
                  <a:lnTo>
                    <a:pt x="5824" y="2780"/>
                  </a:lnTo>
                  <a:lnTo>
                    <a:pt x="5899" y="2787"/>
                  </a:lnTo>
                  <a:lnTo>
                    <a:pt x="5974" y="2792"/>
                  </a:lnTo>
                  <a:lnTo>
                    <a:pt x="5968" y="2717"/>
                  </a:lnTo>
                  <a:lnTo>
                    <a:pt x="5962" y="2643"/>
                  </a:lnTo>
                  <a:lnTo>
                    <a:pt x="5952" y="2568"/>
                  </a:lnTo>
                  <a:lnTo>
                    <a:pt x="5942" y="2493"/>
                  </a:lnTo>
                  <a:lnTo>
                    <a:pt x="5930" y="2419"/>
                  </a:lnTo>
                  <a:lnTo>
                    <a:pt x="5916" y="2345"/>
                  </a:lnTo>
                  <a:lnTo>
                    <a:pt x="5901" y="2271"/>
                  </a:lnTo>
                  <a:lnTo>
                    <a:pt x="5884" y="2197"/>
                  </a:lnTo>
                  <a:lnTo>
                    <a:pt x="5865" y="2124"/>
                  </a:lnTo>
                  <a:lnTo>
                    <a:pt x="5845" y="2052"/>
                  </a:lnTo>
                  <a:lnTo>
                    <a:pt x="5823" y="1978"/>
                  </a:lnTo>
                  <a:lnTo>
                    <a:pt x="5799" y="1906"/>
                  </a:lnTo>
                  <a:lnTo>
                    <a:pt x="5775" y="1835"/>
                  </a:lnTo>
                  <a:lnTo>
                    <a:pt x="5747" y="1764"/>
                  </a:lnTo>
                  <a:lnTo>
                    <a:pt x="5719" y="1694"/>
                  </a:lnTo>
                  <a:lnTo>
                    <a:pt x="5689" y="1622"/>
                  </a:lnTo>
                  <a:lnTo>
                    <a:pt x="5657" y="1553"/>
                  </a:lnTo>
                  <a:lnTo>
                    <a:pt x="5624" y="1484"/>
                  </a:lnTo>
                  <a:lnTo>
                    <a:pt x="5589" y="1416"/>
                  </a:lnTo>
                  <a:lnTo>
                    <a:pt x="5553" y="1348"/>
                  </a:lnTo>
                  <a:lnTo>
                    <a:pt x="5513" y="1281"/>
                  </a:lnTo>
                  <a:lnTo>
                    <a:pt x="5474" y="1214"/>
                  </a:lnTo>
                  <a:lnTo>
                    <a:pt x="5433" y="1150"/>
                  </a:lnTo>
                  <a:lnTo>
                    <a:pt x="5389" y="1085"/>
                  </a:lnTo>
                  <a:lnTo>
                    <a:pt x="5344" y="1020"/>
                  </a:lnTo>
                  <a:lnTo>
                    <a:pt x="5298" y="957"/>
                  </a:lnTo>
                  <a:lnTo>
                    <a:pt x="5250" y="895"/>
                  </a:lnTo>
                  <a:lnTo>
                    <a:pt x="5200" y="833"/>
                  </a:lnTo>
                  <a:lnTo>
                    <a:pt x="5149" y="772"/>
                  </a:lnTo>
                  <a:lnTo>
                    <a:pt x="5096" y="713"/>
                  </a:lnTo>
                  <a:lnTo>
                    <a:pt x="5042" y="654"/>
                  </a:lnTo>
                  <a:lnTo>
                    <a:pt x="4985" y="597"/>
                  </a:lnTo>
                  <a:lnTo>
                    <a:pt x="4940" y="552"/>
                  </a:lnTo>
                  <a:lnTo>
                    <a:pt x="4893" y="509"/>
                  </a:lnTo>
                  <a:lnTo>
                    <a:pt x="4846" y="466"/>
                  </a:lnTo>
                  <a:lnTo>
                    <a:pt x="4799" y="425"/>
                  </a:lnTo>
                  <a:lnTo>
                    <a:pt x="4752" y="385"/>
                  </a:lnTo>
                  <a:lnTo>
                    <a:pt x="4703" y="344"/>
                  </a:lnTo>
                  <a:lnTo>
                    <a:pt x="4654" y="306"/>
                  </a:lnTo>
                  <a:lnTo>
                    <a:pt x="4604" y="269"/>
                  </a:lnTo>
                  <a:lnTo>
                    <a:pt x="4554" y="233"/>
                  </a:lnTo>
                  <a:lnTo>
                    <a:pt x="4503" y="196"/>
                  </a:lnTo>
                  <a:lnTo>
                    <a:pt x="4452" y="162"/>
                  </a:lnTo>
                  <a:lnTo>
                    <a:pt x="4401" y="128"/>
                  </a:lnTo>
                  <a:lnTo>
                    <a:pt x="4349" y="97"/>
                  </a:lnTo>
                  <a:lnTo>
                    <a:pt x="4296" y="66"/>
                  </a:lnTo>
                  <a:lnTo>
                    <a:pt x="4243" y="35"/>
                  </a:lnTo>
                  <a:lnTo>
                    <a:pt x="4189" y="5"/>
                  </a:lnTo>
                  <a:lnTo>
                    <a:pt x="7565" y="5"/>
                  </a:lnTo>
                  <a:lnTo>
                    <a:pt x="7565" y="0"/>
                  </a:lnTo>
                  <a:lnTo>
                    <a:pt x="9563" y="0"/>
                  </a:lnTo>
                  <a:lnTo>
                    <a:pt x="9680" y="0"/>
                  </a:lnTo>
                  <a:lnTo>
                    <a:pt x="9802" y="0"/>
                  </a:lnTo>
                  <a:lnTo>
                    <a:pt x="9926" y="1"/>
                  </a:lnTo>
                  <a:lnTo>
                    <a:pt x="10053" y="3"/>
                  </a:lnTo>
                  <a:lnTo>
                    <a:pt x="10183" y="6"/>
                  </a:lnTo>
                  <a:lnTo>
                    <a:pt x="10314" y="11"/>
                  </a:lnTo>
                  <a:lnTo>
                    <a:pt x="10447" y="17"/>
                  </a:lnTo>
                  <a:lnTo>
                    <a:pt x="10580" y="25"/>
                  </a:lnTo>
                  <a:lnTo>
                    <a:pt x="10714" y="36"/>
                  </a:lnTo>
                  <a:lnTo>
                    <a:pt x="10847" y="49"/>
                  </a:lnTo>
                  <a:lnTo>
                    <a:pt x="10980" y="65"/>
                  </a:lnTo>
                  <a:lnTo>
                    <a:pt x="11112" y="84"/>
                  </a:lnTo>
                  <a:lnTo>
                    <a:pt x="11242" y="107"/>
                  </a:lnTo>
                  <a:lnTo>
                    <a:pt x="11370" y="134"/>
                  </a:lnTo>
                  <a:lnTo>
                    <a:pt x="11495" y="165"/>
                  </a:lnTo>
                  <a:lnTo>
                    <a:pt x="11618" y="200"/>
                  </a:lnTo>
                  <a:lnTo>
                    <a:pt x="11736" y="239"/>
                  </a:lnTo>
                  <a:lnTo>
                    <a:pt x="11851" y="284"/>
                  </a:lnTo>
                  <a:lnTo>
                    <a:pt x="11961" y="334"/>
                  </a:lnTo>
                  <a:lnTo>
                    <a:pt x="12066" y="389"/>
                  </a:lnTo>
                  <a:lnTo>
                    <a:pt x="12166" y="450"/>
                  </a:lnTo>
                  <a:lnTo>
                    <a:pt x="12258" y="518"/>
                  </a:lnTo>
                  <a:lnTo>
                    <a:pt x="12345" y="592"/>
                  </a:lnTo>
                  <a:lnTo>
                    <a:pt x="12425" y="673"/>
                  </a:lnTo>
                  <a:lnTo>
                    <a:pt x="12497" y="760"/>
                  </a:lnTo>
                  <a:lnTo>
                    <a:pt x="12561" y="855"/>
                  </a:lnTo>
                  <a:lnTo>
                    <a:pt x="12617" y="957"/>
                  </a:lnTo>
                  <a:lnTo>
                    <a:pt x="12664" y="1068"/>
                  </a:lnTo>
                  <a:lnTo>
                    <a:pt x="12700" y="1187"/>
                  </a:lnTo>
                  <a:lnTo>
                    <a:pt x="12728" y="1313"/>
                  </a:lnTo>
                  <a:lnTo>
                    <a:pt x="12745" y="1449"/>
                  </a:lnTo>
                  <a:lnTo>
                    <a:pt x="12750" y="1594"/>
                  </a:lnTo>
                  <a:lnTo>
                    <a:pt x="12743" y="1712"/>
                  </a:lnTo>
                  <a:lnTo>
                    <a:pt x="12721" y="1823"/>
                  </a:lnTo>
                  <a:lnTo>
                    <a:pt x="12686" y="1928"/>
                  </a:lnTo>
                  <a:lnTo>
                    <a:pt x="12637" y="2029"/>
                  </a:lnTo>
                  <a:lnTo>
                    <a:pt x="12578" y="2124"/>
                  </a:lnTo>
                  <a:lnTo>
                    <a:pt x="12506" y="2213"/>
                  </a:lnTo>
                  <a:lnTo>
                    <a:pt x="12423" y="2298"/>
                  </a:lnTo>
                  <a:lnTo>
                    <a:pt x="12330" y="2377"/>
                  </a:lnTo>
                  <a:lnTo>
                    <a:pt x="12227" y="2451"/>
                  </a:lnTo>
                  <a:lnTo>
                    <a:pt x="12117" y="2521"/>
                  </a:lnTo>
                  <a:lnTo>
                    <a:pt x="11997" y="2586"/>
                  </a:lnTo>
                  <a:lnTo>
                    <a:pt x="11869" y="2647"/>
                  </a:lnTo>
                  <a:lnTo>
                    <a:pt x="11735" y="2704"/>
                  </a:lnTo>
                  <a:lnTo>
                    <a:pt x="11595" y="2756"/>
                  </a:lnTo>
                  <a:lnTo>
                    <a:pt x="11450" y="2805"/>
                  </a:lnTo>
                  <a:lnTo>
                    <a:pt x="11299" y="2850"/>
                  </a:lnTo>
                  <a:lnTo>
                    <a:pt x="11144" y="2890"/>
                  </a:lnTo>
                  <a:lnTo>
                    <a:pt x="10985" y="2928"/>
                  </a:lnTo>
                  <a:lnTo>
                    <a:pt x="10824" y="2962"/>
                  </a:lnTo>
                  <a:lnTo>
                    <a:pt x="10660" y="2993"/>
                  </a:lnTo>
                  <a:lnTo>
                    <a:pt x="10495" y="3022"/>
                  </a:lnTo>
                  <a:lnTo>
                    <a:pt x="10329" y="3047"/>
                  </a:lnTo>
                  <a:lnTo>
                    <a:pt x="10163" y="3070"/>
                  </a:lnTo>
                  <a:lnTo>
                    <a:pt x="9997" y="3090"/>
                  </a:lnTo>
                  <a:lnTo>
                    <a:pt x="9832" y="3107"/>
                  </a:lnTo>
                  <a:lnTo>
                    <a:pt x="9669" y="3123"/>
                  </a:lnTo>
                  <a:lnTo>
                    <a:pt x="9508" y="3136"/>
                  </a:lnTo>
                  <a:lnTo>
                    <a:pt x="9351" y="3147"/>
                  </a:lnTo>
                  <a:lnTo>
                    <a:pt x="9197" y="3157"/>
                  </a:lnTo>
                  <a:lnTo>
                    <a:pt x="9048" y="3164"/>
                  </a:lnTo>
                  <a:lnTo>
                    <a:pt x="8904" y="3171"/>
                  </a:lnTo>
                  <a:lnTo>
                    <a:pt x="8766" y="3176"/>
                  </a:lnTo>
                  <a:lnTo>
                    <a:pt x="8766" y="3188"/>
                  </a:lnTo>
                  <a:lnTo>
                    <a:pt x="8947" y="3190"/>
                  </a:lnTo>
                  <a:lnTo>
                    <a:pt x="9130" y="3193"/>
                  </a:lnTo>
                  <a:lnTo>
                    <a:pt x="9312" y="3197"/>
                  </a:lnTo>
                  <a:lnTo>
                    <a:pt x="9493" y="3204"/>
                  </a:lnTo>
                  <a:lnTo>
                    <a:pt x="9673" y="3213"/>
                  </a:lnTo>
                  <a:lnTo>
                    <a:pt x="9853" y="3225"/>
                  </a:lnTo>
                  <a:lnTo>
                    <a:pt x="10030" y="3240"/>
                  </a:lnTo>
                  <a:lnTo>
                    <a:pt x="10205" y="3258"/>
                  </a:lnTo>
                  <a:lnTo>
                    <a:pt x="10379" y="3280"/>
                  </a:lnTo>
                  <a:lnTo>
                    <a:pt x="10549" y="3306"/>
                  </a:lnTo>
                  <a:lnTo>
                    <a:pt x="10714" y="3336"/>
                  </a:lnTo>
                  <a:lnTo>
                    <a:pt x="10878" y="3370"/>
                  </a:lnTo>
                  <a:lnTo>
                    <a:pt x="11036" y="3411"/>
                  </a:lnTo>
                  <a:lnTo>
                    <a:pt x="11190" y="3456"/>
                  </a:lnTo>
                  <a:lnTo>
                    <a:pt x="11340" y="3507"/>
                  </a:lnTo>
                  <a:lnTo>
                    <a:pt x="11485" y="3565"/>
                  </a:lnTo>
                  <a:lnTo>
                    <a:pt x="11623" y="3629"/>
                  </a:lnTo>
                  <a:lnTo>
                    <a:pt x="11756" y="3699"/>
                  </a:lnTo>
                  <a:lnTo>
                    <a:pt x="11881" y="3776"/>
                  </a:lnTo>
                  <a:lnTo>
                    <a:pt x="12000" y="3860"/>
                  </a:lnTo>
                  <a:lnTo>
                    <a:pt x="12111" y="3954"/>
                  </a:lnTo>
                  <a:lnTo>
                    <a:pt x="12216" y="4054"/>
                  </a:lnTo>
                  <a:lnTo>
                    <a:pt x="12312" y="4163"/>
                  </a:lnTo>
                  <a:lnTo>
                    <a:pt x="12399" y="4281"/>
                  </a:lnTo>
                  <a:lnTo>
                    <a:pt x="12479" y="4407"/>
                  </a:lnTo>
                  <a:lnTo>
                    <a:pt x="12548" y="4543"/>
                  </a:lnTo>
                  <a:lnTo>
                    <a:pt x="12609" y="4690"/>
                  </a:lnTo>
                  <a:lnTo>
                    <a:pt x="12659" y="4846"/>
                  </a:lnTo>
                  <a:lnTo>
                    <a:pt x="12698" y="5013"/>
                  </a:lnTo>
                  <a:lnTo>
                    <a:pt x="12727" y="5189"/>
                  </a:lnTo>
                  <a:lnTo>
                    <a:pt x="12744" y="5379"/>
                  </a:lnTo>
                  <a:lnTo>
                    <a:pt x="12750" y="5578"/>
                  </a:lnTo>
                  <a:lnTo>
                    <a:pt x="12750" y="6375"/>
                  </a:lnTo>
                  <a:lnTo>
                    <a:pt x="12550" y="6375"/>
                  </a:lnTo>
                  <a:lnTo>
                    <a:pt x="12352" y="6375"/>
                  </a:lnTo>
                  <a:lnTo>
                    <a:pt x="12152" y="6375"/>
                  </a:lnTo>
                  <a:lnTo>
                    <a:pt x="11953" y="6375"/>
                  </a:lnTo>
                  <a:lnTo>
                    <a:pt x="11753" y="6375"/>
                  </a:lnTo>
                  <a:lnTo>
                    <a:pt x="11555" y="6375"/>
                  </a:lnTo>
                  <a:lnTo>
                    <a:pt x="11355" y="6375"/>
                  </a:lnTo>
                  <a:lnTo>
                    <a:pt x="11156" y="6375"/>
                  </a:lnTo>
                  <a:lnTo>
                    <a:pt x="10957" y="6375"/>
                  </a:lnTo>
                  <a:lnTo>
                    <a:pt x="10758" y="6375"/>
                  </a:lnTo>
                  <a:lnTo>
                    <a:pt x="10558" y="6375"/>
                  </a:lnTo>
                  <a:lnTo>
                    <a:pt x="10359" y="6375"/>
                  </a:lnTo>
                  <a:lnTo>
                    <a:pt x="10160" y="6375"/>
                  </a:lnTo>
                  <a:lnTo>
                    <a:pt x="9961" y="6375"/>
                  </a:lnTo>
                  <a:lnTo>
                    <a:pt x="9761" y="6375"/>
                  </a:lnTo>
                  <a:lnTo>
                    <a:pt x="9563" y="6375"/>
                  </a:lnTo>
                  <a:lnTo>
                    <a:pt x="9564" y="6245"/>
                  </a:lnTo>
                  <a:lnTo>
                    <a:pt x="9567" y="6115"/>
                  </a:lnTo>
                  <a:lnTo>
                    <a:pt x="9571" y="5987"/>
                  </a:lnTo>
                  <a:lnTo>
                    <a:pt x="9574" y="5861"/>
                  </a:lnTo>
                  <a:lnTo>
                    <a:pt x="9575" y="5798"/>
                  </a:lnTo>
                  <a:lnTo>
                    <a:pt x="9575" y="5736"/>
                  </a:lnTo>
                  <a:lnTo>
                    <a:pt x="9575" y="5674"/>
                  </a:lnTo>
                  <a:lnTo>
                    <a:pt x="9573" y="5612"/>
                  </a:lnTo>
                  <a:lnTo>
                    <a:pt x="9571" y="5552"/>
                  </a:lnTo>
                  <a:lnTo>
                    <a:pt x="9567" y="5491"/>
                  </a:lnTo>
                  <a:lnTo>
                    <a:pt x="9561" y="5432"/>
                  </a:lnTo>
                  <a:lnTo>
                    <a:pt x="9555" y="5372"/>
                  </a:lnTo>
                  <a:lnTo>
                    <a:pt x="9547" y="5313"/>
                  </a:lnTo>
                  <a:lnTo>
                    <a:pt x="9536" y="5254"/>
                  </a:lnTo>
                  <a:lnTo>
                    <a:pt x="9523" y="5197"/>
                  </a:lnTo>
                  <a:lnTo>
                    <a:pt x="9507" y="5138"/>
                  </a:lnTo>
                  <a:lnTo>
                    <a:pt x="9490" y="5082"/>
                  </a:lnTo>
                  <a:lnTo>
                    <a:pt x="9470" y="5026"/>
                  </a:lnTo>
                  <a:lnTo>
                    <a:pt x="9448" y="4971"/>
                  </a:lnTo>
                  <a:lnTo>
                    <a:pt x="9422" y="4915"/>
                  </a:lnTo>
                  <a:lnTo>
                    <a:pt x="9394" y="4861"/>
                  </a:lnTo>
                  <a:lnTo>
                    <a:pt x="9362" y="4807"/>
                  </a:lnTo>
                  <a:lnTo>
                    <a:pt x="9327" y="4754"/>
                  </a:lnTo>
                  <a:lnTo>
                    <a:pt x="9287" y="4702"/>
                  </a:lnTo>
                  <a:lnTo>
                    <a:pt x="9245" y="4650"/>
                  </a:lnTo>
                  <a:lnTo>
                    <a:pt x="9199" y="4599"/>
                  </a:lnTo>
                  <a:lnTo>
                    <a:pt x="9149" y="4549"/>
                  </a:lnTo>
                  <a:lnTo>
                    <a:pt x="9094" y="4499"/>
                  </a:lnTo>
                  <a:lnTo>
                    <a:pt x="9033" y="4447"/>
                  </a:lnTo>
                  <a:lnTo>
                    <a:pt x="8971" y="4397"/>
                  </a:lnTo>
                  <a:lnTo>
                    <a:pt x="8908" y="4348"/>
                  </a:lnTo>
                  <a:lnTo>
                    <a:pt x="8844" y="4301"/>
                  </a:lnTo>
                  <a:lnTo>
                    <a:pt x="8778" y="4254"/>
                  </a:lnTo>
                  <a:lnTo>
                    <a:pt x="8713" y="4211"/>
                  </a:lnTo>
                  <a:lnTo>
                    <a:pt x="8646" y="4168"/>
                  </a:lnTo>
                  <a:lnTo>
                    <a:pt x="8579" y="4127"/>
                  </a:lnTo>
                  <a:lnTo>
                    <a:pt x="8510" y="4087"/>
                  </a:lnTo>
                  <a:lnTo>
                    <a:pt x="8441" y="4048"/>
                  </a:lnTo>
                  <a:lnTo>
                    <a:pt x="8369" y="4012"/>
                  </a:lnTo>
                  <a:lnTo>
                    <a:pt x="8299" y="3977"/>
                  </a:lnTo>
                  <a:lnTo>
                    <a:pt x="8227" y="3943"/>
                  </a:lnTo>
                  <a:lnTo>
                    <a:pt x="8155" y="3911"/>
                  </a:lnTo>
                  <a:lnTo>
                    <a:pt x="8081" y="3880"/>
                  </a:lnTo>
                  <a:lnTo>
                    <a:pt x="8008" y="3851"/>
                  </a:lnTo>
                  <a:lnTo>
                    <a:pt x="7934" y="3823"/>
                  </a:lnTo>
                  <a:lnTo>
                    <a:pt x="7859" y="3796"/>
                  </a:lnTo>
                  <a:lnTo>
                    <a:pt x="7784" y="3772"/>
                  </a:lnTo>
                  <a:lnTo>
                    <a:pt x="7707" y="3749"/>
                  </a:lnTo>
                  <a:lnTo>
                    <a:pt x="7631" y="3727"/>
                  </a:lnTo>
                  <a:lnTo>
                    <a:pt x="7554" y="3707"/>
                  </a:lnTo>
                  <a:lnTo>
                    <a:pt x="7478" y="3689"/>
                  </a:lnTo>
                  <a:lnTo>
                    <a:pt x="7400" y="3671"/>
                  </a:lnTo>
                  <a:lnTo>
                    <a:pt x="7322" y="3656"/>
                  </a:lnTo>
                  <a:lnTo>
                    <a:pt x="7244" y="3641"/>
                  </a:lnTo>
                  <a:lnTo>
                    <a:pt x="7166" y="3629"/>
                  </a:lnTo>
                  <a:lnTo>
                    <a:pt x="7087" y="3618"/>
                  </a:lnTo>
                  <a:lnTo>
                    <a:pt x="7008" y="3608"/>
                  </a:lnTo>
                  <a:lnTo>
                    <a:pt x="6929" y="3600"/>
                  </a:lnTo>
                  <a:lnTo>
                    <a:pt x="6850" y="3594"/>
                  </a:lnTo>
                  <a:lnTo>
                    <a:pt x="6770" y="3588"/>
                  </a:lnTo>
                  <a:lnTo>
                    <a:pt x="6776" y="3664"/>
                  </a:lnTo>
                  <a:lnTo>
                    <a:pt x="6783" y="3738"/>
                  </a:lnTo>
                  <a:lnTo>
                    <a:pt x="6792" y="3813"/>
                  </a:lnTo>
                  <a:lnTo>
                    <a:pt x="6802" y="3888"/>
                  </a:lnTo>
                  <a:lnTo>
                    <a:pt x="6814" y="3962"/>
                  </a:lnTo>
                  <a:lnTo>
                    <a:pt x="6828" y="4036"/>
                  </a:lnTo>
                  <a:lnTo>
                    <a:pt x="6844" y="4110"/>
                  </a:lnTo>
                  <a:lnTo>
                    <a:pt x="6861" y="4183"/>
                  </a:lnTo>
                  <a:lnTo>
                    <a:pt x="6879" y="4257"/>
                  </a:lnTo>
                  <a:lnTo>
                    <a:pt x="6899" y="4330"/>
                  </a:lnTo>
                  <a:lnTo>
                    <a:pt x="6921" y="4402"/>
                  </a:lnTo>
                  <a:lnTo>
                    <a:pt x="6945" y="4474"/>
                  </a:lnTo>
                  <a:lnTo>
                    <a:pt x="6970" y="4546"/>
                  </a:lnTo>
                  <a:lnTo>
                    <a:pt x="6997" y="4617"/>
                  </a:lnTo>
                  <a:lnTo>
                    <a:pt x="7025" y="4688"/>
                  </a:lnTo>
                  <a:lnTo>
                    <a:pt x="7055" y="4758"/>
                  </a:lnTo>
                  <a:lnTo>
                    <a:pt x="7087" y="4827"/>
                  </a:lnTo>
                  <a:lnTo>
                    <a:pt x="7120" y="4896"/>
                  </a:lnTo>
                  <a:lnTo>
                    <a:pt x="7155" y="4965"/>
                  </a:lnTo>
                  <a:lnTo>
                    <a:pt x="7192" y="5032"/>
                  </a:lnTo>
                  <a:lnTo>
                    <a:pt x="7230" y="5099"/>
                  </a:lnTo>
                  <a:lnTo>
                    <a:pt x="7271" y="5166"/>
                  </a:lnTo>
                  <a:lnTo>
                    <a:pt x="7312" y="5232"/>
                  </a:lnTo>
                  <a:lnTo>
                    <a:pt x="7355" y="5297"/>
                  </a:lnTo>
                  <a:lnTo>
                    <a:pt x="7399" y="5361"/>
                  </a:lnTo>
                  <a:lnTo>
                    <a:pt x="7446" y="5423"/>
                  </a:lnTo>
                  <a:lnTo>
                    <a:pt x="7495" y="5486"/>
                  </a:lnTo>
                  <a:lnTo>
                    <a:pt x="7544" y="5548"/>
                  </a:lnTo>
                  <a:lnTo>
                    <a:pt x="7596" y="5608"/>
                  </a:lnTo>
                  <a:lnTo>
                    <a:pt x="7649" y="5668"/>
                  </a:lnTo>
                  <a:lnTo>
                    <a:pt x="7703" y="5726"/>
                  </a:lnTo>
                  <a:lnTo>
                    <a:pt x="7759" y="5783"/>
                  </a:lnTo>
                  <a:lnTo>
                    <a:pt x="7805" y="5828"/>
                  </a:lnTo>
                  <a:lnTo>
                    <a:pt x="7851" y="5872"/>
                  </a:lnTo>
                  <a:lnTo>
                    <a:pt x="7898" y="5914"/>
                  </a:lnTo>
                  <a:lnTo>
                    <a:pt x="7945" y="5957"/>
                  </a:lnTo>
                  <a:lnTo>
                    <a:pt x="7993" y="5997"/>
                  </a:lnTo>
                  <a:lnTo>
                    <a:pt x="8042" y="6036"/>
                  </a:lnTo>
                  <a:lnTo>
                    <a:pt x="8091" y="6075"/>
                  </a:lnTo>
                  <a:lnTo>
                    <a:pt x="8140" y="6112"/>
                  </a:lnTo>
                  <a:lnTo>
                    <a:pt x="8190" y="6149"/>
                  </a:lnTo>
                  <a:lnTo>
                    <a:pt x="8241" y="6184"/>
                  </a:lnTo>
                  <a:lnTo>
                    <a:pt x="8292" y="6218"/>
                  </a:lnTo>
                  <a:lnTo>
                    <a:pt x="8344" y="6252"/>
                  </a:lnTo>
                  <a:lnTo>
                    <a:pt x="8396" y="6284"/>
                  </a:lnTo>
                  <a:lnTo>
                    <a:pt x="8448" y="6316"/>
                  </a:lnTo>
                  <a:lnTo>
                    <a:pt x="8501" y="6346"/>
                  </a:lnTo>
                  <a:lnTo>
                    <a:pt x="8554" y="6375"/>
                  </a:lnTo>
                  <a:lnTo>
                    <a:pt x="8245" y="6375"/>
                  </a:lnTo>
                  <a:lnTo>
                    <a:pt x="7937" y="6375"/>
                  </a:lnTo>
                  <a:lnTo>
                    <a:pt x="7628" y="6375"/>
                  </a:lnTo>
                  <a:lnTo>
                    <a:pt x="7319" y="6375"/>
                  </a:lnTo>
                  <a:lnTo>
                    <a:pt x="7009" y="6375"/>
                  </a:lnTo>
                  <a:lnTo>
                    <a:pt x="6701" y="6375"/>
                  </a:lnTo>
                  <a:lnTo>
                    <a:pt x="6392" y="6375"/>
                  </a:lnTo>
                  <a:lnTo>
                    <a:pt x="6083" y="6375"/>
                  </a:lnTo>
                  <a:lnTo>
                    <a:pt x="5774" y="6375"/>
                  </a:lnTo>
                  <a:lnTo>
                    <a:pt x="5466" y="6375"/>
                  </a:lnTo>
                  <a:lnTo>
                    <a:pt x="5156" y="6375"/>
                  </a:lnTo>
                  <a:lnTo>
                    <a:pt x="4847" y="6375"/>
                  </a:lnTo>
                  <a:lnTo>
                    <a:pt x="4538" y="6375"/>
                  </a:lnTo>
                  <a:lnTo>
                    <a:pt x="4230" y="6375"/>
                  </a:lnTo>
                  <a:lnTo>
                    <a:pt x="3921" y="6375"/>
                  </a:lnTo>
                  <a:lnTo>
                    <a:pt x="3611" y="6375"/>
                  </a:lnTo>
                  <a:lnTo>
                    <a:pt x="3494" y="6375"/>
                  </a:lnTo>
                  <a:lnTo>
                    <a:pt x="3369" y="6374"/>
                  </a:lnTo>
                  <a:lnTo>
                    <a:pt x="3241" y="6373"/>
                  </a:lnTo>
                  <a:lnTo>
                    <a:pt x="3106" y="6370"/>
                  </a:lnTo>
                  <a:lnTo>
                    <a:pt x="2967" y="6366"/>
                  </a:lnTo>
                  <a:lnTo>
                    <a:pt x="2825" y="6359"/>
                  </a:lnTo>
                  <a:lnTo>
                    <a:pt x="2680" y="6350"/>
                  </a:lnTo>
                  <a:lnTo>
                    <a:pt x="2532" y="6338"/>
                  </a:lnTo>
                  <a:lnTo>
                    <a:pt x="2383" y="6322"/>
                  </a:lnTo>
                  <a:lnTo>
                    <a:pt x="2232" y="6302"/>
                  </a:lnTo>
                  <a:lnTo>
                    <a:pt x="2083" y="6278"/>
                  </a:lnTo>
                  <a:lnTo>
                    <a:pt x="1933" y="6249"/>
                  </a:lnTo>
                  <a:lnTo>
                    <a:pt x="1783" y="6215"/>
                  </a:lnTo>
                  <a:lnTo>
                    <a:pt x="1635" y="6174"/>
                  </a:lnTo>
                  <a:lnTo>
                    <a:pt x="1491" y="6129"/>
                  </a:lnTo>
                  <a:lnTo>
                    <a:pt x="1348" y="6076"/>
                  </a:lnTo>
                  <a:lnTo>
                    <a:pt x="1209" y="6016"/>
                  </a:lnTo>
                  <a:lnTo>
                    <a:pt x="1074" y="5949"/>
                  </a:lnTo>
                  <a:lnTo>
                    <a:pt x="945" y="5875"/>
                  </a:lnTo>
                  <a:lnTo>
                    <a:pt x="820" y="5791"/>
                  </a:lnTo>
                  <a:lnTo>
                    <a:pt x="702" y="5700"/>
                  </a:lnTo>
                  <a:lnTo>
                    <a:pt x="592" y="5599"/>
                  </a:lnTo>
                  <a:lnTo>
                    <a:pt x="488" y="5487"/>
                  </a:lnTo>
                  <a:lnTo>
                    <a:pt x="392" y="5367"/>
                  </a:lnTo>
                  <a:lnTo>
                    <a:pt x="306" y="5235"/>
                  </a:lnTo>
                  <a:lnTo>
                    <a:pt x="228" y="5093"/>
                  </a:lnTo>
                  <a:lnTo>
                    <a:pt x="162" y="4939"/>
                  </a:lnTo>
                  <a:lnTo>
                    <a:pt x="105" y="4774"/>
                  </a:lnTo>
                  <a:lnTo>
                    <a:pt x="60" y="4596"/>
                  </a:lnTo>
                  <a:lnTo>
                    <a:pt x="27" y="4405"/>
                  </a:lnTo>
                  <a:lnTo>
                    <a:pt x="6" y="4201"/>
                  </a:lnTo>
                  <a:lnTo>
                    <a:pt x="0" y="3985"/>
                  </a:lnTo>
                  <a:close/>
                  <a:moveTo>
                    <a:pt x="7818" y="772"/>
                  </a:moveTo>
                  <a:lnTo>
                    <a:pt x="7758" y="826"/>
                  </a:lnTo>
                  <a:lnTo>
                    <a:pt x="7700" y="880"/>
                  </a:lnTo>
                  <a:lnTo>
                    <a:pt x="7644" y="934"/>
                  </a:lnTo>
                  <a:lnTo>
                    <a:pt x="7589" y="990"/>
                  </a:lnTo>
                  <a:lnTo>
                    <a:pt x="7536" y="1047"/>
                  </a:lnTo>
                  <a:lnTo>
                    <a:pt x="7486" y="1104"/>
                  </a:lnTo>
                  <a:lnTo>
                    <a:pt x="7436" y="1162"/>
                  </a:lnTo>
                  <a:lnTo>
                    <a:pt x="7390" y="1221"/>
                  </a:lnTo>
                  <a:lnTo>
                    <a:pt x="7344" y="1280"/>
                  </a:lnTo>
                  <a:lnTo>
                    <a:pt x="7299" y="1341"/>
                  </a:lnTo>
                  <a:lnTo>
                    <a:pt x="7257" y="1401"/>
                  </a:lnTo>
                  <a:lnTo>
                    <a:pt x="7217" y="1464"/>
                  </a:lnTo>
                  <a:lnTo>
                    <a:pt x="7178" y="1526"/>
                  </a:lnTo>
                  <a:lnTo>
                    <a:pt x="7141" y="1588"/>
                  </a:lnTo>
                  <a:lnTo>
                    <a:pt x="7106" y="1652"/>
                  </a:lnTo>
                  <a:lnTo>
                    <a:pt x="7072" y="1716"/>
                  </a:lnTo>
                  <a:lnTo>
                    <a:pt x="7040" y="1781"/>
                  </a:lnTo>
                  <a:lnTo>
                    <a:pt x="7010" y="1846"/>
                  </a:lnTo>
                  <a:lnTo>
                    <a:pt x="6982" y="1911"/>
                  </a:lnTo>
                  <a:lnTo>
                    <a:pt x="6955" y="1977"/>
                  </a:lnTo>
                  <a:lnTo>
                    <a:pt x="6930" y="2043"/>
                  </a:lnTo>
                  <a:lnTo>
                    <a:pt x="6907" y="2110"/>
                  </a:lnTo>
                  <a:lnTo>
                    <a:pt x="6885" y="2177"/>
                  </a:lnTo>
                  <a:lnTo>
                    <a:pt x="6866" y="2245"/>
                  </a:lnTo>
                  <a:lnTo>
                    <a:pt x="6848" y="2312"/>
                  </a:lnTo>
                  <a:lnTo>
                    <a:pt x="6831" y="2380"/>
                  </a:lnTo>
                  <a:lnTo>
                    <a:pt x="6817" y="2449"/>
                  </a:lnTo>
                  <a:lnTo>
                    <a:pt x="6804" y="2517"/>
                  </a:lnTo>
                  <a:lnTo>
                    <a:pt x="6793" y="2585"/>
                  </a:lnTo>
                  <a:lnTo>
                    <a:pt x="6784" y="2654"/>
                  </a:lnTo>
                  <a:lnTo>
                    <a:pt x="6776" y="2723"/>
                  </a:lnTo>
                  <a:lnTo>
                    <a:pt x="6770" y="2792"/>
                  </a:lnTo>
                  <a:lnTo>
                    <a:pt x="6850" y="2787"/>
                  </a:lnTo>
                  <a:lnTo>
                    <a:pt x="6929" y="2781"/>
                  </a:lnTo>
                  <a:lnTo>
                    <a:pt x="7008" y="2772"/>
                  </a:lnTo>
                  <a:lnTo>
                    <a:pt x="7087" y="2763"/>
                  </a:lnTo>
                  <a:lnTo>
                    <a:pt x="7166" y="2752"/>
                  </a:lnTo>
                  <a:lnTo>
                    <a:pt x="7244" y="2739"/>
                  </a:lnTo>
                  <a:lnTo>
                    <a:pt x="7322" y="2725"/>
                  </a:lnTo>
                  <a:lnTo>
                    <a:pt x="7400" y="2709"/>
                  </a:lnTo>
                  <a:lnTo>
                    <a:pt x="7478" y="2692"/>
                  </a:lnTo>
                  <a:lnTo>
                    <a:pt x="7554" y="2673"/>
                  </a:lnTo>
                  <a:lnTo>
                    <a:pt x="7631" y="2653"/>
                  </a:lnTo>
                  <a:lnTo>
                    <a:pt x="7707" y="2632"/>
                  </a:lnTo>
                  <a:lnTo>
                    <a:pt x="7784" y="2609"/>
                  </a:lnTo>
                  <a:lnTo>
                    <a:pt x="7859" y="2584"/>
                  </a:lnTo>
                  <a:lnTo>
                    <a:pt x="7934" y="2558"/>
                  </a:lnTo>
                  <a:lnTo>
                    <a:pt x="8008" y="2530"/>
                  </a:lnTo>
                  <a:lnTo>
                    <a:pt x="8081" y="2501"/>
                  </a:lnTo>
                  <a:lnTo>
                    <a:pt x="8155" y="2470"/>
                  </a:lnTo>
                  <a:lnTo>
                    <a:pt x="8227" y="2437"/>
                  </a:lnTo>
                  <a:lnTo>
                    <a:pt x="8299" y="2405"/>
                  </a:lnTo>
                  <a:lnTo>
                    <a:pt x="8369" y="2369"/>
                  </a:lnTo>
                  <a:lnTo>
                    <a:pt x="8441" y="2332"/>
                  </a:lnTo>
                  <a:lnTo>
                    <a:pt x="8510" y="2294"/>
                  </a:lnTo>
                  <a:lnTo>
                    <a:pt x="8579" y="2255"/>
                  </a:lnTo>
                  <a:lnTo>
                    <a:pt x="8646" y="2213"/>
                  </a:lnTo>
                  <a:lnTo>
                    <a:pt x="8713" y="2171"/>
                  </a:lnTo>
                  <a:lnTo>
                    <a:pt x="8778" y="2126"/>
                  </a:lnTo>
                  <a:lnTo>
                    <a:pt x="8844" y="2080"/>
                  </a:lnTo>
                  <a:lnTo>
                    <a:pt x="8908" y="2033"/>
                  </a:lnTo>
                  <a:lnTo>
                    <a:pt x="8971" y="1984"/>
                  </a:lnTo>
                  <a:lnTo>
                    <a:pt x="9033" y="1934"/>
                  </a:lnTo>
                  <a:lnTo>
                    <a:pt x="9094" y="1882"/>
                  </a:lnTo>
                  <a:lnTo>
                    <a:pt x="9198" y="1785"/>
                  </a:lnTo>
                  <a:lnTo>
                    <a:pt x="9288" y="1688"/>
                  </a:lnTo>
                  <a:lnTo>
                    <a:pt x="9364" y="1593"/>
                  </a:lnTo>
                  <a:lnTo>
                    <a:pt x="9427" y="1498"/>
                  </a:lnTo>
                  <a:lnTo>
                    <a:pt x="9475" y="1405"/>
                  </a:lnTo>
                  <a:lnTo>
                    <a:pt x="9513" y="1313"/>
                  </a:lnTo>
                  <a:lnTo>
                    <a:pt x="9537" y="1225"/>
                  </a:lnTo>
                  <a:lnTo>
                    <a:pt x="9551" y="1138"/>
                  </a:lnTo>
                  <a:lnTo>
                    <a:pt x="9554" y="1055"/>
                  </a:lnTo>
                  <a:lnTo>
                    <a:pt x="9547" y="974"/>
                  </a:lnTo>
                  <a:lnTo>
                    <a:pt x="9529" y="898"/>
                  </a:lnTo>
                  <a:lnTo>
                    <a:pt x="9502" y="826"/>
                  </a:lnTo>
                  <a:lnTo>
                    <a:pt x="9467" y="758"/>
                  </a:lnTo>
                  <a:lnTo>
                    <a:pt x="9422" y="694"/>
                  </a:lnTo>
                  <a:lnTo>
                    <a:pt x="9371" y="635"/>
                  </a:lnTo>
                  <a:lnTo>
                    <a:pt x="9313" y="582"/>
                  </a:lnTo>
                  <a:lnTo>
                    <a:pt x="9247" y="535"/>
                  </a:lnTo>
                  <a:lnTo>
                    <a:pt x="9176" y="495"/>
                  </a:lnTo>
                  <a:lnTo>
                    <a:pt x="9098" y="461"/>
                  </a:lnTo>
                  <a:lnTo>
                    <a:pt x="9015" y="433"/>
                  </a:lnTo>
                  <a:lnTo>
                    <a:pt x="8928" y="413"/>
                  </a:lnTo>
                  <a:lnTo>
                    <a:pt x="8838" y="401"/>
                  </a:lnTo>
                  <a:lnTo>
                    <a:pt x="8743" y="396"/>
                  </a:lnTo>
                  <a:lnTo>
                    <a:pt x="8646" y="399"/>
                  </a:lnTo>
                  <a:lnTo>
                    <a:pt x="8545" y="412"/>
                  </a:lnTo>
                  <a:lnTo>
                    <a:pt x="8443" y="433"/>
                  </a:lnTo>
                  <a:lnTo>
                    <a:pt x="8340" y="464"/>
                  </a:lnTo>
                  <a:lnTo>
                    <a:pt x="8234" y="505"/>
                  </a:lnTo>
                  <a:lnTo>
                    <a:pt x="8130" y="556"/>
                  </a:lnTo>
                  <a:lnTo>
                    <a:pt x="8025" y="617"/>
                  </a:lnTo>
                  <a:lnTo>
                    <a:pt x="7921" y="690"/>
                  </a:lnTo>
                  <a:lnTo>
                    <a:pt x="7818" y="7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pl-PL" dirty="0"/>
            </a:p>
          </p:txBody>
        </p:sp>
      </p:grpSp>
      <p:sp>
        <p:nvSpPr>
          <p:cNvPr id="7" name="Prostokąt 6" title="Uniwersytet Rzeszowski"/>
          <p:cNvSpPr/>
          <p:nvPr/>
        </p:nvSpPr>
        <p:spPr>
          <a:xfrm>
            <a:off x="2304008" y="100221"/>
            <a:ext cx="5038725" cy="1200329"/>
          </a:xfrm>
          <a:prstGeom prst="rect">
            <a:avLst/>
          </a:prstGeom>
        </p:spPr>
        <p:txBody>
          <a:bodyPr>
            <a:spAutoFit/>
          </a:bodyPr>
          <a:lstStyle/>
          <a:p>
            <a:pPr>
              <a:spcAft>
                <a:spcPts val="0"/>
              </a:spcAft>
            </a:pPr>
            <a:r>
              <a:rPr lang="pl-PL" sz="2400" dirty="0">
                <a:solidFill>
                  <a:srgbClr val="0070C0"/>
                </a:solidFill>
                <a:latin typeface="Corbel" panose="020B0503020204020204" pitchFamily="34" charset="0"/>
                <a:ea typeface="Calibri" panose="020F0502020204030204" pitchFamily="34" charset="0"/>
                <a:cs typeface="Times New Roman" panose="02020603050405020304" pitchFamily="18" charset="0"/>
              </a:rPr>
              <a:t>Uniwersytet Rzeszowski</a:t>
            </a:r>
            <a:endParaRPr lang="pl-PL" sz="2400" dirty="0">
              <a:latin typeface="Corbel" panose="020B0503020204020204" pitchFamily="34" charset="0"/>
              <a:ea typeface="Calibri" panose="020F0502020204030204" pitchFamily="34" charset="0"/>
              <a:cs typeface="Times New Roman" panose="02020603050405020304" pitchFamily="18" charset="0"/>
            </a:endParaRPr>
          </a:p>
          <a:p>
            <a:pPr>
              <a:spcAft>
                <a:spcPts val="0"/>
              </a:spcAft>
            </a:pPr>
            <a:r>
              <a:rPr lang="pl-PL" sz="2400" dirty="0">
                <a:solidFill>
                  <a:srgbClr val="0070C0"/>
                </a:solidFill>
                <a:latin typeface="Corbel" panose="020B0503020204020204" pitchFamily="34" charset="0"/>
                <a:ea typeface="Calibri" panose="020F0502020204030204" pitchFamily="34" charset="0"/>
                <a:cs typeface="Times New Roman" panose="02020603050405020304" pitchFamily="18" charset="0"/>
              </a:rPr>
              <a:t>Kolegium Nauk Społecznych</a:t>
            </a:r>
            <a:endParaRPr lang="pl-PL" sz="2400" dirty="0">
              <a:latin typeface="Corbel" panose="020B0503020204020204" pitchFamily="34" charset="0"/>
              <a:ea typeface="Calibri" panose="020F0502020204030204" pitchFamily="34" charset="0"/>
              <a:cs typeface="Times New Roman" panose="02020603050405020304" pitchFamily="18" charset="0"/>
            </a:endParaRPr>
          </a:p>
          <a:p>
            <a:pPr>
              <a:spcAft>
                <a:spcPts val="0"/>
              </a:spcAft>
            </a:pPr>
            <a:r>
              <a:rPr lang="pl-PL" sz="2400" b="1" dirty="0">
                <a:solidFill>
                  <a:srgbClr val="0070C0"/>
                </a:solidFill>
                <a:latin typeface="Corbel" panose="020B0503020204020204" pitchFamily="34" charset="0"/>
                <a:ea typeface="Calibri" panose="020F0502020204030204" pitchFamily="34" charset="0"/>
                <a:cs typeface="Times New Roman" panose="02020603050405020304" pitchFamily="18" charset="0"/>
              </a:rPr>
              <a:t>Instytut Ekonomii i Finansów</a:t>
            </a:r>
            <a:endParaRPr lang="pl-PL" sz="2400" b="1" dirty="0">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2" name="pole tekstowe 1"/>
          <p:cNvSpPr txBox="1"/>
          <p:nvPr/>
        </p:nvSpPr>
        <p:spPr>
          <a:xfrm>
            <a:off x="1872877" y="1691605"/>
            <a:ext cx="5255667" cy="523220"/>
          </a:xfrm>
          <a:prstGeom prst="rect">
            <a:avLst/>
          </a:prstGeom>
          <a:noFill/>
        </p:spPr>
        <p:txBody>
          <a:bodyPr wrap="square" rtlCol="0">
            <a:spAutoFit/>
          </a:bodyPr>
          <a:lstStyle/>
          <a:p>
            <a:pPr algn="ctr"/>
            <a:r>
              <a:rPr lang="pl-PL" sz="2800" b="1" dirty="0">
                <a:solidFill>
                  <a:schemeClr val="accent1">
                    <a:lumMod val="75000"/>
                  </a:schemeClr>
                </a:solidFill>
                <a:effectLst>
                  <a:outerShdw blurRad="38100" dist="38100" dir="2700000" algn="tl">
                    <a:srgbClr val="000000">
                      <a:alpha val="43137"/>
                    </a:srgbClr>
                  </a:outerShdw>
                </a:effectLst>
              </a:rPr>
              <a:t>Grzegorz Ślusarz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Wykres 14" descr="Wykres słupkowy poziomy w tym dane województw za rok 2019 oraz 2022: podlaskie: 2019: 75,4, 2022: 80,9, śląskie: 2019: 76,8, 2022: 80, kujawsko-pomorskie: 2019: 74,1, 2022: 77,2, lubelskie: 2019: 83, 2022: 75,5, świętokrzyskie: 2019: 80,2, 2022: 75,5, warmińsko-mazurskie: 2019: 75,5, 2022: 74,9, małopolskie: 2019: 79,2, 2022: 74,8, wielkopolskie: 2019: 75,8, 2022: 72,2, zachodniopomorskie: 2019: 81,4, 2022: 71,5, Polska: 2019: 73,1, 2022: 71,1, opolskie: 2019: 71,3, 2022: 68,8, podkarpackie: 2019: 77,2, 2022: 68,1, lubuskie: 2019: 72,3, 2022: 67,8, łódzkie: 2019: 72,3, 2022: 67,8, łódzkie: 2019: 69,3, 2022: 65,3, pomorskie: 2019: 68,2, 2022: 65,2, dolnośląskie: 2019: 66,3, 2022: 63, mazowieckie: 2019: 62,7, 2022: 62,7." title="Wykres: Wskaźnik wykrywalności sprawców przestępstw stwierdzonych przez Policję według województw w latach 2019 i 2022 ">
            <a:extLst>
              <a:ext uri="{FF2B5EF4-FFF2-40B4-BE49-F238E27FC236}">
                <a16:creationId xmlns:a16="http://schemas.microsoft.com/office/drawing/2014/main" id="{549C620C-D471-4A93-88CC-458192E970F4}"/>
              </a:ext>
            </a:extLst>
          </p:cNvPr>
          <p:cNvGraphicFramePr/>
          <p:nvPr>
            <p:extLst>
              <p:ext uri="{D42A27DB-BD31-4B8C-83A1-F6EECF244321}">
                <p14:modId xmlns:p14="http://schemas.microsoft.com/office/powerpoint/2010/main" val="3481260159"/>
              </p:ext>
            </p:extLst>
          </p:nvPr>
        </p:nvGraphicFramePr>
        <p:xfrm>
          <a:off x="5568830" y="2411685"/>
          <a:ext cx="3765528"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Wykres 10" descr="Wykres słupkowy poziomy w tym dane województw za rok 2019 oraz 2022: śląskie: 2019: 24,1, 2022: 35,1 dolnośląskie: 2019: 26,8, 2022: 29, lubuskie: 2019: 25,5, 2022: 25,1, mazowieckie: 2019: 21,2, 2022: 23,3, pomorskie: 2019: 20,7, 2022: 23,3, Polska: 2019: 20,8, 2022: 22,8, kujawsko-pomorskie: 2019: 18,5, 2022: 22,5, zachodniopomorskie: 2019: 30,4, 2022: 22,3, małopolskie: 2019: 23,5, 2022: 21,9, podlaskie: 2019: 14,7, 2022: 19,9, warmińsko-mazurskie: 2019: 18,1, 2022: 19,9, świętokrzyskie: 2019: 17,3, 2022: 19,8, łódzkie: 2019: 18,6, 2022: 19,4, wielkopolskie: 2019: 18,1, 2022: 18,9, opolskie: 2019: 18,2, 2022: 17,3, lubelskie: 2019: 15,9, 2022: 15,8, podkarpacki: 2019: 12,2, 2022: 12,9. " title="Wykres:  Przestępstwa stwierdzone przez Policję na 1000 mieszkańców według województw w latach 2019 i 2022">
            <a:extLst>
              <a:ext uri="{FF2B5EF4-FFF2-40B4-BE49-F238E27FC236}">
                <a16:creationId xmlns:a16="http://schemas.microsoft.com/office/drawing/2014/main" id="{6DA57F88-14E0-47A7-A2B2-396570DDC713}"/>
              </a:ext>
            </a:extLst>
          </p:cNvPr>
          <p:cNvGraphicFramePr/>
          <p:nvPr>
            <p:extLst>
              <p:ext uri="{D42A27DB-BD31-4B8C-83A1-F6EECF244321}">
                <p14:modId xmlns:p14="http://schemas.microsoft.com/office/powerpoint/2010/main" val="351278476"/>
              </p:ext>
            </p:extLst>
          </p:nvPr>
        </p:nvGraphicFramePr>
        <p:xfrm>
          <a:off x="248398" y="2339676"/>
          <a:ext cx="4431874" cy="4671487"/>
        </p:xfrm>
        <a:graphic>
          <a:graphicData uri="http://schemas.openxmlformats.org/drawingml/2006/chart">
            <c:chart xmlns:c="http://schemas.openxmlformats.org/drawingml/2006/chart" xmlns:r="http://schemas.openxmlformats.org/officeDocument/2006/relationships" r:id="rId4"/>
          </a:graphicData>
        </a:graphic>
      </p:graphicFrame>
      <p:sp>
        <p:nvSpPr>
          <p:cNvPr id="6" name="Prostokąt 5"/>
          <p:cNvSpPr/>
          <p:nvPr/>
        </p:nvSpPr>
        <p:spPr>
          <a:xfrm>
            <a:off x="5105281" y="1633844"/>
            <a:ext cx="4908788" cy="9218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Wskaźnik wykrywalności sprawców przestępstw stwierdzonych przez Policję według województw w latach 2019 i 2022 </a:t>
            </a:r>
            <a:endParaRPr lang="pl-PL" sz="1600" dirty="0">
              <a:solidFill>
                <a:schemeClr val="tx1"/>
              </a:solidFill>
            </a:endParaRPr>
          </a:p>
        </p:txBody>
      </p:sp>
      <p:sp>
        <p:nvSpPr>
          <p:cNvPr id="2" name="Tytuł 1"/>
          <p:cNvSpPr>
            <a:spLocks noGrp="1"/>
          </p:cNvSpPr>
          <p:nvPr>
            <p:ph type="title"/>
          </p:nvPr>
        </p:nvSpPr>
        <p:spPr>
          <a:xfrm>
            <a:off x="202506" y="251445"/>
            <a:ext cx="9878119" cy="569042"/>
          </a:xfrm>
        </p:spPr>
        <p:txBody>
          <a:bodyPr>
            <a:normAutofit fontScale="90000"/>
          </a:bodyPr>
          <a:lstStyle/>
          <a:p>
            <a:r>
              <a:rPr lang="pl-PL" b="1" dirty="0">
                <a:solidFill>
                  <a:schemeClr val="accent5">
                    <a:lumMod val="75000"/>
                  </a:schemeClr>
                </a:solidFill>
              </a:rPr>
              <a:t>2. Kapitał ludzki i społeczny, jakość i warunki życia</a:t>
            </a:r>
            <a:r>
              <a:rPr lang="pl-PL" b="1" dirty="0">
                <a:solidFill>
                  <a:schemeClr val="bg1"/>
                </a:solidFill>
              </a:rPr>
              <a:t>..</a:t>
            </a:r>
            <a:r>
              <a:rPr lang="pl-PL" b="1" dirty="0">
                <a:solidFill>
                  <a:schemeClr val="accent5">
                    <a:lumMod val="75000"/>
                  </a:schemeClr>
                </a:solidFill>
              </a:rPr>
              <a:t> mieszkańców oraz zmiany w sytuacji dochodowej ludności</a:t>
            </a:r>
            <a:endParaRPr lang="pl-PL" dirty="0">
              <a:solidFill>
                <a:schemeClr val="accent5">
                  <a:lumMod val="75000"/>
                </a:schemeClr>
              </a:solidFill>
            </a:endParaRPr>
          </a:p>
        </p:txBody>
      </p:sp>
      <p:sp>
        <p:nvSpPr>
          <p:cNvPr id="5" name="Prostokąt 4"/>
          <p:cNvSpPr/>
          <p:nvPr/>
        </p:nvSpPr>
        <p:spPr>
          <a:xfrm>
            <a:off x="53863" y="1979637"/>
            <a:ext cx="4752528"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Przestępstwa stwierdzone przez Policję na 1000 mieszkańców według województw w latach 2019 i 2022</a:t>
            </a:r>
          </a:p>
          <a:p>
            <a:endParaRPr lang="pl-PL" sz="1600" dirty="0">
              <a:solidFill>
                <a:schemeClr val="tx1"/>
              </a:solidFill>
            </a:endParaRPr>
          </a:p>
        </p:txBody>
      </p:sp>
      <p:sp>
        <p:nvSpPr>
          <p:cNvPr id="17" name="Prostokąt 16" descr="Prostokąt wyróżniający województwo podkarpackie. " title="Prostokąt wyróżniający województwo podkarpackie. "/>
          <p:cNvSpPr/>
          <p:nvPr/>
        </p:nvSpPr>
        <p:spPr>
          <a:xfrm>
            <a:off x="5851546" y="4988351"/>
            <a:ext cx="3416257" cy="208284"/>
          </a:xfrm>
          <a:prstGeom prst="rect">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rostokąt 17"/>
          <p:cNvSpPr/>
          <p:nvPr/>
        </p:nvSpPr>
        <p:spPr>
          <a:xfrm>
            <a:off x="42050" y="6876181"/>
            <a:ext cx="475252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accent5">
                    <a:lumMod val="75000"/>
                  </a:schemeClr>
                </a:solidFill>
              </a:rPr>
              <a:t>Przestępstwa na 1000 mieszkańców</a:t>
            </a:r>
          </a:p>
          <a:p>
            <a:r>
              <a:rPr lang="pl-PL" sz="1600" b="1" dirty="0">
                <a:solidFill>
                  <a:schemeClr val="accent5">
                    <a:lumMod val="75000"/>
                  </a:schemeClr>
                </a:solidFill>
              </a:rPr>
              <a:t>– podkarpackie 	12,2% - 2019 r.; 	12,9% - 2022 r.</a:t>
            </a:r>
          </a:p>
        </p:txBody>
      </p:sp>
      <p:sp>
        <p:nvSpPr>
          <p:cNvPr id="19" name="Prostokąt 18"/>
          <p:cNvSpPr/>
          <p:nvPr/>
        </p:nvSpPr>
        <p:spPr>
          <a:xfrm>
            <a:off x="5137247" y="6876181"/>
            <a:ext cx="475252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rgbClr val="FF0000"/>
                </a:solidFill>
              </a:rPr>
              <a:t>Wykrywalność sprawców przestępstw</a:t>
            </a:r>
          </a:p>
          <a:p>
            <a:r>
              <a:rPr lang="pl-PL" sz="1600" b="1" dirty="0">
                <a:solidFill>
                  <a:srgbClr val="FF0000"/>
                </a:solidFill>
              </a:rPr>
              <a:t>– podkarpackie	77,2% - 2019 r.; 	68,1% - 2022 r.</a:t>
            </a:r>
            <a:endParaRPr lang="pl-PL" sz="1600" dirty="0">
              <a:solidFill>
                <a:srgbClr val="FF0000"/>
              </a:solidFill>
            </a:endParaRPr>
          </a:p>
        </p:txBody>
      </p:sp>
      <p:sp>
        <p:nvSpPr>
          <p:cNvPr id="3" name="Prostokąt 2"/>
          <p:cNvSpPr/>
          <p:nvPr/>
        </p:nvSpPr>
        <p:spPr>
          <a:xfrm>
            <a:off x="287784" y="973266"/>
            <a:ext cx="9505056" cy="646331"/>
          </a:xfrm>
          <a:prstGeom prst="rect">
            <a:avLst/>
          </a:prstGeom>
          <a:solidFill>
            <a:schemeClr val="bg2"/>
          </a:solidFill>
          <a:ln>
            <a:solidFill>
              <a:srgbClr val="FF0000"/>
            </a:solidFill>
          </a:ln>
        </p:spPr>
        <p:txBody>
          <a:bodyPr wrap="square">
            <a:spAutoFit/>
          </a:bodyPr>
          <a:lstStyle/>
          <a:p>
            <a:pPr algn="just"/>
            <a:r>
              <a:rPr lang="pl-PL" b="1" dirty="0">
                <a:latin typeface="+mn-lt"/>
              </a:rPr>
              <a:t>Poziom bezpieczeństwa publicznego </a:t>
            </a:r>
            <a:r>
              <a:rPr lang="pl-PL" dirty="0">
                <a:latin typeface="+mn-lt"/>
              </a:rPr>
              <a:t>w województwie podkarpackim był </a:t>
            </a:r>
            <a:r>
              <a:rPr lang="pl-PL" b="1" dirty="0">
                <a:latin typeface="+mn-lt"/>
              </a:rPr>
              <a:t>relatywnie wysoki</a:t>
            </a:r>
            <a:r>
              <a:rPr lang="pl-PL" dirty="0">
                <a:latin typeface="+mn-lt"/>
              </a:rPr>
              <a:t>. </a:t>
            </a:r>
            <a:r>
              <a:rPr lang="pl-PL" b="1" dirty="0">
                <a:latin typeface="+mn-lt"/>
              </a:rPr>
              <a:t>Problemem</a:t>
            </a:r>
            <a:r>
              <a:rPr lang="pl-PL" dirty="0">
                <a:latin typeface="+mn-lt"/>
              </a:rPr>
              <a:t> regionu jest jednak stosunkowo </a:t>
            </a:r>
            <a:r>
              <a:rPr lang="pl-PL" b="1" dirty="0">
                <a:latin typeface="+mn-lt"/>
              </a:rPr>
              <a:t>niska wykrywalność przestępstw</a:t>
            </a:r>
            <a:r>
              <a:rPr lang="pl-PL" dirty="0">
                <a:latin typeface="+mn-lt"/>
              </a:rPr>
              <a:t>.</a:t>
            </a:r>
          </a:p>
        </p:txBody>
      </p:sp>
    </p:spTree>
    <p:extLst>
      <p:ext uri="{BB962C8B-B14F-4D97-AF65-F5344CB8AC3E}">
        <p14:creationId xmlns:p14="http://schemas.microsoft.com/office/powerpoint/2010/main" val="304647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fontScale="90000"/>
          </a:bodyPr>
          <a:lstStyle/>
          <a:p>
            <a:r>
              <a:rPr lang="pl-PL" b="1" dirty="0">
                <a:solidFill>
                  <a:schemeClr val="accent5">
                    <a:lumMod val="75000"/>
                  </a:schemeClr>
                </a:solidFill>
              </a:rPr>
              <a:t>2. Kapitał ludzki i społeczny, jakość i warunki życia</a:t>
            </a:r>
            <a:r>
              <a:rPr lang="pl-PL" b="1" dirty="0">
                <a:solidFill>
                  <a:schemeClr val="bg1"/>
                </a:solidFill>
              </a:rPr>
              <a:t>...</a:t>
            </a:r>
            <a:r>
              <a:rPr lang="pl-PL" b="1" dirty="0">
                <a:solidFill>
                  <a:schemeClr val="accent5">
                    <a:lumMod val="75000"/>
                  </a:schemeClr>
                </a:solidFill>
              </a:rPr>
              <a:t> mieszkańców oraz zmiany w sytuacji dochodowej ludności</a:t>
            </a:r>
            <a:endParaRPr lang="pl-PL" dirty="0">
              <a:solidFill>
                <a:schemeClr val="accent5">
                  <a:lumMod val="75000"/>
                </a:schemeClr>
              </a:solidFill>
            </a:endParaRPr>
          </a:p>
        </p:txBody>
      </p:sp>
      <p:sp>
        <p:nvSpPr>
          <p:cNvPr id="5" name="Prostokąt 4"/>
          <p:cNvSpPr/>
          <p:nvPr/>
        </p:nvSpPr>
        <p:spPr>
          <a:xfrm>
            <a:off x="202506" y="2195661"/>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Odsetek ludności w wieku 13 lat i więcej z wykształceniem wyższym według województw w 2021 r.</a:t>
            </a:r>
            <a:endParaRPr lang="pl-PL" sz="1600" dirty="0">
              <a:solidFill>
                <a:schemeClr val="tx1"/>
              </a:solidFill>
            </a:endParaRPr>
          </a:p>
        </p:txBody>
      </p:sp>
      <p:sp>
        <p:nvSpPr>
          <p:cNvPr id="6" name="Prostokąt 5"/>
          <p:cNvSpPr/>
          <p:nvPr/>
        </p:nvSpPr>
        <p:spPr>
          <a:xfrm>
            <a:off x="5184328" y="212365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Organizacje pożytku publicznego według województw w 2020 r. (Polska = 100)</a:t>
            </a:r>
            <a:endParaRPr lang="pl-PL" sz="1600" dirty="0">
              <a:solidFill>
                <a:schemeClr val="tx1"/>
              </a:solidFill>
            </a:endParaRPr>
          </a:p>
        </p:txBody>
      </p:sp>
      <p:pic>
        <p:nvPicPr>
          <p:cNvPr id="11" name="Obraz 10" descr="Mapa polski przedstawiająca poszczególne województwa: zachodnio-pomorskie 22,7, pomorskie 25,5, warmińsko-mazurskie 20,3, podlaskie 23,9, lubuskie 20,1, wielkopolskie 23,1, kujawsko-pomorskie 20,3, łódzkie 22,9, mazowieckie 32,5, lubelskie 23,4, dolnośląskie 25,5, opolskie 20,9, śląskie 22,8, małopolskie 25,9, świętokrzyskie 22,7, podkarpackie 22,2." title="Mapa: Odsetek ludności w wieku 13 lat i więcej z wykształceniem wyższym według województw w 2021 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923" y="3013476"/>
            <a:ext cx="4674235" cy="3862705"/>
          </a:xfrm>
          <a:prstGeom prst="rect">
            <a:avLst/>
          </a:prstGeom>
          <a:noFill/>
          <a:ln>
            <a:noFill/>
          </a:ln>
        </p:spPr>
      </p:pic>
      <p:graphicFrame>
        <p:nvGraphicFramePr>
          <p:cNvPr id="12" name="Wykres 11" descr="Wykres słupkowy poziomy w tym dane województw: mazowieckie 12,6, śląskie 12,3, dolnośląskie: 10,1, pomorskie: 8,4, małopolskie: 8,2, wielkopolskie: 7,2, podkarpackie: 6,3, łódzkie: 5,3, lubelskie: 4,8, kujawsko-pomorskie: 4,6, lubuskie: 3,7, warmińsko-mazurskie: 3,7, zachodniopomorskie: 3,6, opolskie: 3,5, podlaskie: 3,3, świętokrzyskie: 2,3.  " title="Wykres: Organizacje pożytku publicznego według województw w 2020 r. (Polska = 100)">
            <a:extLst>
              <a:ext uri="{FF2B5EF4-FFF2-40B4-BE49-F238E27FC236}">
                <a16:creationId xmlns:a16="http://schemas.microsoft.com/office/drawing/2014/main" id="{18CC5D11-F6FA-4AE2-95B1-8B7FCD760F8B}"/>
              </a:ext>
            </a:extLst>
          </p:cNvPr>
          <p:cNvGraphicFramePr/>
          <p:nvPr>
            <p:extLst>
              <p:ext uri="{D42A27DB-BD31-4B8C-83A1-F6EECF244321}">
                <p14:modId xmlns:p14="http://schemas.microsoft.com/office/powerpoint/2010/main" val="2859752559"/>
              </p:ext>
            </p:extLst>
          </p:nvPr>
        </p:nvGraphicFramePr>
        <p:xfrm>
          <a:off x="5171837" y="2861444"/>
          <a:ext cx="4908788" cy="3384375"/>
        </p:xfrm>
        <a:graphic>
          <a:graphicData uri="http://schemas.openxmlformats.org/drawingml/2006/chart">
            <c:chart xmlns:c="http://schemas.openxmlformats.org/drawingml/2006/chart" xmlns:r="http://schemas.openxmlformats.org/officeDocument/2006/relationships" r:id="rId4"/>
          </a:graphicData>
        </a:graphic>
      </p:graphicFrame>
      <p:sp>
        <p:nvSpPr>
          <p:cNvPr id="3" name="Prostokąt 2" descr="Prostokąt wyróżniający województwo podkarpackie. " title="Prostokąt wyróżniający województwo podkarpackie. "/>
          <p:cNvSpPr/>
          <p:nvPr/>
        </p:nvSpPr>
        <p:spPr>
          <a:xfrm>
            <a:off x="7242802" y="3563813"/>
            <a:ext cx="173774" cy="1440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p:cNvSpPr/>
          <p:nvPr/>
        </p:nvSpPr>
        <p:spPr>
          <a:xfrm>
            <a:off x="5256336" y="5940077"/>
            <a:ext cx="4848352" cy="1323439"/>
          </a:xfrm>
          <a:prstGeom prst="rect">
            <a:avLst/>
          </a:prstGeom>
        </p:spPr>
        <p:txBody>
          <a:bodyPr wrap="square">
            <a:spAutoFit/>
          </a:bodyPr>
          <a:lstStyle/>
          <a:p>
            <a:pPr marL="285750" indent="-285750">
              <a:buFont typeface="Arial" panose="020B0604020202020204" pitchFamily="34" charset="0"/>
              <a:buChar char="•"/>
            </a:pPr>
            <a:r>
              <a:rPr lang="pl-PL" sz="1600" b="1" dirty="0">
                <a:latin typeface="+mn-lt"/>
                <a:ea typeface="+mn-ea"/>
              </a:rPr>
              <a:t>W woj. podkarpackim w 2022 r. liczba fundacji, stowarzyszeń i organizacji społecznych wpisanych do rejestru REGON w przeliczeniu na 10 tys. ludności wyniosła 41 (37 w 2019 r.), natomiast w Polsce – 43 (38 w 2019 r.). </a:t>
            </a:r>
          </a:p>
        </p:txBody>
      </p:sp>
      <p:sp>
        <p:nvSpPr>
          <p:cNvPr id="7" name="Prostokąt 6"/>
          <p:cNvSpPr/>
          <p:nvPr/>
        </p:nvSpPr>
        <p:spPr>
          <a:xfrm>
            <a:off x="217611" y="1189290"/>
            <a:ext cx="4737423" cy="646331"/>
          </a:xfrm>
          <a:prstGeom prst="rect">
            <a:avLst/>
          </a:prstGeom>
          <a:solidFill>
            <a:schemeClr val="bg2"/>
          </a:solidFill>
          <a:ln>
            <a:solidFill>
              <a:srgbClr val="FF0000"/>
            </a:solidFill>
          </a:ln>
        </p:spPr>
        <p:txBody>
          <a:bodyPr wrap="square">
            <a:spAutoFit/>
          </a:bodyPr>
          <a:lstStyle/>
          <a:p>
            <a:pPr algn="just"/>
            <a:r>
              <a:rPr lang="pl-PL" b="1" dirty="0">
                <a:latin typeface="+mn-lt"/>
              </a:rPr>
              <a:t>Niższy</a:t>
            </a:r>
            <a:r>
              <a:rPr lang="pl-PL" dirty="0">
                <a:latin typeface="+mn-lt"/>
              </a:rPr>
              <a:t> niż ogółem w Polsce był </a:t>
            </a:r>
            <a:r>
              <a:rPr lang="pl-PL" b="1" dirty="0">
                <a:latin typeface="+mn-lt"/>
              </a:rPr>
              <a:t>udział osób z wykształceniem wyższym</a:t>
            </a:r>
            <a:r>
              <a:rPr lang="pl-PL" dirty="0">
                <a:latin typeface="+mn-lt"/>
              </a:rPr>
              <a:t>. </a:t>
            </a:r>
          </a:p>
        </p:txBody>
      </p:sp>
      <p:sp>
        <p:nvSpPr>
          <p:cNvPr id="8" name="Prostokąt 7"/>
          <p:cNvSpPr/>
          <p:nvPr/>
        </p:nvSpPr>
        <p:spPr>
          <a:xfrm>
            <a:off x="5270629" y="1189290"/>
            <a:ext cx="4666227" cy="646331"/>
          </a:xfrm>
          <a:prstGeom prst="rect">
            <a:avLst/>
          </a:prstGeom>
          <a:solidFill>
            <a:schemeClr val="bg2"/>
          </a:solidFill>
          <a:ln>
            <a:solidFill>
              <a:srgbClr val="FF0000"/>
            </a:solidFill>
          </a:ln>
        </p:spPr>
        <p:txBody>
          <a:bodyPr wrap="square">
            <a:spAutoFit/>
          </a:bodyPr>
          <a:lstStyle/>
          <a:p>
            <a:pPr algn="just"/>
            <a:r>
              <a:rPr lang="pl-PL" b="1" dirty="0">
                <a:latin typeface="+mn-lt"/>
              </a:rPr>
              <a:t>Aktywność obywatelska </a:t>
            </a:r>
            <a:r>
              <a:rPr lang="pl-PL" dirty="0">
                <a:latin typeface="+mn-lt"/>
              </a:rPr>
              <a:t>wśród mieszkańców Podkarpacia był </a:t>
            </a:r>
            <a:r>
              <a:rPr lang="pl-PL" b="1" dirty="0">
                <a:latin typeface="+mn-lt"/>
              </a:rPr>
              <a:t>niższa niż ogółem w kraju</a:t>
            </a:r>
            <a:r>
              <a:rPr lang="pl-PL" dirty="0">
                <a:latin typeface="+mn-lt"/>
              </a:rPr>
              <a:t>.</a:t>
            </a:r>
          </a:p>
        </p:txBody>
      </p:sp>
    </p:spTree>
    <p:extLst>
      <p:ext uri="{BB962C8B-B14F-4D97-AF65-F5344CB8AC3E}">
        <p14:creationId xmlns:p14="http://schemas.microsoft.com/office/powerpoint/2010/main" val="183898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fontScale="90000"/>
          </a:bodyPr>
          <a:lstStyle/>
          <a:p>
            <a:r>
              <a:rPr lang="pl-PL" b="1" dirty="0">
                <a:solidFill>
                  <a:schemeClr val="accent5">
                    <a:lumMod val="75000"/>
                  </a:schemeClr>
                </a:solidFill>
              </a:rPr>
              <a:t>3. Sytuacja oraz procesy zachodzące na regionalnym rynku pracy</a:t>
            </a:r>
            <a:endParaRPr lang="pl-PL" dirty="0">
              <a:solidFill>
                <a:schemeClr val="accent5">
                  <a:lumMod val="75000"/>
                </a:schemeClr>
              </a:solidFill>
            </a:endParaRPr>
          </a:p>
        </p:txBody>
      </p:sp>
      <p:sp>
        <p:nvSpPr>
          <p:cNvPr id="5" name="Prostokąt 4"/>
          <p:cNvSpPr/>
          <p:nvPr/>
        </p:nvSpPr>
        <p:spPr>
          <a:xfrm>
            <a:off x="202506" y="212365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Wskaźnik zatrudnienia ludności w wieku 15–89 lat według województw w 2022 r.</a:t>
            </a:r>
            <a:endParaRPr lang="pl-PL" sz="1600" dirty="0">
              <a:solidFill>
                <a:schemeClr val="tx1"/>
              </a:solidFill>
            </a:endParaRPr>
          </a:p>
        </p:txBody>
      </p:sp>
      <p:sp>
        <p:nvSpPr>
          <p:cNvPr id="6" name="Prostokąt 5"/>
          <p:cNvSpPr/>
          <p:nvPr/>
        </p:nvSpPr>
        <p:spPr>
          <a:xfrm>
            <a:off x="5171837" y="212365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Współczynnik aktywności zawodowej według województw w 2022 r. </a:t>
            </a:r>
            <a:endParaRPr lang="pl-PL" sz="1600" dirty="0">
              <a:solidFill>
                <a:schemeClr val="tx1"/>
              </a:solidFill>
            </a:endParaRPr>
          </a:p>
        </p:txBody>
      </p:sp>
      <p:pic>
        <p:nvPicPr>
          <p:cNvPr id="11" name="Obraz 10" descr="Mapa polski przedstawiająca poszczególne województwa (w %): zachodnio-pomorskie 54,9, pomorskie 58,5, warmińsko-mazurskie 53,5, podlaskie 56,9, lubuskie 55,2, wielkopolskie 59,1, kujawsko-pomorskie 56, łódzkie 57,1, mazowieckie 60,5, lubelskie 54,9, dolnośląskie 56,1, opolskie 55,3, śląskie 54,2, małopolskie 55,3, świętokrzyskie 54,3, podkarpackie 50,3." title="Mapa: Wskaźnik zatrudnienia ludności w wieku 15–89 lat według województw w 2022 r."/>
          <p:cNvPicPr/>
          <p:nvPr/>
        </p:nvPicPr>
        <p:blipFill>
          <a:blip r:embed="rId3" cstate="print">
            <a:extLst>
              <a:ext uri="{28A0092B-C50C-407E-A947-70E740481C1C}">
                <a14:useLocalDpi xmlns:a14="http://schemas.microsoft.com/office/drawing/2010/main" val="0"/>
              </a:ext>
            </a:extLst>
          </a:blip>
          <a:stretch>
            <a:fillRect/>
          </a:stretch>
        </p:blipFill>
        <p:spPr>
          <a:xfrm>
            <a:off x="310693" y="2936388"/>
            <a:ext cx="4663440" cy="3867785"/>
          </a:xfrm>
          <a:prstGeom prst="rect">
            <a:avLst/>
          </a:prstGeom>
        </p:spPr>
      </p:pic>
      <p:pic>
        <p:nvPicPr>
          <p:cNvPr id="12" name="Obraz 11" descr="Mapa polski przedstawiająca poszczególne województwa (w %): zachodnio-pomorskie 56,2, pomorskie 59,6, warmińsko-mazurskie 55,4, podlaskie 58,4, lubuskie 56,1, wielkopolskie 60,3, kujawsko-pomorskie 58,2, łódzkie 59,1, mazowieckie 62,2, lubelskie 57,6, dolnośląskie 58,1, opolskie 56,8, śląskie 55,4, małopolskie 56,6, świętokrzyskie 56,5, podkarpackie 56,6." title="Mapa: Współczynnik aktywności zawodowej według województw w 2022 r. "/>
          <p:cNvPicPr/>
          <p:nvPr/>
        </p:nvPicPr>
        <p:blipFill>
          <a:blip r:embed="rId4" cstate="print">
            <a:extLst>
              <a:ext uri="{28A0092B-C50C-407E-A947-70E740481C1C}">
                <a14:useLocalDpi xmlns:a14="http://schemas.microsoft.com/office/drawing/2010/main" val="0"/>
              </a:ext>
            </a:extLst>
          </a:blip>
          <a:stretch>
            <a:fillRect/>
          </a:stretch>
        </p:blipFill>
        <p:spPr>
          <a:xfrm>
            <a:off x="5256336" y="2843733"/>
            <a:ext cx="4657090" cy="3852545"/>
          </a:xfrm>
          <a:prstGeom prst="rect">
            <a:avLst/>
          </a:prstGeom>
        </p:spPr>
      </p:pic>
      <p:sp>
        <p:nvSpPr>
          <p:cNvPr id="3" name="Prostokąt 2"/>
          <p:cNvSpPr/>
          <p:nvPr/>
        </p:nvSpPr>
        <p:spPr>
          <a:xfrm>
            <a:off x="310693" y="1056307"/>
            <a:ext cx="9482147" cy="923330"/>
          </a:xfrm>
          <a:prstGeom prst="rect">
            <a:avLst/>
          </a:prstGeom>
          <a:solidFill>
            <a:schemeClr val="bg2"/>
          </a:solidFill>
          <a:ln>
            <a:solidFill>
              <a:srgbClr val="FF0000"/>
            </a:solidFill>
          </a:ln>
        </p:spPr>
        <p:txBody>
          <a:bodyPr wrap="square">
            <a:spAutoFit/>
          </a:bodyPr>
          <a:lstStyle/>
          <a:p>
            <a:pPr algn="just"/>
            <a:r>
              <a:rPr lang="pl-PL" dirty="0">
                <a:latin typeface="+mn-lt"/>
              </a:rPr>
              <a:t>Sytuacja na rynku pracy w województwie podkarpackim w 2022 r. była niekorzystna na tle innych regionów Polski (niska stopa zatrudnienia, współczynnik aktywności zawodowej, wysoka stopa bezrobocia). </a:t>
            </a:r>
          </a:p>
        </p:txBody>
      </p:sp>
      <p:sp>
        <p:nvSpPr>
          <p:cNvPr id="4" name="pole tekstowe 3"/>
          <p:cNvSpPr txBox="1"/>
          <p:nvPr/>
        </p:nvSpPr>
        <p:spPr>
          <a:xfrm>
            <a:off x="1151880" y="7164213"/>
            <a:ext cx="2845266" cy="338554"/>
          </a:xfrm>
          <a:prstGeom prst="rect">
            <a:avLst/>
          </a:prstGeom>
          <a:noFill/>
        </p:spPr>
        <p:txBody>
          <a:bodyPr wrap="none" rtlCol="0">
            <a:spAutoFit/>
          </a:bodyPr>
          <a:lstStyle/>
          <a:p>
            <a:r>
              <a:rPr lang="pl-PL" sz="1600" b="1" dirty="0">
                <a:solidFill>
                  <a:srgbClr val="FF0000"/>
                </a:solidFill>
                <a:latin typeface="+mn-lt"/>
                <a:ea typeface="+mn-ea"/>
              </a:rPr>
              <a:t>16. lokata (w 2019 r. 16. lokata)</a:t>
            </a:r>
          </a:p>
        </p:txBody>
      </p:sp>
      <p:sp>
        <p:nvSpPr>
          <p:cNvPr id="10" name="pole tekstowe 9"/>
          <p:cNvSpPr txBox="1"/>
          <p:nvPr/>
        </p:nvSpPr>
        <p:spPr>
          <a:xfrm>
            <a:off x="5507414" y="7164213"/>
            <a:ext cx="4719562" cy="338554"/>
          </a:xfrm>
          <a:prstGeom prst="rect">
            <a:avLst/>
          </a:prstGeom>
          <a:noFill/>
        </p:spPr>
        <p:txBody>
          <a:bodyPr wrap="none" rtlCol="0">
            <a:spAutoFit/>
          </a:bodyPr>
          <a:lstStyle/>
          <a:p>
            <a:r>
              <a:rPr lang="pl-PL" sz="1600" b="1" dirty="0">
                <a:solidFill>
                  <a:srgbClr val="FF0000"/>
                </a:solidFill>
                <a:latin typeface="+mn-lt"/>
                <a:ea typeface="+mn-ea"/>
              </a:rPr>
              <a:t>16. lokata (wzrost o 1,3 pkt proc. względem 2019 r.)</a:t>
            </a:r>
          </a:p>
        </p:txBody>
      </p:sp>
    </p:spTree>
    <p:extLst>
      <p:ext uri="{BB962C8B-B14F-4D97-AF65-F5344CB8AC3E}">
        <p14:creationId xmlns:p14="http://schemas.microsoft.com/office/powerpoint/2010/main" val="406506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descr="Mapa polski przedstawiająca poszczególne województwa (w %): zachodnio-pomorskie 6,7, pomorskie 4,6, warmińsko-mazurskie 8,7, podlaskie 7,3, lubuskie 4,4, wielkopolskie 2,9, kujawsko-pomorskie 7,4, łódzkie 5,4, mazowieckie 4,2, lubelskie 8,1, dolnośląskie 4,5, opolskie 6,1, śląskie 3,7, małopolskie 4,5, świętokrzyskie 7,7, podkarpackie 8,8." title="Mapa: Stopa bezrobocia rejestrowanego według województw w 2022 r. "/>
          <p:cNvPicPr/>
          <p:nvPr/>
        </p:nvPicPr>
        <p:blipFill>
          <a:blip r:embed="rId3" cstate="print">
            <a:extLst>
              <a:ext uri="{28A0092B-C50C-407E-A947-70E740481C1C}">
                <a14:useLocalDpi xmlns:a14="http://schemas.microsoft.com/office/drawing/2010/main" val="0"/>
              </a:ext>
            </a:extLst>
          </a:blip>
          <a:stretch>
            <a:fillRect/>
          </a:stretch>
        </p:blipFill>
        <p:spPr>
          <a:xfrm>
            <a:off x="6984528" y="2267669"/>
            <a:ext cx="2903022" cy="2376264"/>
          </a:xfrm>
          <a:prstGeom prst="rect">
            <a:avLst/>
          </a:prstGeom>
        </p:spPr>
      </p:pic>
      <p:graphicFrame>
        <p:nvGraphicFramePr>
          <p:cNvPr id="15" name="Wykres 14" descr="Wykres słupkowy pionowy w tym dane (w %): 2020: 6,8 Polska, 11,2 Województwo Podkarpackie, 2021: 5,8 Polska, 9,9 Województwo Podkarpackie, 2022: 5,2 Polska, 8,8 Województwo Podkarpackie." title="Wykres: Stopa bezrobocia rejestrowanego w woj. podkarpackim na tle Polski w latach 2020–2022">
            <a:extLst>
              <a:ext uri="{FF2B5EF4-FFF2-40B4-BE49-F238E27FC236}">
                <a16:creationId xmlns:a16="http://schemas.microsoft.com/office/drawing/2014/main" id="{0A8C2B3E-D500-4352-AFAD-61FB067A544E}"/>
              </a:ext>
            </a:extLst>
          </p:cNvPr>
          <p:cNvGraphicFramePr/>
          <p:nvPr>
            <p:extLst>
              <p:ext uri="{D42A27DB-BD31-4B8C-83A1-F6EECF244321}">
                <p14:modId xmlns:p14="http://schemas.microsoft.com/office/powerpoint/2010/main" val="356780703"/>
              </p:ext>
            </p:extLst>
          </p:nvPr>
        </p:nvGraphicFramePr>
        <p:xfrm>
          <a:off x="5184575" y="5075981"/>
          <a:ext cx="4608265" cy="2477898"/>
        </p:xfrm>
        <a:graphic>
          <a:graphicData uri="http://schemas.openxmlformats.org/drawingml/2006/chart">
            <c:chart xmlns:c="http://schemas.openxmlformats.org/drawingml/2006/chart" xmlns:r="http://schemas.openxmlformats.org/officeDocument/2006/relationships" r:id="rId4"/>
          </a:graphicData>
        </a:graphic>
      </p:graphicFrame>
      <p:sp>
        <p:nvSpPr>
          <p:cNvPr id="2" name="Tytuł 1"/>
          <p:cNvSpPr>
            <a:spLocks noGrp="1"/>
          </p:cNvSpPr>
          <p:nvPr>
            <p:ph type="title"/>
          </p:nvPr>
        </p:nvSpPr>
        <p:spPr>
          <a:xfrm>
            <a:off x="202506" y="107429"/>
            <a:ext cx="9806358" cy="785066"/>
          </a:xfrm>
        </p:spPr>
        <p:txBody>
          <a:bodyPr>
            <a:normAutofit fontScale="90000"/>
          </a:bodyPr>
          <a:lstStyle/>
          <a:p>
            <a:r>
              <a:rPr lang="pl-PL" b="1" dirty="0">
                <a:solidFill>
                  <a:schemeClr val="accent5">
                    <a:lumMod val="75000"/>
                  </a:schemeClr>
                </a:solidFill>
              </a:rPr>
              <a:t>3. Sytuacja oraz procesy zachodzące na regionalnym rynku pracy</a:t>
            </a:r>
            <a:r>
              <a:rPr lang="pl-PL" b="1" dirty="0">
                <a:solidFill>
                  <a:schemeClr val="bg1"/>
                </a:solidFill>
              </a:rPr>
              <a:t>.</a:t>
            </a:r>
            <a:endParaRPr lang="pl-PL" dirty="0">
              <a:solidFill>
                <a:schemeClr val="bg1"/>
              </a:solidFill>
            </a:endParaRPr>
          </a:p>
        </p:txBody>
      </p:sp>
      <p:sp>
        <p:nvSpPr>
          <p:cNvPr id="5" name="Prostokąt 4"/>
          <p:cNvSpPr/>
          <p:nvPr/>
        </p:nvSpPr>
        <p:spPr>
          <a:xfrm>
            <a:off x="122260" y="161959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Stopa bezrobocia (BAEL) według województw w 2022 r. </a:t>
            </a:r>
            <a:endParaRPr lang="pl-PL" sz="1600" dirty="0">
              <a:solidFill>
                <a:schemeClr val="tx1"/>
              </a:solidFill>
            </a:endParaRPr>
          </a:p>
        </p:txBody>
      </p:sp>
      <p:sp>
        <p:nvSpPr>
          <p:cNvPr id="6" name="Prostokąt 5"/>
          <p:cNvSpPr/>
          <p:nvPr/>
        </p:nvSpPr>
        <p:spPr>
          <a:xfrm>
            <a:off x="287784" y="4607929"/>
            <a:ext cx="4752528" cy="68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Stopa bezrobocia (BAEL) w województwie podkarpackim na tle Polski w latach 2019–2022</a:t>
            </a:r>
            <a:endParaRPr lang="pl-PL" sz="1600" dirty="0">
              <a:solidFill>
                <a:schemeClr val="tx1"/>
              </a:solidFill>
            </a:endParaRPr>
          </a:p>
        </p:txBody>
      </p:sp>
      <p:pic>
        <p:nvPicPr>
          <p:cNvPr id="8" name="Obraz 7" descr="Mapa polski przedstawiająca poszczególne województwa (w %): zachodnio-pomorskie 2,3, pomorskie 1,9, warmińsko-mazurskie 3,4, podlaskie 2,6, lubuskie tajemnica statystyczna, wielkopolskie 2,0, kujawsko-pomorskie 3,8, łódzkie 3,5, mazowieckie 2,7, lubelskie 4,7, dolnośląskie 3,5, opolskie 2,7, śląskie 2,2, małopolskie 2,4, świętokrzyskie 3,8, podkarpackie 4,8." title="Mapa: Stopa bezrobocia (BAEL) według województw w 2022 r. "/>
          <p:cNvPicPr/>
          <p:nvPr/>
        </p:nvPicPr>
        <p:blipFill>
          <a:blip r:embed="rId5" cstate="print">
            <a:extLst>
              <a:ext uri="{28A0092B-C50C-407E-A947-70E740481C1C}">
                <a14:useLocalDpi xmlns:a14="http://schemas.microsoft.com/office/drawing/2010/main" val="0"/>
              </a:ext>
            </a:extLst>
          </a:blip>
          <a:stretch>
            <a:fillRect/>
          </a:stretch>
        </p:blipFill>
        <p:spPr>
          <a:xfrm>
            <a:off x="1583928" y="2123653"/>
            <a:ext cx="3096344" cy="2448272"/>
          </a:xfrm>
          <a:prstGeom prst="rect">
            <a:avLst/>
          </a:prstGeom>
        </p:spPr>
      </p:pic>
      <p:graphicFrame>
        <p:nvGraphicFramePr>
          <p:cNvPr id="10" name="Wykres 9" descr="Wykres słupkowy pionowy w tym dane (w %): 2019: 3,3 Polska, 5,4 Województwo Podkarpackie, 2020: 3,2 Polska, 4,6 Województwo Podkarpackie, 2021: 3,4 Polska, 4,8 Województwo Podkarpackie, 2022: 2,9 Polska, 4,8 Województwo Podkarpackie." title="Wykres: Stopa bezrobocia (BAEL) w województwie podkarpackim na tle Polski w latach 2019–2022">
            <a:extLst>
              <a:ext uri="{FF2B5EF4-FFF2-40B4-BE49-F238E27FC236}">
                <a16:creationId xmlns:a16="http://schemas.microsoft.com/office/drawing/2014/main" id="{0A8C2B3E-D500-4352-AFAD-61FB067A544E}"/>
              </a:ext>
            </a:extLst>
          </p:cNvPr>
          <p:cNvGraphicFramePr/>
          <p:nvPr>
            <p:extLst>
              <p:ext uri="{D42A27DB-BD31-4B8C-83A1-F6EECF244321}">
                <p14:modId xmlns:p14="http://schemas.microsoft.com/office/powerpoint/2010/main" val="3580736091"/>
              </p:ext>
            </p:extLst>
          </p:nvPr>
        </p:nvGraphicFramePr>
        <p:xfrm>
          <a:off x="360038" y="5147989"/>
          <a:ext cx="4896297" cy="2411686"/>
        </p:xfrm>
        <a:graphic>
          <a:graphicData uri="http://schemas.openxmlformats.org/drawingml/2006/chart">
            <c:chart xmlns:c="http://schemas.openxmlformats.org/drawingml/2006/chart" xmlns:r="http://schemas.openxmlformats.org/officeDocument/2006/relationships" r:id="rId6"/>
          </a:graphicData>
        </a:graphic>
      </p:graphicFrame>
      <p:sp>
        <p:nvSpPr>
          <p:cNvPr id="13" name="Prostokąt 12"/>
          <p:cNvSpPr/>
          <p:nvPr/>
        </p:nvSpPr>
        <p:spPr>
          <a:xfrm>
            <a:off x="5490596" y="4643933"/>
            <a:ext cx="466228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Stopa bezrobocia rejestrowanego w woj. podkarpackim na tle Polski w latach 2020–2022</a:t>
            </a:r>
          </a:p>
        </p:txBody>
      </p:sp>
      <p:sp>
        <p:nvSpPr>
          <p:cNvPr id="17" name="Prostokąt 16"/>
          <p:cNvSpPr/>
          <p:nvPr/>
        </p:nvSpPr>
        <p:spPr>
          <a:xfrm>
            <a:off x="5256336" y="1774800"/>
            <a:ext cx="4752528" cy="708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Stopa bezrobocia rejestrowanego według województw w 2022 r. </a:t>
            </a:r>
            <a:endParaRPr lang="pl-PL" sz="1600" dirty="0">
              <a:solidFill>
                <a:schemeClr val="tx1"/>
              </a:solidFill>
            </a:endParaRPr>
          </a:p>
        </p:txBody>
      </p:sp>
      <p:sp>
        <p:nvSpPr>
          <p:cNvPr id="3" name="Prostokąt 2"/>
          <p:cNvSpPr/>
          <p:nvPr/>
        </p:nvSpPr>
        <p:spPr>
          <a:xfrm>
            <a:off x="1367904" y="542896"/>
            <a:ext cx="8640960" cy="923330"/>
          </a:xfrm>
          <a:prstGeom prst="rect">
            <a:avLst/>
          </a:prstGeom>
          <a:solidFill>
            <a:schemeClr val="bg2"/>
          </a:solidFill>
          <a:ln>
            <a:solidFill>
              <a:srgbClr val="FF0000"/>
            </a:solidFill>
          </a:ln>
        </p:spPr>
        <p:txBody>
          <a:bodyPr wrap="square">
            <a:spAutoFit/>
          </a:bodyPr>
          <a:lstStyle/>
          <a:p>
            <a:pPr algn="just"/>
            <a:r>
              <a:rPr lang="pl-PL" dirty="0">
                <a:latin typeface="+mn-lt"/>
              </a:rPr>
              <a:t>Sytuacja na rynku pracy uległa poprawie w 2022 r. Liczba bezrobotnych, jak i stopa bezrobocia rejestrowanego zmniejszyły się w 2022 r. względem 2019 r. W końcu 2022 r. urzędy pracy dysponowały większą liczbą ofert pracy niż w 2019 r. </a:t>
            </a:r>
          </a:p>
        </p:txBody>
      </p:sp>
    </p:spTree>
    <p:extLst>
      <p:ext uri="{BB962C8B-B14F-4D97-AF65-F5344CB8AC3E}">
        <p14:creationId xmlns:p14="http://schemas.microsoft.com/office/powerpoint/2010/main" val="283674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768" y="258467"/>
            <a:ext cx="9936857" cy="353018"/>
          </a:xfrm>
        </p:spPr>
        <p:txBody>
          <a:bodyPr>
            <a:normAutofit fontScale="90000"/>
          </a:bodyPr>
          <a:lstStyle/>
          <a:p>
            <a:r>
              <a:rPr lang="pl-PL" b="1" dirty="0">
                <a:solidFill>
                  <a:schemeClr val="accent5">
                    <a:lumMod val="75000"/>
                  </a:schemeClr>
                </a:solidFill>
              </a:rPr>
              <a:t>3. Sytuacja oraz procesy zachodzące na regionalnym rynku pracy</a:t>
            </a:r>
            <a:r>
              <a:rPr lang="pl-PL" b="1" dirty="0">
                <a:solidFill>
                  <a:schemeClr val="bg1"/>
                </a:solidFill>
              </a:rPr>
              <a:t>…</a:t>
            </a:r>
            <a:endParaRPr lang="pl-PL" dirty="0">
              <a:solidFill>
                <a:schemeClr val="bg1"/>
              </a:solidFill>
            </a:endParaRPr>
          </a:p>
        </p:txBody>
      </p:sp>
      <p:sp>
        <p:nvSpPr>
          <p:cNvPr id="5" name="Prostokąt 4"/>
          <p:cNvSpPr/>
          <p:nvPr/>
        </p:nvSpPr>
        <p:spPr>
          <a:xfrm>
            <a:off x="287784" y="1043533"/>
            <a:ext cx="576064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a:t>
            </a:r>
            <a:r>
              <a:rPr lang="pl-PL" sz="1600" b="1" dirty="0">
                <a:solidFill>
                  <a:schemeClr val="tx1"/>
                </a:solidFill>
                <a:effectLst>
                  <a:outerShdw sx="0" sy="0">
                    <a:srgbClr val="000000"/>
                  </a:outerShdw>
                </a:effectLst>
              </a:rPr>
              <a:t>Przeciętnie zatrudnienie w sektorze przedsiębiorstw w województwie podkarpackim w latach 2019–2022 według kwartalnych okresów narastająco</a:t>
            </a:r>
            <a:endParaRPr lang="pl-PL" b="1" dirty="0">
              <a:effectLst>
                <a:outerShdw sx="0" sy="0">
                  <a:srgbClr val="000000"/>
                </a:outerShdw>
              </a:effectLst>
            </a:endParaRPr>
          </a:p>
        </p:txBody>
      </p:sp>
      <p:sp>
        <p:nvSpPr>
          <p:cNvPr id="10" name="Prostokąt 9"/>
          <p:cNvSpPr/>
          <p:nvPr/>
        </p:nvSpPr>
        <p:spPr>
          <a:xfrm>
            <a:off x="318870" y="4355902"/>
            <a:ext cx="572955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a:t>
            </a:r>
            <a:r>
              <a:rPr lang="pl-PL" sz="1600" b="1" dirty="0">
                <a:solidFill>
                  <a:schemeClr val="tx1"/>
                </a:solidFill>
                <a:effectLst>
                  <a:outerShdw sx="0" sy="0">
                    <a:srgbClr val="000000"/>
                  </a:outerShdw>
                </a:effectLst>
              </a:rPr>
              <a:t>Dynamika przeciętnego zatrudnienia w sektorze przedsiębiorstw w województwie podkarpackim na tle Polski w latach 2019–2022 (analogiczny okres poprzedniego roku=100)</a:t>
            </a:r>
            <a:endParaRPr lang="pl-PL" b="1" dirty="0">
              <a:effectLst>
                <a:outerShdw sx="0" sy="0">
                  <a:srgbClr val="000000"/>
                </a:outerShdw>
              </a:effectLst>
            </a:endParaRPr>
          </a:p>
        </p:txBody>
      </p:sp>
      <p:graphicFrame>
        <p:nvGraphicFramePr>
          <p:cNvPr id="7" name="Wykres 6" descr="Wykres liniowy w tym dane: Województwo Podkarpackie: 2019: 1 kw.: 102,6, 2 kw.: 102,3, 3kw.: 101,8, 4 kw.: 101,9, 2020: 1 kw.: 101,4,7, 2 kw.: 99,2, 3kw.: 98,6, 4 kw.: 97,7, 2021 1 kw.: 96,8, 2 kw.: 99,3, 3kw.: 100,3, 4 kw.: 101,2, 2022 1 kw.: 103,7, 2 kw.: 103,2, 3kw.: 103,4, 4 kw.: 103,3." title="Wykres:   Dynamika przeciętnego zatrudnienia w sektorze przedsiębiorstw w województwie podkarpackim na tle Polski w latach 2019–2022 (analogiczny okres poprzedniego roku=100)">
            <a:extLst>
              <a:ext uri="{FF2B5EF4-FFF2-40B4-BE49-F238E27FC236}">
                <a16:creationId xmlns:a16="http://schemas.microsoft.com/office/drawing/2014/main" id="{B3FFC199-1D38-4214-891F-68777CBEA99A}"/>
              </a:ext>
            </a:extLst>
          </p:cNvPr>
          <p:cNvGraphicFramePr/>
          <p:nvPr>
            <p:extLst>
              <p:ext uri="{D42A27DB-BD31-4B8C-83A1-F6EECF244321}">
                <p14:modId xmlns:p14="http://schemas.microsoft.com/office/powerpoint/2010/main" val="2608158313"/>
              </p:ext>
            </p:extLst>
          </p:nvPr>
        </p:nvGraphicFramePr>
        <p:xfrm>
          <a:off x="287784" y="5058011"/>
          <a:ext cx="5544616" cy="2473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Wykres 8" descr="Wykres słupkowy pionowy w tym dane (w tyś. etatów): 2019: 1 kw.: 249,3, 2 kw.: 249,5, 3kw.: 249,1, 4 kw.: 249,7, 2020: 1 kw.: 252,7, 2 kw.: 247,5, 3kw.: 245,6, 4 kw.: 244, 2021 1 kw.: 244,6, 2 kw.: 245,8, 3kw.: 246,3, 4 kw.: 247,1, 2022 1 kw.: 253,6 , 2 kw.: 253,8, 3kw.: 254,7 , 4 kw.: 255,1." title="Wykres:  Przeciętnie zatrudnienie w sektorze przedsiębiorstw w województwie podkarpackim w latach 2019–2022 według kwartalnych okresów narastająco">
            <a:extLst>
              <a:ext uri="{FF2B5EF4-FFF2-40B4-BE49-F238E27FC236}">
                <a16:creationId xmlns:a16="http://schemas.microsoft.com/office/drawing/2014/main" id="{FCC86A28-83A4-479B-A7EB-7A5529243451}"/>
              </a:ext>
            </a:extLst>
          </p:cNvPr>
          <p:cNvGraphicFramePr/>
          <p:nvPr>
            <p:extLst>
              <p:ext uri="{D42A27DB-BD31-4B8C-83A1-F6EECF244321}">
                <p14:modId xmlns:p14="http://schemas.microsoft.com/office/powerpoint/2010/main" val="3872354246"/>
              </p:ext>
            </p:extLst>
          </p:nvPr>
        </p:nvGraphicFramePr>
        <p:xfrm>
          <a:off x="143768" y="1619597"/>
          <a:ext cx="5655917" cy="2590803"/>
        </p:xfrm>
        <a:graphic>
          <a:graphicData uri="http://schemas.openxmlformats.org/drawingml/2006/chart">
            <c:chart xmlns:c="http://schemas.openxmlformats.org/drawingml/2006/chart" xmlns:r="http://schemas.openxmlformats.org/officeDocument/2006/relationships" r:id="rId4"/>
          </a:graphicData>
        </a:graphic>
      </p:graphicFrame>
      <p:sp>
        <p:nvSpPr>
          <p:cNvPr id="3" name="Prostokąt 2"/>
          <p:cNvSpPr/>
          <p:nvPr/>
        </p:nvSpPr>
        <p:spPr>
          <a:xfrm>
            <a:off x="6394246" y="2699717"/>
            <a:ext cx="3384129" cy="1477328"/>
          </a:xfrm>
          <a:prstGeom prst="rect">
            <a:avLst/>
          </a:prstGeom>
          <a:solidFill>
            <a:schemeClr val="bg2"/>
          </a:solidFill>
          <a:ln>
            <a:solidFill>
              <a:srgbClr val="FF0000"/>
            </a:solidFill>
          </a:ln>
        </p:spPr>
        <p:txBody>
          <a:bodyPr wrap="square">
            <a:spAutoFit/>
          </a:bodyPr>
          <a:lstStyle/>
          <a:p>
            <a:pPr algn="just"/>
            <a:r>
              <a:rPr lang="pl-PL" dirty="0">
                <a:latin typeface="+mn-lt"/>
              </a:rPr>
              <a:t>W województwie relatywnie wysoki był </a:t>
            </a:r>
            <a:r>
              <a:rPr lang="pl-PL" b="1" dirty="0">
                <a:latin typeface="+mn-lt"/>
              </a:rPr>
              <a:t>odsetek pracujących w sektorze przemysłowym </a:t>
            </a:r>
            <a:r>
              <a:rPr lang="pl-PL" dirty="0">
                <a:latin typeface="+mn-lt"/>
              </a:rPr>
              <a:t>(wg BAEL 34,8% pracujących w 2022 r.), a ponadto wzrastał.</a:t>
            </a:r>
          </a:p>
        </p:txBody>
      </p:sp>
      <p:sp>
        <p:nvSpPr>
          <p:cNvPr id="4" name="Prostokąt 3"/>
          <p:cNvSpPr/>
          <p:nvPr/>
        </p:nvSpPr>
        <p:spPr>
          <a:xfrm>
            <a:off x="6244348" y="4355902"/>
            <a:ext cx="3742581" cy="2862322"/>
          </a:xfrm>
          <a:prstGeom prst="rect">
            <a:avLst/>
          </a:prstGeom>
          <a:solidFill>
            <a:schemeClr val="bg2"/>
          </a:solidFill>
          <a:ln>
            <a:solidFill>
              <a:srgbClr val="FF0000"/>
            </a:solidFill>
          </a:ln>
        </p:spPr>
        <p:txBody>
          <a:bodyPr wrap="square">
            <a:spAutoFit/>
          </a:bodyPr>
          <a:lstStyle/>
          <a:p>
            <a:pPr algn="just"/>
            <a:r>
              <a:rPr lang="pl-PL" dirty="0">
                <a:latin typeface="+mn-lt"/>
              </a:rPr>
              <a:t>Spośród inteligentnych specjalizacji w  2021 r. odnotowano </a:t>
            </a:r>
            <a:r>
              <a:rPr lang="pl-PL" b="1" dirty="0">
                <a:solidFill>
                  <a:schemeClr val="accent5"/>
                </a:solidFill>
                <a:latin typeface="+mn-lt"/>
              </a:rPr>
              <a:t>wzrost</a:t>
            </a:r>
            <a:r>
              <a:rPr lang="pl-PL" b="1" dirty="0">
                <a:latin typeface="+mn-lt"/>
              </a:rPr>
              <a:t> zatrudnienia</a:t>
            </a:r>
            <a:r>
              <a:rPr lang="pl-PL" dirty="0">
                <a:latin typeface="+mn-lt"/>
              </a:rPr>
              <a:t> w sektorze </a:t>
            </a:r>
            <a:r>
              <a:rPr lang="pl-PL" b="1" dirty="0">
                <a:latin typeface="+mn-lt"/>
              </a:rPr>
              <a:t>motoryzacyjnym</a:t>
            </a:r>
            <a:r>
              <a:rPr lang="pl-PL" dirty="0">
                <a:latin typeface="+mn-lt"/>
              </a:rPr>
              <a:t>, podspecjalizacji </a:t>
            </a:r>
            <a:r>
              <a:rPr lang="pl-PL" b="1" dirty="0">
                <a:latin typeface="+mn-lt"/>
              </a:rPr>
              <a:t>jakości życia </a:t>
            </a:r>
            <a:r>
              <a:rPr lang="pl-PL" dirty="0">
                <a:latin typeface="+mn-lt"/>
              </a:rPr>
              <a:t>- </a:t>
            </a:r>
            <a:r>
              <a:rPr lang="pl-PL" b="1" dirty="0">
                <a:latin typeface="+mn-lt"/>
              </a:rPr>
              <a:t>usługi i produkty medyczne</a:t>
            </a:r>
            <a:r>
              <a:rPr lang="pl-PL" dirty="0">
                <a:latin typeface="+mn-lt"/>
              </a:rPr>
              <a:t> oraz </a:t>
            </a:r>
            <a:r>
              <a:rPr lang="pl-PL" b="1" dirty="0">
                <a:latin typeface="+mn-lt"/>
              </a:rPr>
              <a:t>wzmacniające kondycję</a:t>
            </a:r>
            <a:r>
              <a:rPr lang="pl-PL" dirty="0">
                <a:latin typeface="+mn-lt"/>
              </a:rPr>
              <a:t>, a </a:t>
            </a:r>
            <a:r>
              <a:rPr lang="pl-PL" b="1" dirty="0">
                <a:solidFill>
                  <a:srgbClr val="FF0000"/>
                </a:solidFill>
                <a:latin typeface="+mn-lt"/>
              </a:rPr>
              <a:t>spadek</a:t>
            </a:r>
            <a:r>
              <a:rPr lang="pl-PL" dirty="0">
                <a:latin typeface="+mn-lt"/>
              </a:rPr>
              <a:t> w </a:t>
            </a:r>
            <a:r>
              <a:rPr lang="pl-PL" b="1" dirty="0">
                <a:latin typeface="+mn-lt"/>
              </a:rPr>
              <a:t>lotnictwie</a:t>
            </a:r>
            <a:r>
              <a:rPr lang="pl-PL" dirty="0">
                <a:latin typeface="+mn-lt"/>
              </a:rPr>
              <a:t>, podspecjalizacji </a:t>
            </a:r>
            <a:r>
              <a:rPr lang="pl-PL" b="1" dirty="0">
                <a:latin typeface="+mn-lt"/>
              </a:rPr>
              <a:t>energia przyjazna środowisku</a:t>
            </a:r>
            <a:r>
              <a:rPr lang="pl-PL" dirty="0">
                <a:latin typeface="+mn-lt"/>
              </a:rPr>
              <a:t> i podspecjalizacji </a:t>
            </a:r>
            <a:r>
              <a:rPr lang="pl-PL" b="1" dirty="0">
                <a:latin typeface="+mn-lt"/>
              </a:rPr>
              <a:t>żywność wysokiej jakośc</a:t>
            </a:r>
            <a:r>
              <a:rPr lang="pl-PL" dirty="0">
                <a:latin typeface="+mn-lt"/>
              </a:rPr>
              <a:t>i.</a:t>
            </a:r>
          </a:p>
        </p:txBody>
      </p:sp>
      <p:sp>
        <p:nvSpPr>
          <p:cNvPr id="6" name="Prostokąt 5"/>
          <p:cNvSpPr/>
          <p:nvPr/>
        </p:nvSpPr>
        <p:spPr>
          <a:xfrm>
            <a:off x="5939061" y="1219158"/>
            <a:ext cx="4032198" cy="923330"/>
          </a:xfrm>
          <a:prstGeom prst="rect">
            <a:avLst/>
          </a:prstGeom>
          <a:solidFill>
            <a:schemeClr val="bg2"/>
          </a:solidFill>
          <a:ln>
            <a:solidFill>
              <a:srgbClr val="FF0000"/>
            </a:solidFill>
          </a:ln>
        </p:spPr>
        <p:txBody>
          <a:bodyPr wrap="square">
            <a:spAutoFit/>
          </a:bodyPr>
          <a:lstStyle/>
          <a:p>
            <a:pPr algn="just"/>
            <a:r>
              <a:rPr lang="pl-PL" b="1" dirty="0">
                <a:solidFill>
                  <a:schemeClr val="accent5"/>
                </a:solidFill>
              </a:rPr>
              <a:t>Wzrosło</a:t>
            </a:r>
            <a:r>
              <a:rPr lang="pl-PL" dirty="0"/>
              <a:t> </a:t>
            </a:r>
            <a:r>
              <a:rPr lang="pl-PL" b="1" dirty="0"/>
              <a:t>przeciętne zatrudnienie </a:t>
            </a:r>
            <a:r>
              <a:rPr lang="pl-PL" dirty="0"/>
              <a:t>w </a:t>
            </a:r>
            <a:r>
              <a:rPr lang="pl-PL" b="1" dirty="0"/>
              <a:t>sektorze przedsiębiorstw </a:t>
            </a:r>
            <a:r>
              <a:rPr lang="pl-PL" dirty="0"/>
              <a:t>(osiągając dynamikę powyżej średniej krajowej).</a:t>
            </a:r>
          </a:p>
        </p:txBody>
      </p:sp>
    </p:spTree>
    <p:extLst>
      <p:ext uri="{BB962C8B-B14F-4D97-AF65-F5344CB8AC3E}">
        <p14:creationId xmlns:p14="http://schemas.microsoft.com/office/powerpoint/2010/main" val="44139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fontScale="90000"/>
          </a:bodyPr>
          <a:lstStyle/>
          <a:p>
            <a:r>
              <a:rPr lang="pl-PL" b="1" dirty="0">
                <a:solidFill>
                  <a:schemeClr val="accent5">
                    <a:lumMod val="75000"/>
                  </a:schemeClr>
                </a:solidFill>
              </a:rPr>
              <a:t>3. Sytuacja oraz procesy zachodzące na regionalnym rynku pracy</a:t>
            </a:r>
            <a:r>
              <a:rPr lang="pl-PL" b="1" dirty="0">
                <a:solidFill>
                  <a:schemeClr val="bg1"/>
                </a:solidFill>
              </a:rPr>
              <a:t>..</a:t>
            </a:r>
            <a:endParaRPr lang="pl-PL" dirty="0">
              <a:solidFill>
                <a:schemeClr val="bg1"/>
              </a:solidFill>
            </a:endParaRPr>
          </a:p>
        </p:txBody>
      </p:sp>
      <p:sp>
        <p:nvSpPr>
          <p:cNvPr id="5" name="Prostokąt 4"/>
          <p:cNvSpPr/>
          <p:nvPr/>
        </p:nvSpPr>
        <p:spPr>
          <a:xfrm>
            <a:off x="431800" y="2987749"/>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Przeciętne miesięczne wynagrodzenia brutto według województw w 2022 r.</a:t>
            </a:r>
            <a:endParaRPr lang="pl-PL" sz="1600" dirty="0">
              <a:solidFill>
                <a:schemeClr val="tx1"/>
              </a:solidFill>
            </a:endParaRPr>
          </a:p>
        </p:txBody>
      </p:sp>
      <p:sp>
        <p:nvSpPr>
          <p:cNvPr id="6" name="Prostokąt 5"/>
          <p:cNvSpPr/>
          <p:nvPr/>
        </p:nvSpPr>
        <p:spPr>
          <a:xfrm>
            <a:off x="5171837" y="1115541"/>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Poszkodowani w wypadkach przy pracy na 1000 osób pracujących według województw w 2021 r.</a:t>
            </a:r>
            <a:endParaRPr lang="pl-PL" sz="1600" dirty="0">
              <a:solidFill>
                <a:schemeClr val="tx1"/>
              </a:solidFill>
            </a:endParaRPr>
          </a:p>
        </p:txBody>
      </p:sp>
      <p:pic>
        <p:nvPicPr>
          <p:cNvPr id="8" name="Obraz 7" descr="Mapa polski przedstawiająca poszczególne województwa (w zł): zachodnio-pomorskie 6169,94, pomorskie 6696,84, warmińsko-mazurskie 5674,89, podlaskie 6012,94, lubuskie 6014,38, wielkopolskie 6019,68, kujawsko-pomorskie 5888,55, łódzkie 6210,68, mazowieckie 7913,14, lubelskie 5909,60, dolnośląskie 6945,01, opolskie 6134,18, śląskie 6727,57, małopolskie 6824,68, świętokrzyskie 5782,60, podkarpackie 5662,53." title="Mapa: Przeciętne miesięczne wynagrodzenia brutto według województw w 2022 r."/>
          <p:cNvPicPr/>
          <p:nvPr/>
        </p:nvPicPr>
        <p:blipFill>
          <a:blip r:embed="rId3" cstate="print">
            <a:extLst>
              <a:ext uri="{28A0092B-C50C-407E-A947-70E740481C1C}">
                <a14:useLocalDpi xmlns:a14="http://schemas.microsoft.com/office/drawing/2010/main" val="0"/>
              </a:ext>
            </a:extLst>
          </a:blip>
          <a:stretch>
            <a:fillRect/>
          </a:stretch>
        </p:blipFill>
        <p:spPr>
          <a:xfrm>
            <a:off x="425554" y="3707829"/>
            <a:ext cx="4444137" cy="3528392"/>
          </a:xfrm>
          <a:prstGeom prst="rect">
            <a:avLst/>
          </a:prstGeom>
        </p:spPr>
      </p:pic>
      <p:graphicFrame>
        <p:nvGraphicFramePr>
          <p:cNvPr id="10" name="Wykres 9" descr="Wykres słupkowy pionowy w tym dane (w %): Polska: 4,8, dolnośląskie: 5,7, kujawsko-pomorskie: 6,1, lubelskie: 5,3, lubuskie: 5,4, łódzkie: 5,2, małopolskie: 3,9, mazowieckie: 3,6, opolskie: 6,3, podkarpackie: 4,6, podlaskie: 6,5, pomorskie: 5,2, śląskie: 6,0, świętokrzyskie: 5,4, warmińsko-mazurskie: 6,2, wielkopolskie: 5,5, zachodniopomorskie: 5,7." title="Wykres: Poszkodowani w wypadkach przy pracy na 1000 osób pracujących według województw w 2021 r.">
            <a:extLst>
              <a:ext uri="{FF2B5EF4-FFF2-40B4-BE49-F238E27FC236}">
                <a16:creationId xmlns:a16="http://schemas.microsoft.com/office/drawing/2014/main" id="{0A8C2B3E-D500-4352-AFAD-61FB067A544E}"/>
              </a:ext>
            </a:extLst>
          </p:cNvPr>
          <p:cNvGraphicFramePr/>
          <p:nvPr>
            <p:extLst>
              <p:ext uri="{D42A27DB-BD31-4B8C-83A1-F6EECF244321}">
                <p14:modId xmlns:p14="http://schemas.microsoft.com/office/powerpoint/2010/main" val="665244410"/>
              </p:ext>
            </p:extLst>
          </p:nvPr>
        </p:nvGraphicFramePr>
        <p:xfrm>
          <a:off x="5184328" y="1924162"/>
          <a:ext cx="4752281" cy="2625759"/>
        </p:xfrm>
        <a:graphic>
          <a:graphicData uri="http://schemas.openxmlformats.org/drawingml/2006/chart">
            <c:chart xmlns:c="http://schemas.openxmlformats.org/drawingml/2006/chart" xmlns:r="http://schemas.openxmlformats.org/officeDocument/2006/relationships" r:id="rId4"/>
          </a:graphicData>
        </a:graphic>
      </p:graphicFrame>
      <p:sp>
        <p:nvSpPr>
          <p:cNvPr id="3" name="Prostokąt 2"/>
          <p:cNvSpPr/>
          <p:nvPr/>
        </p:nvSpPr>
        <p:spPr>
          <a:xfrm>
            <a:off x="122069" y="1061345"/>
            <a:ext cx="5038725" cy="2031325"/>
          </a:xfrm>
          <a:prstGeom prst="rect">
            <a:avLst/>
          </a:prstGeom>
          <a:solidFill>
            <a:schemeClr val="bg2"/>
          </a:solidFill>
          <a:ln>
            <a:solidFill>
              <a:srgbClr val="FF0000"/>
            </a:solidFill>
          </a:ln>
        </p:spPr>
        <p:txBody>
          <a:bodyPr>
            <a:spAutoFit/>
          </a:bodyPr>
          <a:lstStyle/>
          <a:p>
            <a:pPr algn="just"/>
            <a:r>
              <a:rPr lang="pl-PL" dirty="0">
                <a:latin typeface="+mn-lt"/>
              </a:rPr>
              <a:t>Podkarpacie cechuje się </a:t>
            </a:r>
            <a:r>
              <a:rPr lang="pl-PL" b="1" dirty="0">
                <a:solidFill>
                  <a:srgbClr val="C00000"/>
                </a:solidFill>
                <a:latin typeface="+mn-lt"/>
              </a:rPr>
              <a:t>niskim poziomem wynagrodzeń</a:t>
            </a:r>
            <a:r>
              <a:rPr lang="pl-PL" dirty="0">
                <a:latin typeface="+mn-lt"/>
              </a:rPr>
              <a:t> na tle kraju (w 2022 r. </a:t>
            </a:r>
            <a:r>
              <a:rPr lang="pl-PL" b="1" dirty="0">
                <a:latin typeface="+mn-lt"/>
              </a:rPr>
              <a:t>84,4% średniej </a:t>
            </a:r>
            <a:r>
              <a:rPr lang="pl-PL" dirty="0">
                <a:latin typeface="+mn-lt"/>
              </a:rPr>
              <a:t>płacy krajowej; najniższy poziom w Polsce). Pomimo </a:t>
            </a:r>
            <a:r>
              <a:rPr lang="pl-PL" b="1" dirty="0">
                <a:latin typeface="+mn-lt"/>
              </a:rPr>
              <a:t>wzrostu wynagrodzeń na Podkarpaciu </a:t>
            </a:r>
            <a:r>
              <a:rPr lang="pl-PL" dirty="0">
                <a:latin typeface="+mn-lt"/>
              </a:rPr>
              <a:t>w latach 2019-2022, wzrost ten </a:t>
            </a:r>
            <a:r>
              <a:rPr lang="pl-PL" b="1" dirty="0">
                <a:latin typeface="+mn-lt"/>
              </a:rPr>
              <a:t>był nieco niższy niż ogółem w kraju</a:t>
            </a:r>
            <a:r>
              <a:rPr lang="pl-PL" dirty="0">
                <a:latin typeface="+mn-lt"/>
              </a:rPr>
              <a:t>. Oznacza to niekorzystne dla regionu </a:t>
            </a:r>
            <a:r>
              <a:rPr lang="pl-PL" b="1" dirty="0">
                <a:latin typeface="+mn-lt"/>
              </a:rPr>
              <a:t>narastanie dysparytetów płacowych</a:t>
            </a:r>
            <a:r>
              <a:rPr lang="pl-PL" dirty="0">
                <a:latin typeface="+mn-lt"/>
              </a:rPr>
              <a:t>. </a:t>
            </a:r>
          </a:p>
        </p:txBody>
      </p:sp>
      <p:sp>
        <p:nvSpPr>
          <p:cNvPr id="4" name="Prostokąt 3"/>
          <p:cNvSpPr/>
          <p:nvPr/>
        </p:nvSpPr>
        <p:spPr>
          <a:xfrm>
            <a:off x="5616376" y="4715941"/>
            <a:ext cx="3958605" cy="1200329"/>
          </a:xfrm>
          <a:prstGeom prst="rect">
            <a:avLst/>
          </a:prstGeom>
          <a:solidFill>
            <a:schemeClr val="bg2"/>
          </a:solidFill>
          <a:ln>
            <a:solidFill>
              <a:srgbClr val="FF0000"/>
            </a:solidFill>
          </a:ln>
        </p:spPr>
        <p:txBody>
          <a:bodyPr wrap="square">
            <a:spAutoFit/>
          </a:bodyPr>
          <a:lstStyle/>
          <a:p>
            <a:pPr algn="just"/>
            <a:r>
              <a:rPr lang="pl-PL" dirty="0">
                <a:latin typeface="+mn-lt"/>
              </a:rPr>
              <a:t>Warunki pracy w regionie są jednak relatywnie korzystne na tle innych województw (choroby zawodowe, wypadki przy pracy). </a:t>
            </a:r>
          </a:p>
        </p:txBody>
      </p:sp>
    </p:spTree>
    <p:extLst>
      <p:ext uri="{BB962C8B-B14F-4D97-AF65-F5344CB8AC3E}">
        <p14:creationId xmlns:p14="http://schemas.microsoft.com/office/powerpoint/2010/main" val="223434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140558" y="1127525"/>
            <a:ext cx="4567004" cy="741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Przeciętne trwanie życia w zdrowiu</a:t>
            </a:r>
            <a:endParaRPr lang="pl-PL" sz="1600" dirty="0">
              <a:solidFill>
                <a:schemeClr val="tx1"/>
              </a:solidFill>
            </a:endParaRPr>
          </a:p>
        </p:txBody>
      </p:sp>
      <p:sp>
        <p:nvSpPr>
          <p:cNvPr id="2" name="Tytuł 1"/>
          <p:cNvSpPr>
            <a:spLocks noGrp="1"/>
          </p:cNvSpPr>
          <p:nvPr>
            <p:ph type="title"/>
          </p:nvPr>
        </p:nvSpPr>
        <p:spPr>
          <a:xfrm>
            <a:off x="0" y="162989"/>
            <a:ext cx="10164581" cy="569042"/>
          </a:xfrm>
        </p:spPr>
        <p:txBody>
          <a:bodyPr>
            <a:noAutofit/>
          </a:bodyPr>
          <a:lstStyle/>
          <a:p>
            <a:r>
              <a:rPr lang="pl-PL" sz="3200" b="1" dirty="0">
                <a:solidFill>
                  <a:schemeClr val="accent5">
                    <a:lumMod val="75000"/>
                  </a:schemeClr>
                </a:solidFill>
              </a:rPr>
              <a:t>4. Kondycja zdrowotna ludności oraz stan i zmiany zachodzące w infrastrukturze i funkcjonowaniu opieki zdrowotnej </a:t>
            </a:r>
          </a:p>
        </p:txBody>
      </p:sp>
      <p:sp>
        <p:nvSpPr>
          <p:cNvPr id="5" name="Prostokąt 4"/>
          <p:cNvSpPr/>
          <p:nvPr/>
        </p:nvSpPr>
        <p:spPr>
          <a:xfrm>
            <a:off x="183938" y="1325642"/>
            <a:ext cx="475252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Przeciętne trwanie życia kobiet i mężczyzn</a:t>
            </a:r>
          </a:p>
          <a:p>
            <a:endParaRPr lang="pl-PL" sz="1600" dirty="0">
              <a:solidFill>
                <a:schemeClr val="tx1"/>
              </a:solidFill>
            </a:endParaRPr>
          </a:p>
        </p:txBody>
      </p:sp>
      <p:graphicFrame>
        <p:nvGraphicFramePr>
          <p:cNvPr id="11" name="Wykres 10" descr="Wykres liniowy w tym dane dotyczące długości życia kobiet i mężczyzn. Średnia długość życia zarówno kobiet jak i mężczyzn jest większa niż w skali całego kraju. Zaobserwować można, że średnia życia kobiet jest wyższa niż średnia życia mężczyzn.  Średnia długość życia zarówno kobiet jak i mężczyzn w przedziale od 2010 do 2019 wzrastała, w przedziale od 2019 do 2021 zanotowała spadek, natomiast po 2020 roku zanotowano ponowny wzrost." title="Wykres liniowy w tym dane:"/>
          <p:cNvGraphicFramePr>
            <a:graphicFrameLocks/>
          </p:cNvGraphicFramePr>
          <p:nvPr>
            <p:extLst>
              <p:ext uri="{D42A27DB-BD31-4B8C-83A1-F6EECF244321}">
                <p14:modId xmlns:p14="http://schemas.microsoft.com/office/powerpoint/2010/main" val="2538269336"/>
              </p:ext>
            </p:extLst>
          </p:nvPr>
        </p:nvGraphicFramePr>
        <p:xfrm>
          <a:off x="42050" y="2195661"/>
          <a:ext cx="4572000" cy="3047223"/>
        </p:xfrm>
        <a:graphic>
          <a:graphicData uri="http://schemas.openxmlformats.org/drawingml/2006/chart">
            <c:chart xmlns:c="http://schemas.openxmlformats.org/drawingml/2006/chart" xmlns:r="http://schemas.openxmlformats.org/officeDocument/2006/relationships" r:id="rId3"/>
          </a:graphicData>
        </a:graphic>
      </p:graphicFrame>
      <p:sp>
        <p:nvSpPr>
          <p:cNvPr id="14" name="pole tekstowe 13"/>
          <p:cNvSpPr txBox="1"/>
          <p:nvPr/>
        </p:nvSpPr>
        <p:spPr>
          <a:xfrm>
            <a:off x="1295896" y="5796061"/>
            <a:ext cx="8064896" cy="1477328"/>
          </a:xfrm>
          <a:prstGeom prst="rect">
            <a:avLst/>
          </a:prstGeom>
          <a:solidFill>
            <a:schemeClr val="bg2"/>
          </a:solidFill>
          <a:ln w="38100">
            <a:solidFill>
              <a:srgbClr val="A5002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a:latin typeface="Arial" panose="020B0604020202020204" pitchFamily="34" charset="0"/>
                <a:cs typeface="Arial" panose="020B0604020202020204" pitchFamily="34" charset="0"/>
              </a:rPr>
              <a:t>Relatywnie </a:t>
            </a:r>
            <a:r>
              <a:rPr lang="pl-PL" b="1" dirty="0">
                <a:latin typeface="Arial" panose="020B0604020202020204" pitchFamily="34" charset="0"/>
                <a:cs typeface="Arial" panose="020B0604020202020204" pitchFamily="34" charset="0"/>
              </a:rPr>
              <a:t>dobra kondycja zdrowotna </a:t>
            </a:r>
            <a:r>
              <a:rPr lang="pl-PL" dirty="0">
                <a:latin typeface="Arial" panose="020B0604020202020204" pitchFamily="34" charset="0"/>
                <a:cs typeface="Arial" panose="020B0604020202020204" pitchFamily="34" charset="0"/>
              </a:rPr>
              <a:t>mieszkańców woj. podkarpackiego:</a:t>
            </a:r>
          </a:p>
          <a:p>
            <a:pPr marL="342900" indent="-342900">
              <a:buAutoNum type="arabicPeriod"/>
            </a:pPr>
            <a:r>
              <a:rPr lang="pl-PL" dirty="0">
                <a:latin typeface="Arial" panose="020B0604020202020204" pitchFamily="34" charset="0"/>
                <a:cs typeface="Arial" panose="020B0604020202020204" pitchFamily="34" charset="0"/>
              </a:rPr>
              <a:t>Podkarpackie, jednym z województw, gdzie </a:t>
            </a:r>
            <a:r>
              <a:rPr lang="pl-PL" b="1" dirty="0">
                <a:latin typeface="Arial" panose="020B0604020202020204" pitchFamily="34" charset="0"/>
                <a:cs typeface="Arial" panose="020B0604020202020204" pitchFamily="34" charset="0"/>
              </a:rPr>
              <a:t>żyje się najdłużej </a:t>
            </a:r>
            <a:r>
              <a:rPr lang="pl-PL" dirty="0">
                <a:latin typeface="Arial" panose="020B0604020202020204" pitchFamily="34" charset="0"/>
                <a:cs typeface="Arial" panose="020B0604020202020204" pitchFamily="34" charset="0"/>
              </a:rPr>
              <a:t>w Polsce (w 2022 r. 2. miejsce w kraju).</a:t>
            </a:r>
          </a:p>
          <a:p>
            <a:pPr marL="342900" indent="-342900">
              <a:buAutoNum type="arabicPeriod"/>
            </a:pPr>
            <a:r>
              <a:rPr lang="pl-PL" dirty="0">
                <a:latin typeface="Arial" panose="020B0604020202020204" pitchFamily="34" charset="0"/>
                <a:cs typeface="Arial" panose="020B0604020202020204" pitchFamily="34" charset="0"/>
              </a:rPr>
              <a:t>81,2% długości życia dla mężczyzn i 77,6% dla kobiet – to „</a:t>
            </a:r>
            <a:r>
              <a:rPr lang="pl-PL" b="1" dirty="0">
                <a:latin typeface="Arial" panose="020B0604020202020204" pitchFamily="34" charset="0"/>
                <a:cs typeface="Arial" panose="020B0604020202020204" pitchFamily="34" charset="0"/>
              </a:rPr>
              <a:t>życie w zdrowiu</a:t>
            </a:r>
            <a:r>
              <a:rPr lang="pl-PL" dirty="0">
                <a:latin typeface="Arial" panose="020B0604020202020204" pitchFamily="34" charset="0"/>
                <a:cs typeface="Arial" panose="020B0604020202020204" pitchFamily="34" charset="0"/>
              </a:rPr>
              <a:t>” (w 2022 r. </a:t>
            </a:r>
            <a:r>
              <a:rPr lang="pl-PL" b="1" dirty="0">
                <a:latin typeface="Arial" panose="020B0604020202020204" pitchFamily="34" charset="0"/>
                <a:cs typeface="Arial" panose="020B0604020202020204" pitchFamily="34" charset="0"/>
              </a:rPr>
              <a:t>10-13 miejsce w kraju</a:t>
            </a:r>
            <a:r>
              <a:rPr lang="pl-PL" dirty="0">
                <a:latin typeface="Arial" panose="020B0604020202020204" pitchFamily="34" charset="0"/>
                <a:cs typeface="Arial" panose="020B0604020202020204" pitchFamily="34" charset="0"/>
              </a:rPr>
              <a:t>; utrata przewagi woj.)</a:t>
            </a:r>
          </a:p>
        </p:txBody>
      </p:sp>
      <p:graphicFrame>
        <p:nvGraphicFramePr>
          <p:cNvPr id="20" name="Wykres 19" descr="Wykres liniowy w tym dane dotyczące przeciętnego trwania życia w zdrowiu. Można zaobserwować, że mężczyźni w odniesieniu do kobiet statystycznie mają większe problemy ze zdrowiem czy też występują częściej. Przedział lat od 2010 do 2015 wskazywał na spadek ilości kobiet żyjących w zdrowiu, natomiast od 2015 do 2019 zanotowano wzrost, po czy, w 2019 wystąpił kolejny spadek. Przeciętne trwanie życia w zdrowiu mężczyzn od 2010 o 2012 spadało, od 2012 do 2013 wzrosło z 58,7 do 58,8. W przedziale od 2013 do 2014 roku wystąpił spadek z 58,8 do 58,5 natomiast od 2014 do 2018 wystąpił wzrost do 60,6. W okresie od 2018 do 2021 zanotowano spadek, po czym nastąpił ponowny wzrost." title="Wykres: Przeciętne trwanie życia w zdrowiu"/>
          <p:cNvGraphicFramePr>
            <a:graphicFrameLocks/>
          </p:cNvGraphicFramePr>
          <p:nvPr>
            <p:extLst>
              <p:ext uri="{D42A27DB-BD31-4B8C-83A1-F6EECF244321}">
                <p14:modId xmlns:p14="http://schemas.microsoft.com/office/powerpoint/2010/main" val="3877578918"/>
              </p:ext>
            </p:extLst>
          </p:nvPr>
        </p:nvGraphicFramePr>
        <p:xfrm>
          <a:off x="4942542" y="1982338"/>
          <a:ext cx="4922305" cy="3381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082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140558" y="1246784"/>
            <a:ext cx="4567004" cy="741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l-PL" sz="1600" b="1" dirty="0">
                <a:solidFill>
                  <a:schemeClr val="tx1"/>
                </a:solidFill>
              </a:rPr>
              <a:t>Mapa: Łóżka w szpitalach ogólnych na 10 tys. ludności w 2022 r.</a:t>
            </a:r>
            <a:r>
              <a:rPr lang="pl-PL" sz="1600" b="1" dirty="0"/>
              <a:t> szpitalach ogólnych na 10 tys. ludności według województw w 2021 r.</a:t>
            </a:r>
          </a:p>
        </p:txBody>
      </p:sp>
      <p:sp>
        <p:nvSpPr>
          <p:cNvPr id="2" name="Tytuł 1"/>
          <p:cNvSpPr>
            <a:spLocks noGrp="1"/>
          </p:cNvSpPr>
          <p:nvPr>
            <p:ph type="title"/>
          </p:nvPr>
        </p:nvSpPr>
        <p:spPr>
          <a:xfrm>
            <a:off x="42050" y="156040"/>
            <a:ext cx="10164581" cy="569042"/>
          </a:xfrm>
        </p:spPr>
        <p:txBody>
          <a:bodyPr>
            <a:noAutofit/>
          </a:bodyPr>
          <a:lstStyle/>
          <a:p>
            <a:r>
              <a:rPr lang="pl-PL" sz="3200" b="1" dirty="0">
                <a:solidFill>
                  <a:schemeClr val="accent5">
                    <a:lumMod val="75000"/>
                  </a:schemeClr>
                </a:solidFill>
              </a:rPr>
              <a:t>4. Kondycja zdrowotna ludności oraz stan i zmiany zachodzące w infrastrukturze i funkcjonowaniu opieki zdrowotnej</a:t>
            </a:r>
            <a:r>
              <a:rPr lang="pl-PL" sz="3200" b="1" dirty="0">
                <a:solidFill>
                  <a:schemeClr val="bg1"/>
                </a:solidFill>
              </a:rPr>
              <a:t>..</a:t>
            </a:r>
            <a:r>
              <a:rPr lang="pl-PL" sz="3200" b="1" dirty="0">
                <a:solidFill>
                  <a:schemeClr val="accent5">
                    <a:lumMod val="75000"/>
                  </a:schemeClr>
                </a:solidFill>
              </a:rPr>
              <a:t> </a:t>
            </a:r>
          </a:p>
        </p:txBody>
      </p:sp>
      <p:sp>
        <p:nvSpPr>
          <p:cNvPr id="5" name="Prostokąt 4"/>
          <p:cNvSpPr/>
          <p:nvPr/>
        </p:nvSpPr>
        <p:spPr>
          <a:xfrm>
            <a:off x="289023" y="1327451"/>
            <a:ext cx="475252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Liczba lekarzy pracujących bezpośrednio z pacjentem (na 100 tys. ludności) w 2022 r. </a:t>
            </a:r>
          </a:p>
          <a:p>
            <a:endParaRPr lang="pl-PL" sz="1600" dirty="0">
              <a:solidFill>
                <a:schemeClr val="tx1"/>
              </a:solidFill>
            </a:endParaRPr>
          </a:p>
        </p:txBody>
      </p:sp>
      <p:pic>
        <p:nvPicPr>
          <p:cNvPr id="10" name="Obraz 9" descr="Mapa polski przedstawiająca poszczególne województwa (na 10 tyś. mieszkańców): zachodnio-pomorskie 30,1-35, pomorskie 35,1-40, warmińsko-mazurskie 25,1-30, podlaskie 35,1-40, lubuskie 23,8-25, wielkopolskie 25,1-30, kujawsko-pomorskie 30,1-35, łódzkie 35,1-40, mazowieckie 35,1-40, lubelskie 35,1-40, dolnośląskie 35,1-40, opolskie 23,8-25, śląskie 35,1-40, małopolskie 35,1-40, świętokrzyskie 30,1-35, podkarpackie 25,1-30." title="Mapa:  Liczba lekarzy pracujących bezpośrednio z pacjentem (na 100 tys. ludności) w 2022 r.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56" y="1986330"/>
            <a:ext cx="3091180" cy="3478530"/>
          </a:xfrm>
          <a:prstGeom prst="rect">
            <a:avLst/>
          </a:prstGeom>
          <a:noFill/>
          <a:ln>
            <a:noFill/>
          </a:ln>
        </p:spPr>
      </p:pic>
      <p:pic>
        <p:nvPicPr>
          <p:cNvPr id="12" name="Obraz 11" descr="Mapa polski przedstawiająca poszczególne województwa (na 10 tyś. mieszkańców): zachodnio-pomorskie 33,5-38, pomorskie 46,1-50, warmińsko-mazurskie 46,1-50, podlaskie 42,1-46, lubuskie 50,1-51,6, wielkopolskie 46,1-50, kujawsko-pomorskie 46,1-50, łódzkie 38,1-42, mazowieckie 38,1-42, lubelskie 42,1-46, dolnośląskie 42,1-46, opolskie 42,1-46, śląskie 33,5-38, małopolskie 46,1-50, świętokrzyskie 50,1-51,6, podkarpackie 42,1-46." title="Mapa: Łóżka w szpitalach ogólnych na 10 tys. ludności w 2022 r. szpitalach ogólnych na 10 tys. ludności według województ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051" y="1986700"/>
            <a:ext cx="2927985" cy="3232150"/>
          </a:xfrm>
          <a:prstGeom prst="rect">
            <a:avLst/>
          </a:prstGeom>
          <a:noFill/>
          <a:ln>
            <a:noFill/>
          </a:ln>
        </p:spPr>
      </p:pic>
      <p:sp>
        <p:nvSpPr>
          <p:cNvPr id="14" name="pole tekstowe 13"/>
          <p:cNvSpPr txBox="1"/>
          <p:nvPr/>
        </p:nvSpPr>
        <p:spPr>
          <a:xfrm>
            <a:off x="935856" y="6204776"/>
            <a:ext cx="8637077" cy="923330"/>
          </a:xfrm>
          <a:prstGeom prst="rect">
            <a:avLst/>
          </a:prstGeom>
          <a:solidFill>
            <a:schemeClr val="bg2"/>
          </a:solidFill>
          <a:ln w="28575">
            <a:solidFill>
              <a:srgbClr val="A50021"/>
            </a:solidFill>
            <a:prstDash val="solid"/>
          </a:ln>
        </p:spPr>
        <p:txBody>
          <a:bodyPr wrap="square" rtlCol="0">
            <a:spAutoFit/>
          </a:bodyPr>
          <a:lstStyle/>
          <a:p>
            <a:r>
              <a:rPr lang="pl-PL" dirty="0"/>
              <a:t>W latach 2021–2022 województwo podkarpackie – na tle kraju – charakteryzowało się </a:t>
            </a:r>
            <a:r>
              <a:rPr lang="pl-PL" b="1" dirty="0"/>
              <a:t>relatywnie gorszą dostępnością do usług opieki zdrowotnej </a:t>
            </a:r>
            <a:r>
              <a:rPr lang="pl-PL" dirty="0"/>
              <a:t>dla mieszkańców (mimo poprawy wskaźników w porównaniu do 2019 r.)</a:t>
            </a:r>
          </a:p>
        </p:txBody>
      </p:sp>
      <p:sp>
        <p:nvSpPr>
          <p:cNvPr id="15" name="pole tekstowe 14"/>
          <p:cNvSpPr txBox="1"/>
          <p:nvPr/>
        </p:nvSpPr>
        <p:spPr>
          <a:xfrm>
            <a:off x="1701337" y="5273096"/>
            <a:ext cx="2325699" cy="584775"/>
          </a:xfrm>
          <a:prstGeom prst="rect">
            <a:avLst/>
          </a:prstGeom>
          <a:noFill/>
        </p:spPr>
        <p:txBody>
          <a:bodyPr wrap="square" rtlCol="0">
            <a:spAutoFit/>
          </a:bodyPr>
          <a:lstStyle/>
          <a:p>
            <a:r>
              <a:rPr lang="pl-PL" sz="1600" b="1" dirty="0">
                <a:solidFill>
                  <a:srgbClr val="A50021"/>
                </a:solidFill>
              </a:rPr>
              <a:t>POL: 35,1</a:t>
            </a:r>
          </a:p>
          <a:p>
            <a:r>
              <a:rPr lang="pl-PL" sz="1600" b="1" dirty="0">
                <a:solidFill>
                  <a:srgbClr val="000066"/>
                </a:solidFill>
              </a:rPr>
              <a:t>PDK: 28 (25 w 2019 r.)</a:t>
            </a:r>
          </a:p>
        </p:txBody>
      </p:sp>
      <p:sp>
        <p:nvSpPr>
          <p:cNvPr id="16" name="pole tekstowe 15"/>
          <p:cNvSpPr txBox="1"/>
          <p:nvPr/>
        </p:nvSpPr>
        <p:spPr>
          <a:xfrm>
            <a:off x="6408464" y="5273096"/>
            <a:ext cx="2736304" cy="584775"/>
          </a:xfrm>
          <a:prstGeom prst="rect">
            <a:avLst/>
          </a:prstGeom>
          <a:noFill/>
        </p:spPr>
        <p:txBody>
          <a:bodyPr wrap="square" rtlCol="0">
            <a:spAutoFit/>
          </a:bodyPr>
          <a:lstStyle/>
          <a:p>
            <a:r>
              <a:rPr lang="pl-PL" sz="1600" b="1" dirty="0">
                <a:solidFill>
                  <a:srgbClr val="A50021"/>
                </a:solidFill>
              </a:rPr>
              <a:t>POL: 44,1</a:t>
            </a:r>
          </a:p>
          <a:p>
            <a:r>
              <a:rPr lang="pl-PL" sz="1600" b="1" dirty="0">
                <a:solidFill>
                  <a:srgbClr val="000066"/>
                </a:solidFill>
              </a:rPr>
              <a:t>PDK: 43,5 (10. miejsce)</a:t>
            </a:r>
          </a:p>
        </p:txBody>
      </p:sp>
    </p:spTree>
    <p:extLst>
      <p:ext uri="{BB962C8B-B14F-4D97-AF65-F5344CB8AC3E}">
        <p14:creationId xmlns:p14="http://schemas.microsoft.com/office/powerpoint/2010/main" val="188122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267" y="200092"/>
            <a:ext cx="9384611" cy="569042"/>
          </a:xfrm>
        </p:spPr>
        <p:txBody>
          <a:bodyPr>
            <a:noAutofit/>
          </a:bodyPr>
          <a:lstStyle/>
          <a:p>
            <a:pPr marL="449263" indent="-449263"/>
            <a:r>
              <a:rPr lang="pl-PL" sz="3200" b="1" dirty="0">
                <a:solidFill>
                  <a:schemeClr val="accent5">
                    <a:lumMod val="75000"/>
                  </a:schemeClr>
                </a:solidFill>
              </a:rPr>
              <a:t>5. Stan i dynamika zmian struktury oraz poziomu oświaty i wychowania </a:t>
            </a:r>
          </a:p>
        </p:txBody>
      </p:sp>
      <p:sp>
        <p:nvSpPr>
          <p:cNvPr id="4" name="Prostokąt 3"/>
          <p:cNvSpPr/>
          <p:nvPr/>
        </p:nvSpPr>
        <p:spPr>
          <a:xfrm>
            <a:off x="-89462" y="1003451"/>
            <a:ext cx="5038725" cy="584775"/>
          </a:xfrm>
          <a:prstGeom prst="rect">
            <a:avLst/>
          </a:prstGeom>
        </p:spPr>
        <p:txBody>
          <a:bodyPr>
            <a:spAutoFit/>
          </a:bodyPr>
          <a:lstStyle/>
          <a:p>
            <a:pPr marL="226695"/>
            <a:r>
              <a:rPr lang="pl-PL" sz="1600" b="1" dirty="0">
                <a:latin typeface="+mn-lt"/>
                <a:ea typeface="+mn-ea"/>
              </a:rPr>
              <a:t>Wykres. Przeciętna liczba uczniów na przypadająca na jedną szkołę podstawową</a:t>
            </a:r>
          </a:p>
        </p:txBody>
      </p:sp>
      <p:graphicFrame>
        <p:nvGraphicFramePr>
          <p:cNvPr id="10" name="Wykres 9" descr="Wykres słupkowy poziomy w tym dane województw: podkarpackie: 2022/23: 155, 2019/20 150, świętokrzyskie: 2022/23: 159, 2019/20: 159, lubelskie: 2022/23: 172, 2019/20: 168, opolskie: 2022/23: 174, 2019/20: 165, mazowiecki: 2022/23: 193, 2019/20: 241, warmińsko-mazurskie: 2022/23: 201, 2019/20: 197, łódzkie: 2022/23: 215, 2019/20: 207, podlaskie: 2022/23: 216, 2019/20: 205, Polska 2022/23: 222, 2019/20: 211, kujawsko-pomorskie: 2022/23: 231, 2019/20: 225, lubuskie: 2022/23: 238, 2019/20: 226, śląskie: 2022/23: 246, 2019/20: 240, zachodniopomorskie: 2022/23: 247, 2019/22: 228, małopolskie: 2022/23: 259, 2019/20: 183, dolnośląskie: 2022/23: 269, 2019/20: 249, pomorskie: 2022/23: 273, 2019/20: 258. " title="Wykres. Przeciętna liczba uczniów na przypadająca na jedną szkołę podstawową.">
            <a:extLst>
              <a:ext uri="{FF2B5EF4-FFF2-40B4-BE49-F238E27FC236}">
                <a16:creationId xmlns:a16="http://schemas.microsoft.com/office/drawing/2014/main" id="{1D281634-E02A-4B5B-A605-98F592FEE2CC}"/>
              </a:ext>
            </a:extLst>
          </p:cNvPr>
          <p:cNvGraphicFramePr/>
          <p:nvPr>
            <p:extLst>
              <p:ext uri="{D42A27DB-BD31-4B8C-83A1-F6EECF244321}">
                <p14:modId xmlns:p14="http://schemas.microsoft.com/office/powerpoint/2010/main" val="3668758590"/>
              </p:ext>
            </p:extLst>
          </p:nvPr>
        </p:nvGraphicFramePr>
        <p:xfrm>
          <a:off x="79578" y="1719434"/>
          <a:ext cx="4622005" cy="4207835"/>
        </p:xfrm>
        <a:graphic>
          <a:graphicData uri="http://schemas.openxmlformats.org/drawingml/2006/chart">
            <c:chart xmlns:c="http://schemas.openxmlformats.org/drawingml/2006/chart" xmlns:r="http://schemas.openxmlformats.org/officeDocument/2006/relationships" r:id="rId3"/>
          </a:graphicData>
        </a:graphic>
      </p:graphicFrame>
      <p:sp>
        <p:nvSpPr>
          <p:cNvPr id="12" name="Prostokąt 11" descr="Prostokąt wyróżniający województwo podkarpackie. " title="Prostokąt wyróżniający województwo podkarpackie. "/>
          <p:cNvSpPr/>
          <p:nvPr/>
        </p:nvSpPr>
        <p:spPr>
          <a:xfrm>
            <a:off x="359792" y="1671988"/>
            <a:ext cx="3528392" cy="301110"/>
          </a:xfrm>
          <a:prstGeom prst="rect">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l-PL" dirty="0"/>
          </a:p>
        </p:txBody>
      </p:sp>
      <p:sp>
        <p:nvSpPr>
          <p:cNvPr id="17" name="pole tekstowe 16"/>
          <p:cNvSpPr txBox="1"/>
          <p:nvPr/>
        </p:nvSpPr>
        <p:spPr>
          <a:xfrm>
            <a:off x="760001" y="6110745"/>
            <a:ext cx="8847006" cy="1261884"/>
          </a:xfrm>
          <a:prstGeom prst="rect">
            <a:avLst/>
          </a:prstGeom>
          <a:solidFill>
            <a:schemeClr val="bg2"/>
          </a:solidFill>
          <a:ln w="28575">
            <a:solidFill>
              <a:srgbClr val="A50021"/>
            </a:solidFill>
            <a:prstDash val="solid"/>
          </a:ln>
        </p:spPr>
        <p:txBody>
          <a:bodyPr wrap="square" rtlCol="0">
            <a:spAutoFit/>
          </a:bodyPr>
          <a:lstStyle/>
          <a:p>
            <a:pPr marL="342900" indent="-342900">
              <a:buAutoNum type="arabicPeriod"/>
            </a:pPr>
            <a:r>
              <a:rPr lang="pl-PL" sz="1600" b="1" dirty="0"/>
              <a:t>Szkolnictwo podstawowe: </a:t>
            </a:r>
            <a:r>
              <a:rPr lang="pl-PL" sz="1600" dirty="0"/>
              <a:t>Mała liczba uczniów na jedną placówkę szkolną, szczególnie na obszarach wiejskich (107), a wysoka – w dużych ośrodkach miejskich (Rzeszów: 353)</a:t>
            </a:r>
            <a:r>
              <a:rPr lang="pl-PL" sz="1600" b="1" dirty="0"/>
              <a:t> </a:t>
            </a:r>
          </a:p>
          <a:p>
            <a:pPr marL="342900" indent="-342900">
              <a:buAutoNum type="arabicPeriod"/>
            </a:pPr>
            <a:endParaRPr lang="pl-PL" sz="1050" b="1" dirty="0"/>
          </a:p>
          <a:p>
            <a:pPr marL="342900" indent="-342900">
              <a:buAutoNum type="arabicPeriod"/>
            </a:pPr>
            <a:r>
              <a:rPr lang="pl-PL" sz="1600" b="1" dirty="0"/>
              <a:t>Szkolnictwo średnie: </a:t>
            </a:r>
            <a:r>
              <a:rPr lang="pl-PL" sz="1600" dirty="0"/>
              <a:t>relatywnie większe ukierunkowanie na kształcenie techniczne i zawodowe</a:t>
            </a:r>
            <a:endParaRPr lang="pl-PL" sz="1600" b="1" dirty="0"/>
          </a:p>
        </p:txBody>
      </p:sp>
      <p:sp>
        <p:nvSpPr>
          <p:cNvPr id="7" name="Prostokąt 6"/>
          <p:cNvSpPr/>
          <p:nvPr/>
        </p:nvSpPr>
        <p:spPr>
          <a:xfrm>
            <a:off x="4949263" y="820155"/>
            <a:ext cx="5038725" cy="830997"/>
          </a:xfrm>
          <a:prstGeom prst="rect">
            <a:avLst/>
          </a:prstGeom>
        </p:spPr>
        <p:txBody>
          <a:bodyPr>
            <a:spAutoFit/>
          </a:bodyPr>
          <a:lstStyle/>
          <a:p>
            <a:pPr marL="226695"/>
            <a:r>
              <a:rPr lang="pl-PL" sz="1600" b="1" dirty="0">
                <a:latin typeface="+mn-lt"/>
                <a:ea typeface="+mn-ea"/>
              </a:rPr>
              <a:t>Wykres   Struktura uczniów szkół ponadpodstawowych i policealnych w roku szkolnym 2022/2023 w województwie podkarpackim</a:t>
            </a:r>
          </a:p>
        </p:txBody>
      </p:sp>
      <p:graphicFrame>
        <p:nvGraphicFramePr>
          <p:cNvPr id="18" name="Wykres 17" descr="Wykres słupkowy poziomy w tym dane z województwa podkarpackiego: branżowe I stopnia: 8,3%, branżowe II stopnia: 0,4%, licea ogólnokształcące: 39,5%, technika: 40,9%, specjalne szkoły przysposabiające do pracy: 0,7%, szkoły artystyczne kształcące wyłącznie w zakresie artystycznym: 0,8%, szkoły artystyczne ogólnokształcące: 0,8%, policealne: 8,6%." title="Wykres. Struktura uczniów szkół ponadpodstawowych i policealnych w roku szkolnym 2022/2023 w województwie podkarpackim.">
            <a:extLst>
              <a:ext uri="{FF2B5EF4-FFF2-40B4-BE49-F238E27FC236}">
                <a16:creationId xmlns:a16="http://schemas.microsoft.com/office/drawing/2014/main" id="{5A501A73-8BE0-4FF5-AE54-15BC06E96B43}"/>
              </a:ext>
            </a:extLst>
          </p:cNvPr>
          <p:cNvGraphicFramePr/>
          <p:nvPr>
            <p:extLst>
              <p:ext uri="{D42A27DB-BD31-4B8C-83A1-F6EECF244321}">
                <p14:modId xmlns:p14="http://schemas.microsoft.com/office/powerpoint/2010/main" val="4012396051"/>
              </p:ext>
            </p:extLst>
          </p:nvPr>
        </p:nvGraphicFramePr>
        <p:xfrm>
          <a:off x="5472360" y="1719434"/>
          <a:ext cx="4134647" cy="4346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047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775" y="191040"/>
            <a:ext cx="9384611" cy="569042"/>
          </a:xfrm>
        </p:spPr>
        <p:txBody>
          <a:bodyPr>
            <a:noAutofit/>
          </a:bodyPr>
          <a:lstStyle/>
          <a:p>
            <a:pPr marL="449263" indent="-449263"/>
            <a:r>
              <a:rPr lang="pl-PL" sz="3200" b="1" dirty="0">
                <a:solidFill>
                  <a:schemeClr val="accent5">
                    <a:lumMod val="75000"/>
                  </a:schemeClr>
                </a:solidFill>
              </a:rPr>
              <a:t>5. Stan i dynamika zmian struktury oraz poziomu oświaty i wychowania</a:t>
            </a:r>
            <a:r>
              <a:rPr lang="pl-PL" sz="3200" b="1" dirty="0">
                <a:solidFill>
                  <a:schemeClr val="bg1"/>
                </a:solidFill>
              </a:rPr>
              <a:t>..</a:t>
            </a:r>
            <a:r>
              <a:rPr lang="pl-PL" sz="3200" b="1" dirty="0">
                <a:solidFill>
                  <a:schemeClr val="accent5">
                    <a:lumMod val="75000"/>
                  </a:schemeClr>
                </a:solidFill>
              </a:rPr>
              <a:t> </a:t>
            </a:r>
          </a:p>
        </p:txBody>
      </p:sp>
      <p:sp>
        <p:nvSpPr>
          <p:cNvPr id="17" name="pole tekstowe 16"/>
          <p:cNvSpPr txBox="1"/>
          <p:nvPr/>
        </p:nvSpPr>
        <p:spPr>
          <a:xfrm>
            <a:off x="695132" y="6911746"/>
            <a:ext cx="8847006" cy="584775"/>
          </a:xfrm>
          <a:prstGeom prst="rect">
            <a:avLst/>
          </a:prstGeom>
          <a:solidFill>
            <a:schemeClr val="bg2"/>
          </a:solidFill>
          <a:ln w="28575">
            <a:solidFill>
              <a:srgbClr val="A50021"/>
            </a:solidFill>
            <a:prstDash val="solid"/>
          </a:ln>
        </p:spPr>
        <p:txBody>
          <a:bodyPr wrap="square" rtlCol="0">
            <a:spAutoFit/>
          </a:bodyPr>
          <a:lstStyle/>
          <a:p>
            <a:r>
              <a:rPr lang="pl-PL" sz="1600" b="1" dirty="0"/>
              <a:t>Dobra jakość kształcenia na poziomie podstawowym oraz średnim, </a:t>
            </a:r>
            <a:r>
              <a:rPr lang="pl-PL" sz="1600" dirty="0"/>
              <a:t>o czym świadczą wysokie wyniki uczniów w egzaminach zewnętrznych</a:t>
            </a:r>
            <a:endParaRPr lang="pl-PL" sz="1600" b="1" dirty="0"/>
          </a:p>
        </p:txBody>
      </p:sp>
      <p:sp>
        <p:nvSpPr>
          <p:cNvPr id="3" name="Prostokąt 2"/>
          <p:cNvSpPr/>
          <p:nvPr/>
        </p:nvSpPr>
        <p:spPr>
          <a:xfrm>
            <a:off x="-132294" y="970431"/>
            <a:ext cx="5249653" cy="584775"/>
          </a:xfrm>
          <a:prstGeom prst="rect">
            <a:avLst/>
          </a:prstGeom>
        </p:spPr>
        <p:txBody>
          <a:bodyPr wrap="square">
            <a:spAutoFit/>
          </a:bodyPr>
          <a:lstStyle/>
          <a:p>
            <a:pPr marL="226695" lvl="0">
              <a:buClr>
                <a:srgbClr val="000000"/>
              </a:buClr>
              <a:buSzPts val="900"/>
            </a:pPr>
            <a:r>
              <a:rPr lang="pl-PL" sz="1600" b="1" dirty="0">
                <a:latin typeface="+mn-lt"/>
                <a:ea typeface="+mn-ea"/>
              </a:rPr>
              <a:t>Wykres: Wyniki uczniów z egzaminu ósmoklasisty z matematyki w powiatach woj. podkarpackiego w 2023 r.</a:t>
            </a:r>
          </a:p>
        </p:txBody>
      </p:sp>
      <p:graphicFrame>
        <p:nvGraphicFramePr>
          <p:cNvPr id="11" name="Wykres 10" descr="Wykres słupkowy poziomy w tym dane z powiatów województwa podkarpackiego: miasto Rzeszów: 66, miasto Krosno: 63, mielecki: 58, rzeszowski: 58, miasto Tarnobrzeg: 57, stalowowolski: 57, krośnieński: 57, sanocki: 56, kolbuszowski: 56, miasto Przemyśl: 56, leżajski: 55, dębicki: 55, łańcucki: 55, tarnobrzeski: 54, brzozowski: 54, strzyżowski: 53, jarosławski: 53, jasielski: 52, niżański: 51, lubaczowski: 51, przeworski: 51, ropczycko-sędziszowski: 50, bieszczadzki: 48, przemyski: 48, leski: 48." title="Wykres: Wyniki uczniów z egzaminu ósmoklasisty z matematyki w powiatach woj. podkarpackiego w 2023 r.">
            <a:extLst>
              <a:ext uri="{FF2B5EF4-FFF2-40B4-BE49-F238E27FC236}">
                <a16:creationId xmlns:a16="http://schemas.microsoft.com/office/drawing/2014/main" id="{051068A7-DEC6-4465-8870-4561F2FE6ABB}"/>
              </a:ext>
            </a:extLst>
          </p:cNvPr>
          <p:cNvGraphicFramePr/>
          <p:nvPr>
            <p:extLst>
              <p:ext uri="{D42A27DB-BD31-4B8C-83A1-F6EECF244321}">
                <p14:modId xmlns:p14="http://schemas.microsoft.com/office/powerpoint/2010/main" val="3892349884"/>
              </p:ext>
            </p:extLst>
          </p:nvPr>
        </p:nvGraphicFramePr>
        <p:xfrm>
          <a:off x="215776" y="1555206"/>
          <a:ext cx="4392488" cy="509073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Łącznik prosty 7" descr="Linia przedstawiająca granice POL: 53%: Pomiędzy powiatem jasielskim 52%, a powiatem jarosławskim 53%." title="Linia przedstawiająca granice POL: 53%: Pomiędzy powiatem jasielskim 52%, a powiatem jarosławskim 53%."/>
          <p:cNvCxnSpPr/>
          <p:nvPr/>
        </p:nvCxnSpPr>
        <p:spPr>
          <a:xfrm>
            <a:off x="693856" y="4859957"/>
            <a:ext cx="4176464" cy="0"/>
          </a:xfrm>
          <a:prstGeom prst="line">
            <a:avLst/>
          </a:prstGeom>
          <a:ln w="28575">
            <a:solidFill>
              <a:srgbClr val="A50021"/>
            </a:solidFill>
            <a:prstDash val="sysDot"/>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3821215" y="4518279"/>
            <a:ext cx="1296144" cy="369332"/>
          </a:xfrm>
          <a:prstGeom prst="rect">
            <a:avLst/>
          </a:prstGeom>
          <a:noFill/>
        </p:spPr>
        <p:txBody>
          <a:bodyPr wrap="square" rtlCol="0">
            <a:spAutoFit/>
          </a:bodyPr>
          <a:lstStyle/>
          <a:p>
            <a:r>
              <a:rPr lang="pl-PL" b="1" dirty="0">
                <a:solidFill>
                  <a:srgbClr val="A50021"/>
                </a:solidFill>
              </a:rPr>
              <a:t>POL: 53%</a:t>
            </a:r>
          </a:p>
        </p:txBody>
      </p:sp>
      <p:cxnSp>
        <p:nvCxnSpPr>
          <p:cNvPr id="20" name="Łącznik prosty 19" descr="Linia przedstawiające granice PKD: 56% Pomiędzy powiatem leżajskim 55%, a miastem Przemyśl 56%. " title="Linia przedstawiające granice PKD: 56% Pomiędzy powiatem leżajskim 55%, a miastem Przemyśl 56%. "/>
          <p:cNvCxnSpPr/>
          <p:nvPr/>
        </p:nvCxnSpPr>
        <p:spPr>
          <a:xfrm>
            <a:off x="766079" y="3563813"/>
            <a:ext cx="4176464" cy="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3862423" y="3217627"/>
            <a:ext cx="1296144" cy="369332"/>
          </a:xfrm>
          <a:prstGeom prst="rect">
            <a:avLst/>
          </a:prstGeom>
          <a:noFill/>
        </p:spPr>
        <p:txBody>
          <a:bodyPr wrap="square" rtlCol="0">
            <a:spAutoFit/>
          </a:bodyPr>
          <a:lstStyle/>
          <a:p>
            <a:r>
              <a:rPr lang="pl-PL" b="1" dirty="0">
                <a:solidFill>
                  <a:srgbClr val="0070C0"/>
                </a:solidFill>
              </a:rPr>
              <a:t>PDK: 56%</a:t>
            </a:r>
          </a:p>
        </p:txBody>
      </p:sp>
      <p:sp>
        <p:nvSpPr>
          <p:cNvPr id="15" name="Prostokąt 14"/>
          <p:cNvSpPr/>
          <p:nvPr/>
        </p:nvSpPr>
        <p:spPr>
          <a:xfrm>
            <a:off x="4942543" y="885704"/>
            <a:ext cx="5103297" cy="584775"/>
          </a:xfrm>
          <a:prstGeom prst="rect">
            <a:avLst/>
          </a:prstGeom>
        </p:spPr>
        <p:txBody>
          <a:bodyPr wrap="square">
            <a:spAutoFit/>
          </a:bodyPr>
          <a:lstStyle/>
          <a:p>
            <a:pPr marL="226695">
              <a:buClr>
                <a:srgbClr val="000000"/>
              </a:buClr>
              <a:buSzPts val="900"/>
            </a:pPr>
            <a:r>
              <a:rPr lang="pl-PL" sz="1600" b="1" dirty="0">
                <a:latin typeface="+mn-lt"/>
                <a:ea typeface="+mn-ea"/>
              </a:rPr>
              <a:t>Wykres   Zdawalność egzaminu maturalnego dla całego egzaminu dojrzałości w </a:t>
            </a:r>
            <a:r>
              <a:rPr lang="pl-PL" sz="1600" b="1" dirty="0" err="1">
                <a:latin typeface="+mn-lt"/>
                <a:ea typeface="+mn-ea"/>
              </a:rPr>
              <a:t>podkarp</a:t>
            </a:r>
            <a:r>
              <a:rPr lang="pl-PL" sz="1600" b="1" dirty="0">
                <a:latin typeface="+mn-lt"/>
                <a:ea typeface="+mn-ea"/>
              </a:rPr>
              <a:t>. powiatach w 2023 r.</a:t>
            </a:r>
          </a:p>
        </p:txBody>
      </p:sp>
      <p:graphicFrame>
        <p:nvGraphicFramePr>
          <p:cNvPr id="22" name="Wykres 21" descr="Wykres słupkowy poziomy w tym dane z powiatów województwa podkarpackiego: bieszczadzki: formuła 2015: 50, formuła 2023: 96, brzozowski: formuła 2015: 82, formuła 2023: 89, dębicki: formuła 2015: 81, formuła 2023: 92 , jarosławski: formuła 2015: 83, formuła 2023: 93, jasielski: formuła 2015: 85, formuła 2023: 91, kolbuszowski: formuła 2015: 79, formuła 2023: 98, miasto Krosno: formuła 2015: 81, formuła 2023: 91, krośnieński: formuła 2015: 64, formuła 2023: 72, leski: formuła 2015: 70, formuła 2023: 94, leżajski formuła 2015: 83, formuła 2023: 93, lubaczowski: formuła 2015: 75, formuła 2023: 84, łańcucki: formuła 2015: 81, formuła 2023: 92, mielecki: formuła 2015: 88, formuła 2023: 94, niżański: formuła 2015: 78, formuła 2023: 90, przemyski: formuła 2015: 17, formuła 2023: 72, miasto Przemyśl: formuła 2015: 82, formuła 2023: 90, przeworski: formuła 2015: 72, formuła 2023: 80, ropczycko-sędziszowski: formuła 2015: 83, formuła 2023: 87, rzeszowski: formuła 2015: 81, formuła 2023: 80, miasto Rzeszów: formuła 2015: 89, formuła 2023: 96, sanocki: formuła 2015: 72, formuła 2023: 98, stalowowolski: formuła 2015: 81, formuła 2023: 93, strzyżowski: formuła 2015: 95, formuła 2023: 97, miasto Tarnobrzeg: formuła 2015: 78, formuła 2023: 90, tarnobrzeski: formuła 2015: 66, formuła 2023: 87." title="Wykres   Zdawalność egzaminu maturalnego dla całego egzaminu dojrzałości w podkarp. powiatach w 2023 r.">
            <a:extLst>
              <a:ext uri="{FF2B5EF4-FFF2-40B4-BE49-F238E27FC236}">
                <a16:creationId xmlns:a16="http://schemas.microsoft.com/office/drawing/2014/main" id="{10EB3627-5AA9-4D6D-A1FE-2DA80892EE12}"/>
              </a:ext>
            </a:extLst>
          </p:cNvPr>
          <p:cNvGraphicFramePr/>
          <p:nvPr>
            <p:extLst>
              <p:ext uri="{D42A27DB-BD31-4B8C-83A1-F6EECF244321}">
                <p14:modId xmlns:p14="http://schemas.microsoft.com/office/powerpoint/2010/main" val="2705002040"/>
              </p:ext>
            </p:extLst>
          </p:nvPr>
        </p:nvGraphicFramePr>
        <p:xfrm>
          <a:off x="4867386" y="1344194"/>
          <a:ext cx="4572000" cy="5117076"/>
        </p:xfrm>
        <a:graphic>
          <a:graphicData uri="http://schemas.openxmlformats.org/drawingml/2006/chart">
            <c:chart xmlns:c="http://schemas.openxmlformats.org/drawingml/2006/chart" xmlns:r="http://schemas.openxmlformats.org/officeDocument/2006/relationships" r:id="rId4"/>
          </a:graphicData>
        </a:graphic>
      </p:graphicFrame>
      <p:sp>
        <p:nvSpPr>
          <p:cNvPr id="23" name="pole tekstowe 22"/>
          <p:cNvSpPr txBox="1"/>
          <p:nvPr/>
        </p:nvSpPr>
        <p:spPr>
          <a:xfrm>
            <a:off x="5790665" y="6311813"/>
            <a:ext cx="1703350" cy="523220"/>
          </a:xfrm>
          <a:prstGeom prst="rect">
            <a:avLst/>
          </a:prstGeom>
          <a:noFill/>
        </p:spPr>
        <p:txBody>
          <a:bodyPr wrap="square" rtlCol="0">
            <a:spAutoFit/>
          </a:bodyPr>
          <a:lstStyle/>
          <a:p>
            <a:pPr algn="ctr"/>
            <a:r>
              <a:rPr lang="pl-PL" sz="1400" b="1" dirty="0">
                <a:solidFill>
                  <a:srgbClr val="0070C0"/>
                </a:solidFill>
              </a:rPr>
              <a:t>PDK: 81,9%</a:t>
            </a:r>
          </a:p>
          <a:p>
            <a:pPr algn="ctr"/>
            <a:r>
              <a:rPr lang="pl-PL" sz="1400" b="1" dirty="0">
                <a:solidFill>
                  <a:srgbClr val="A50021"/>
                </a:solidFill>
              </a:rPr>
              <a:t>POL: 81,5%</a:t>
            </a:r>
          </a:p>
        </p:txBody>
      </p:sp>
      <p:sp>
        <p:nvSpPr>
          <p:cNvPr id="24" name="pole tekstowe 23"/>
          <p:cNvSpPr txBox="1"/>
          <p:nvPr/>
        </p:nvSpPr>
        <p:spPr>
          <a:xfrm>
            <a:off x="7153386" y="6276373"/>
            <a:ext cx="1703350" cy="523220"/>
          </a:xfrm>
          <a:prstGeom prst="rect">
            <a:avLst/>
          </a:prstGeom>
          <a:noFill/>
        </p:spPr>
        <p:txBody>
          <a:bodyPr wrap="square" rtlCol="0">
            <a:spAutoFit/>
          </a:bodyPr>
          <a:lstStyle/>
          <a:p>
            <a:pPr algn="ctr"/>
            <a:r>
              <a:rPr lang="pl-PL" sz="1400" b="1" dirty="0">
                <a:solidFill>
                  <a:srgbClr val="0070C0"/>
                </a:solidFill>
              </a:rPr>
              <a:t>PDK: 95,0%</a:t>
            </a:r>
          </a:p>
          <a:p>
            <a:pPr algn="ctr"/>
            <a:r>
              <a:rPr lang="pl-PL" sz="1400" b="1" dirty="0">
                <a:solidFill>
                  <a:srgbClr val="A50021"/>
                </a:solidFill>
              </a:rPr>
              <a:t>POL: 94,6%</a:t>
            </a:r>
          </a:p>
        </p:txBody>
      </p:sp>
    </p:spTree>
    <p:extLst>
      <p:ext uri="{BB962C8B-B14F-4D97-AF65-F5344CB8AC3E}">
        <p14:creationId xmlns:p14="http://schemas.microsoft.com/office/powerpoint/2010/main" val="220604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364929" y="378116"/>
            <a:ext cx="8694539" cy="553151"/>
          </a:xfrm>
        </p:spPr>
        <p:txBody>
          <a:bodyPr>
            <a:normAutofit fontScale="90000"/>
          </a:bodyPr>
          <a:lstStyle/>
          <a:p>
            <a:br>
              <a:rPr lang="pl-PL" sz="3100" b="1" dirty="0">
                <a:solidFill>
                  <a:srgbClr val="004D86"/>
                </a:solidFill>
                <a:latin typeface="Arial" panose="020B0604020202020204" pitchFamily="34" charset="0"/>
                <a:ea typeface="Fira Sans" panose="020B0503050000020004" pitchFamily="34" charset="0"/>
                <a:cs typeface="Arial" panose="020B0604020202020204" pitchFamily="34" charset="0"/>
              </a:rPr>
            </a:br>
            <a:r>
              <a:rPr lang="pl-PL" sz="3100" b="1" dirty="0">
                <a:solidFill>
                  <a:srgbClr val="004D86"/>
                </a:solidFill>
                <a:latin typeface="Arial" panose="020B0604020202020204" pitchFamily="34" charset="0"/>
                <a:ea typeface="Fira Sans" panose="020B0503050000020004" pitchFamily="34" charset="0"/>
                <a:cs typeface="Arial" panose="020B0604020202020204" pitchFamily="34" charset="0"/>
              </a:rPr>
              <a:t>Identyfikacja i opis obszaru badawczego:</a:t>
            </a:r>
            <a:br>
              <a:rPr lang="pl-PL" sz="4000" b="1" dirty="0">
                <a:solidFill>
                  <a:srgbClr val="004D86"/>
                </a:solidFill>
                <a:latin typeface="Arial" panose="020B0604020202020204" pitchFamily="34" charset="0"/>
                <a:ea typeface="Fira Sans" panose="020B0503050000020004" pitchFamily="34" charset="0"/>
                <a:cs typeface="Arial" panose="020B0604020202020204" pitchFamily="34" charset="0"/>
              </a:rPr>
            </a:br>
            <a:endParaRPr lang="pl-PL" dirty="0"/>
          </a:p>
        </p:txBody>
      </p:sp>
      <p:sp>
        <p:nvSpPr>
          <p:cNvPr id="2" name="Symbol zastępczy numeru slajdu 1"/>
          <p:cNvSpPr>
            <a:spLocks noGrp="1"/>
          </p:cNvSpPr>
          <p:nvPr>
            <p:ph type="sldNum" sz="quarter" idx="12"/>
          </p:nvPr>
        </p:nvSpPr>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a:t>
            </a:fld>
            <a:endParaRPr lang="pl-PL" b="1" dirty="0">
              <a:solidFill>
                <a:schemeClr val="bg1"/>
              </a:solidFill>
              <a:latin typeface="Arial" panose="020B0604020202020204" pitchFamily="34" charset="0"/>
              <a:cs typeface="Arial" panose="020B0604020202020204" pitchFamily="34" charset="0"/>
            </a:endParaRPr>
          </a:p>
        </p:txBody>
      </p:sp>
      <p:sp>
        <p:nvSpPr>
          <p:cNvPr id="6" name="Tytuł 1" descr="Tabela dwukolumnowa, nagłówek pierwszej kolumny: czynniki – potencjał rozwoju regionalnego, nagłówek drugiej kolumny obszar badań. Wiersze odpowiednio: czynniki – potencjał rozwoju regionalnego: gospodarcze, obszar badań: potencjał sektora przedsiębiorstw, konkurencyjność oraz atrakcyjność inwestycyjna regionu, wykorzystanie funduszy europejskich. Wiersz poniżej: czynnik – potencjał rozwoju regionalnego: społeczne i demograficzne, obszar badań: przemiany demograficzne, proces depopulacji, warunki i jakość życia ludności, kondycja zdrowotna mieszkańców, oświata i wychowanie. Wiersz poniżej: czynniki - potencjał rozwoju regionalnego: Infrastrukturalne, obszar badań: infrastruktura techniczna i społeczna, dostępność transportowa. Wiersz poniżej: czynniki - potencjał rozwoju regionalnego: przyrodnicze, obszar badań: stan środowiska naturalnego, Wiersz poniżej: czynniki - potencjał rozwoju regionalnego: Instytucjonalne, obszar badań: finanse jednostek samorządu terytorialnego." title="Identyfikacja i opis obszaru badawczego:"/>
          <p:cNvSpPr txBox="1">
            <a:spLocks/>
          </p:cNvSpPr>
          <p:nvPr/>
        </p:nvSpPr>
        <p:spPr>
          <a:xfrm>
            <a:off x="300675" y="28266"/>
            <a:ext cx="9126256" cy="963420"/>
          </a:xfrm>
          <a:prstGeom prst="rect">
            <a:avLst/>
          </a:prstGeom>
        </p:spPr>
        <p:txBody>
          <a:bodyPr vert="horz" lIns="100796" tIns="50398" rIns="100796" bIns="50398"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l-PL" sz="3200" b="1" dirty="0">
              <a:solidFill>
                <a:srgbClr val="004D86"/>
              </a:solidFill>
              <a:latin typeface="Arial" panose="020B0604020202020204" pitchFamily="34" charset="0"/>
              <a:ea typeface="Fira Sans" panose="020B0503050000020004" pitchFamily="34" charset="0"/>
              <a:cs typeface="Arial" panose="020B0604020202020204" pitchFamily="34" charset="0"/>
            </a:endParaRPr>
          </a:p>
        </p:txBody>
      </p:sp>
      <p:sp>
        <p:nvSpPr>
          <p:cNvPr id="4" name="Prostokąt 3"/>
          <p:cNvSpPr/>
          <p:nvPr/>
        </p:nvSpPr>
        <p:spPr>
          <a:xfrm>
            <a:off x="287783" y="955634"/>
            <a:ext cx="9126256" cy="2554545"/>
          </a:xfrm>
          <a:prstGeom prst="rect">
            <a:avLst/>
          </a:prstGeom>
        </p:spPr>
        <p:txBody>
          <a:bodyPr wrap="square">
            <a:spAutoFit/>
          </a:bodyPr>
          <a:lstStyle/>
          <a:p>
            <a:pPr>
              <a:spcAft>
                <a:spcPts val="0"/>
              </a:spcAft>
            </a:pPr>
            <a:r>
              <a:rPr lang="pl-PL" sz="2000" b="1" dirty="0">
                <a:latin typeface="Arial" panose="020B0604020202020204" pitchFamily="34" charset="0"/>
                <a:ea typeface="Calibri" panose="020F0502020204030204" pitchFamily="34" charset="0"/>
                <a:cs typeface="Arial" panose="020B0604020202020204" pitchFamily="34" charset="0"/>
              </a:rPr>
              <a:t>Główny obszar badawczy: </a:t>
            </a:r>
          </a:p>
          <a:p>
            <a:pPr>
              <a:spcAft>
                <a:spcPts val="0"/>
              </a:spcAft>
            </a:pPr>
            <a:r>
              <a:rPr lang="pl-PL" sz="2000" dirty="0"/>
              <a:t>Szeroko rozumiany rozwój społeczno-gospodarczy woj. podkarpackiego </a:t>
            </a:r>
            <a:br>
              <a:rPr lang="pl-PL" sz="2000" dirty="0"/>
            </a:br>
            <a:r>
              <a:rPr lang="pl-PL" sz="2000" dirty="0"/>
              <a:t>w 2022 roku na tle lat 2019-2021</a:t>
            </a:r>
            <a:endParaRPr lang="pl-PL"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pl-PL" sz="20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pl-PL" sz="2000" b="1" dirty="0">
                <a:latin typeface="Arial" panose="020B0604020202020204" pitchFamily="34" charset="0"/>
                <a:ea typeface="Calibri" panose="020F0502020204030204" pitchFamily="34" charset="0"/>
                <a:cs typeface="Arial" panose="020B0604020202020204" pitchFamily="34" charset="0"/>
              </a:rPr>
              <a:t>Cel badawczy:</a:t>
            </a:r>
          </a:p>
          <a:p>
            <a:pPr algn="just">
              <a:spcAft>
                <a:spcPts val="0"/>
              </a:spcAft>
            </a:pPr>
            <a:r>
              <a:rPr lang="pl-PL" sz="2000" b="1" dirty="0">
                <a:latin typeface="Arial" panose="020B0604020202020204" pitchFamily="34" charset="0"/>
                <a:ea typeface="Calibri" panose="020F0502020204030204" pitchFamily="34" charset="0"/>
                <a:cs typeface="Arial" panose="020B0604020202020204" pitchFamily="34" charset="0"/>
              </a:rPr>
              <a:t>Ocena</a:t>
            </a:r>
            <a:r>
              <a:rPr lang="pl-PL" sz="2000" dirty="0">
                <a:latin typeface="Arial" panose="020B0604020202020204" pitchFamily="34" charset="0"/>
                <a:ea typeface="Calibri" panose="020F0502020204030204" pitchFamily="34" charset="0"/>
                <a:cs typeface="Arial" panose="020B0604020202020204" pitchFamily="34" charset="0"/>
              </a:rPr>
              <a:t> głównych </a:t>
            </a:r>
            <a:r>
              <a:rPr lang="pl-PL" sz="2000" b="1" dirty="0">
                <a:latin typeface="Arial" panose="020B0604020202020204" pitchFamily="34" charset="0"/>
                <a:ea typeface="Calibri" panose="020F0502020204030204" pitchFamily="34" charset="0"/>
                <a:cs typeface="Arial" panose="020B0604020202020204" pitchFamily="34" charset="0"/>
              </a:rPr>
              <a:t>czynników kształtujących </a:t>
            </a:r>
            <a:r>
              <a:rPr lang="pl-PL" sz="2000" b="1" dirty="0"/>
              <a:t>wzrost gospodarczy </a:t>
            </a:r>
            <a:r>
              <a:rPr lang="pl-PL" sz="2000" dirty="0"/>
              <a:t>oraz </a:t>
            </a:r>
            <a:r>
              <a:rPr lang="pl-PL" sz="2000" b="1" dirty="0"/>
              <a:t>rozwój społeczno-gospodarczy </a:t>
            </a:r>
            <a:r>
              <a:rPr lang="pl-PL" sz="2000" dirty="0"/>
              <a:t>województwa podkarpackiego</a:t>
            </a:r>
            <a:endParaRPr lang="pl-PL" sz="20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pl-PL" sz="20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ela 2" descr="Tabela dwukolumnowa, nagłówek pierwszej kolumny: czynniki – potencjał rozwoju regionalnego, nagłówek drugiej kolumny obszar badań. Wiersze odpowiednio: czynniki – potencjał rozwoju regionalnego: gospodarcze, obszar badań: potencjał sektora przedsiębiorstw, konkurencyjność oraz atrakcyjność inwestycyjna regionu, wykorzystanie funduszy europejskich. Wiersz poniżej: czynnik – potencjał rozwoju regionalnego: społeczne i demograficzne, obszar badań: przemiany demograficzne, proces depopulacji, warunki i jakość życia ludności, kondycja zdrowotna mieszkańców, oświata i wychowanie. Wiersz poniżej: czynniki - potencjał rozwoju regionalnego: Infrastrukturalne, obszar badań: infrastruktura techniczna i społeczna, dostępność transportowa. Wiersz poniżej: czynniki - potencjał rozwoju regionalnego: przyrodnicze, obszar badań: stan środowiska naturalnego, Wiersz poniżej: czynniki - potencjał rozwoju regionalnego: Instytucjonalne, obszar badań: finanse jednostek samorządu terytorialnego."/>
          <p:cNvGraphicFramePr>
            <a:graphicFrameLocks noGrp="1"/>
          </p:cNvGraphicFramePr>
          <p:nvPr>
            <p:extLst>
              <p:ext uri="{D42A27DB-BD31-4B8C-83A1-F6EECF244321}">
                <p14:modId xmlns:p14="http://schemas.microsoft.com/office/powerpoint/2010/main" val="2401381651"/>
              </p:ext>
            </p:extLst>
          </p:nvPr>
        </p:nvGraphicFramePr>
        <p:xfrm>
          <a:off x="503808" y="3426926"/>
          <a:ext cx="8416783" cy="3850640"/>
        </p:xfrm>
        <a:graphic>
          <a:graphicData uri="http://schemas.openxmlformats.org/drawingml/2006/table">
            <a:tbl>
              <a:tblPr firstRow="1" bandRow="1">
                <a:tableStyleId>{74C1A8A3-306A-4EB7-A6B1-4F7E0EB9C5D6}</a:tableStyleId>
              </a:tblPr>
              <a:tblGrid>
                <a:gridCol w="2525158">
                  <a:extLst>
                    <a:ext uri="{9D8B030D-6E8A-4147-A177-3AD203B41FA5}">
                      <a16:colId xmlns:a16="http://schemas.microsoft.com/office/drawing/2014/main" val="20000"/>
                    </a:ext>
                  </a:extLst>
                </a:gridCol>
                <a:gridCol w="5891625">
                  <a:extLst>
                    <a:ext uri="{9D8B030D-6E8A-4147-A177-3AD203B41FA5}">
                      <a16:colId xmlns:a16="http://schemas.microsoft.com/office/drawing/2014/main" val="20001"/>
                    </a:ext>
                  </a:extLst>
                </a:gridCol>
              </a:tblGrid>
              <a:tr h="0">
                <a:tc>
                  <a:txBody>
                    <a:bodyPr/>
                    <a:lstStyle/>
                    <a:p>
                      <a:pPr algn="ctr"/>
                      <a:r>
                        <a:rPr lang="pl-PL" sz="1800" dirty="0">
                          <a:latin typeface="Arial" panose="020B0604020202020204" pitchFamily="34" charset="0"/>
                          <a:cs typeface="Arial" panose="020B0604020202020204" pitchFamily="34" charset="0"/>
                        </a:rPr>
                        <a:t>Czynniki – potencjał rozwojowy regionu</a:t>
                      </a:r>
                    </a:p>
                  </a:txBody>
                  <a:tcPr/>
                </a:tc>
                <a:tc>
                  <a:txBody>
                    <a:bodyPr/>
                    <a:lstStyle/>
                    <a:p>
                      <a:pPr algn="ctr"/>
                      <a:r>
                        <a:rPr lang="pl-PL" sz="1800" dirty="0">
                          <a:latin typeface="Arial" panose="020B0604020202020204" pitchFamily="34" charset="0"/>
                          <a:cs typeface="Arial" panose="020B0604020202020204" pitchFamily="34" charset="0"/>
                        </a:rPr>
                        <a:t>Obszary</a:t>
                      </a:r>
                      <a:r>
                        <a:rPr lang="pl-PL" sz="1800" baseline="0" dirty="0">
                          <a:latin typeface="Arial" panose="020B0604020202020204" pitchFamily="34" charset="0"/>
                          <a:cs typeface="Arial" panose="020B0604020202020204" pitchFamily="34" charset="0"/>
                        </a:rPr>
                        <a:t> badań:</a:t>
                      </a:r>
                      <a:endParaRPr lang="pl-PL"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r>
                        <a:rPr lang="pl-PL" sz="1800" b="1" i="0" dirty="0">
                          <a:latin typeface="Arial" panose="020B0604020202020204" pitchFamily="34" charset="0"/>
                          <a:cs typeface="Arial" panose="020B0604020202020204" pitchFamily="34" charset="0"/>
                        </a:rPr>
                        <a:t>Gospodarcze</a:t>
                      </a:r>
                    </a:p>
                  </a:txBody>
                  <a:tcPr anchor="ctr"/>
                </a:tc>
                <a:tc>
                  <a:txBody>
                    <a:bodyPr/>
                    <a:lstStyle/>
                    <a:p>
                      <a:r>
                        <a:rPr lang="pl-PL" sz="1800" dirty="0">
                          <a:latin typeface="Arial" panose="020B0604020202020204" pitchFamily="34" charset="0"/>
                          <a:ea typeface="Calibri" panose="020F0502020204030204" pitchFamily="34" charset="0"/>
                          <a:cs typeface="Arial" panose="020B0604020202020204" pitchFamily="34" charset="0"/>
                        </a:rPr>
                        <a:t>potencjał sektora przedsiębiorstw, konkurencyjność oraz atrakcyjność inwestycyjna regionu, wykorzystanie funduszy europejskich</a:t>
                      </a:r>
                      <a:endParaRPr lang="pl-PL"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r>
                        <a:rPr lang="pl-PL" sz="1800" b="1" i="0" dirty="0">
                          <a:latin typeface="Arial" panose="020B0604020202020204" pitchFamily="34" charset="0"/>
                          <a:cs typeface="Arial" panose="020B0604020202020204" pitchFamily="34" charset="0"/>
                        </a:rPr>
                        <a:t>Społeczne i demograficzne </a:t>
                      </a:r>
                    </a:p>
                  </a:txBody>
                  <a:tcPr anchor="ctr"/>
                </a:tc>
                <a:tc>
                  <a:txBody>
                    <a:bodyPr/>
                    <a:lstStyle/>
                    <a:p>
                      <a:pPr marL="0" marR="0" lvl="0" indent="0" algn="l" defTabSz="756026" rtl="0" eaLnBrk="1" fontAlgn="auto" latinLnBrk="0" hangingPunct="1">
                        <a:lnSpc>
                          <a:spcPct val="100000"/>
                        </a:lnSpc>
                        <a:spcBef>
                          <a:spcPts val="0"/>
                        </a:spcBef>
                        <a:spcAft>
                          <a:spcPts val="0"/>
                        </a:spcAft>
                        <a:buClrTx/>
                        <a:buSzTx/>
                        <a:buFontTx/>
                        <a:buNone/>
                        <a:tabLst/>
                        <a:defRPr/>
                      </a:pPr>
                      <a:r>
                        <a:rPr lang="pl-PL" sz="1800" dirty="0">
                          <a:latin typeface="Arial" panose="020B0604020202020204" pitchFamily="34" charset="0"/>
                          <a:ea typeface="Calibri" panose="020F0502020204030204" pitchFamily="34" charset="0"/>
                          <a:cs typeface="Arial" panose="020B0604020202020204" pitchFamily="34" charset="0"/>
                        </a:rPr>
                        <a:t>przemiany demograficzne, proces depopulacji, warunki i jakość życia ludności, kondycja zdrowotna mieszkańców, oświata i wychowanie</a:t>
                      </a:r>
                      <a:endParaRPr lang="pl-PL"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172001">
                <a:tc>
                  <a:txBody>
                    <a:bodyPr/>
                    <a:lstStyle/>
                    <a:p>
                      <a:r>
                        <a:rPr lang="pl-PL" sz="1800" b="1" i="0" dirty="0">
                          <a:latin typeface="Arial" panose="020B0604020202020204" pitchFamily="34" charset="0"/>
                          <a:cs typeface="Arial" panose="020B0604020202020204" pitchFamily="34" charset="0"/>
                        </a:rPr>
                        <a:t>Infrastrukturalne</a:t>
                      </a:r>
                    </a:p>
                  </a:txBody>
                  <a:tcPr anchor="ctr"/>
                </a:tc>
                <a:tc>
                  <a:txBody>
                    <a:bodyPr/>
                    <a:lstStyle/>
                    <a:p>
                      <a:r>
                        <a:rPr lang="pl-PL" sz="1800" dirty="0">
                          <a:latin typeface="Arial" panose="020B0604020202020204" pitchFamily="34" charset="0"/>
                          <a:ea typeface="Calibri" panose="020F0502020204030204" pitchFamily="34" charset="0"/>
                          <a:cs typeface="Arial" panose="020B0604020202020204" pitchFamily="34" charset="0"/>
                        </a:rPr>
                        <a:t>infrastruktura techniczna i społeczna, dostępność transportowa </a:t>
                      </a:r>
                      <a:endParaRPr lang="pl-PL"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p>
                      <a:r>
                        <a:rPr lang="pl-PL" sz="1800" b="1" i="0" dirty="0">
                          <a:latin typeface="Arial" panose="020B0604020202020204" pitchFamily="34" charset="0"/>
                          <a:cs typeface="Arial" panose="020B0604020202020204" pitchFamily="34" charset="0"/>
                        </a:rPr>
                        <a:t>Przyrodnicze</a:t>
                      </a:r>
                    </a:p>
                  </a:txBody>
                  <a:tcPr anchor="ctr"/>
                </a:tc>
                <a:tc>
                  <a:txBody>
                    <a:bodyPr/>
                    <a:lstStyle/>
                    <a:p>
                      <a:r>
                        <a:rPr lang="pl-PL" sz="1800" dirty="0">
                          <a:latin typeface="Arial" panose="020B0604020202020204" pitchFamily="34" charset="0"/>
                          <a:ea typeface="Calibri" panose="020F0502020204030204" pitchFamily="34" charset="0"/>
                          <a:cs typeface="Arial" panose="020B0604020202020204" pitchFamily="34" charset="0"/>
                        </a:rPr>
                        <a:t>stan środowiska naturalnego</a:t>
                      </a:r>
                      <a:endParaRPr lang="pl-PL"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70840">
                <a:tc>
                  <a:txBody>
                    <a:bodyPr/>
                    <a:lstStyle/>
                    <a:p>
                      <a:r>
                        <a:rPr lang="pl-PL" sz="1800" b="1" i="0" dirty="0">
                          <a:latin typeface="Arial" panose="020B0604020202020204" pitchFamily="34" charset="0"/>
                          <a:cs typeface="Arial" panose="020B0604020202020204" pitchFamily="34" charset="0"/>
                        </a:rPr>
                        <a:t>Instytucjonalne</a:t>
                      </a:r>
                    </a:p>
                  </a:txBody>
                  <a:tcPr anchor="ctr"/>
                </a:tc>
                <a:tc>
                  <a:txBody>
                    <a:bodyPr/>
                    <a:lstStyle/>
                    <a:p>
                      <a:pPr marL="0" marR="0" lvl="0" indent="0" algn="l" defTabSz="756026" rtl="0" eaLnBrk="1" fontAlgn="auto" latinLnBrk="0" hangingPunct="1">
                        <a:lnSpc>
                          <a:spcPct val="100000"/>
                        </a:lnSpc>
                        <a:spcBef>
                          <a:spcPts val="0"/>
                        </a:spcBef>
                        <a:spcAft>
                          <a:spcPts val="0"/>
                        </a:spcAft>
                        <a:buClrTx/>
                        <a:buSzTx/>
                        <a:buFontTx/>
                        <a:buNone/>
                        <a:tabLst/>
                        <a:defRPr/>
                      </a:pPr>
                      <a:r>
                        <a:rPr lang="pl-PL" sz="1800" dirty="0">
                          <a:latin typeface="Arial" panose="020B0604020202020204" pitchFamily="34" charset="0"/>
                          <a:ea typeface="Calibri" panose="020F0502020204030204" pitchFamily="34" charset="0"/>
                          <a:cs typeface="Arial" panose="020B0604020202020204" pitchFamily="34" charset="0"/>
                        </a:rPr>
                        <a:t>finanse jednostek samorządu terytorialnego </a:t>
                      </a:r>
                      <a:endParaRPr lang="pl-PL"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3337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267" y="200092"/>
            <a:ext cx="9384611" cy="569042"/>
          </a:xfrm>
        </p:spPr>
        <p:txBody>
          <a:bodyPr>
            <a:noAutofit/>
          </a:bodyPr>
          <a:lstStyle/>
          <a:p>
            <a:pPr marL="449263" indent="-449263"/>
            <a:r>
              <a:rPr lang="pl-PL" sz="3200" b="1" dirty="0">
                <a:solidFill>
                  <a:schemeClr val="accent5">
                    <a:lumMod val="75000"/>
                  </a:schemeClr>
                </a:solidFill>
              </a:rPr>
              <a:t>5. Stan i dynamika zmian struktury oraz poziomu oświaty i wychowania</a:t>
            </a:r>
            <a:r>
              <a:rPr lang="pl-PL" sz="3200" b="1" dirty="0">
                <a:solidFill>
                  <a:schemeClr val="bg1"/>
                </a:solidFill>
              </a:rPr>
              <a:t>…</a:t>
            </a:r>
            <a:r>
              <a:rPr lang="pl-PL" sz="3200" b="1" dirty="0">
                <a:solidFill>
                  <a:schemeClr val="accent5">
                    <a:lumMod val="75000"/>
                  </a:schemeClr>
                </a:solidFill>
              </a:rPr>
              <a:t> </a:t>
            </a:r>
          </a:p>
        </p:txBody>
      </p:sp>
      <p:sp>
        <p:nvSpPr>
          <p:cNvPr id="17" name="pole tekstowe 16"/>
          <p:cNvSpPr txBox="1"/>
          <p:nvPr/>
        </p:nvSpPr>
        <p:spPr>
          <a:xfrm>
            <a:off x="715057" y="6097542"/>
            <a:ext cx="8782995" cy="1077218"/>
          </a:xfrm>
          <a:prstGeom prst="rect">
            <a:avLst/>
          </a:prstGeom>
          <a:solidFill>
            <a:schemeClr val="bg2"/>
          </a:solidFill>
          <a:ln w="28575">
            <a:solidFill>
              <a:srgbClr val="A50021"/>
            </a:solidFill>
            <a:prstDash val="solid"/>
          </a:ln>
        </p:spPr>
        <p:txBody>
          <a:bodyPr wrap="square" rtlCol="0">
            <a:spAutoFit/>
          </a:bodyPr>
          <a:lstStyle/>
          <a:p>
            <a:r>
              <a:rPr lang="pl-PL" sz="1600" dirty="0"/>
              <a:t>Niepokojące zjawiska:</a:t>
            </a:r>
          </a:p>
          <a:p>
            <a:pPr marL="342900" indent="-342900">
              <a:buAutoNum type="arabicPeriod"/>
            </a:pPr>
            <a:r>
              <a:rPr lang="pl-PL" sz="1600" dirty="0"/>
              <a:t>Utrzymująca się </a:t>
            </a:r>
            <a:r>
              <a:rPr lang="pl-PL" sz="1600" b="1" dirty="0"/>
              <a:t>niska aktywność dorosłych w kształceniu ustawicznym (13. miejsce)</a:t>
            </a:r>
          </a:p>
          <a:p>
            <a:pPr marL="342900" indent="-342900">
              <a:buAutoNum type="arabicPeriod"/>
            </a:pPr>
            <a:r>
              <a:rPr lang="pl-PL" sz="1600" dirty="0"/>
              <a:t>Wysoka wartość wskaźnika NEET, ilustrującego odsetek biernych edukacyjnie i zawodowo osób młodych w wieku 15-24 lata</a:t>
            </a:r>
            <a:endParaRPr lang="pl-PL" sz="1600" b="1" dirty="0"/>
          </a:p>
        </p:txBody>
      </p:sp>
      <p:sp>
        <p:nvSpPr>
          <p:cNvPr id="3" name="Prostokąt 2"/>
          <p:cNvSpPr/>
          <p:nvPr/>
        </p:nvSpPr>
        <p:spPr>
          <a:xfrm>
            <a:off x="58267" y="1346859"/>
            <a:ext cx="5249653" cy="584775"/>
          </a:xfrm>
          <a:prstGeom prst="rect">
            <a:avLst/>
          </a:prstGeom>
        </p:spPr>
        <p:txBody>
          <a:bodyPr wrap="square">
            <a:spAutoFit/>
          </a:bodyPr>
          <a:lstStyle/>
          <a:p>
            <a:pPr marL="226695" indent="0">
              <a:buClr>
                <a:srgbClr val="000000"/>
              </a:buClr>
              <a:buSzPts val="900"/>
              <a:buNone/>
            </a:pPr>
            <a:r>
              <a:rPr lang="pl-PL" sz="1600" b="1" dirty="0">
                <a:latin typeface="+mn-lt"/>
                <a:ea typeface="+mn-ea"/>
              </a:rPr>
              <a:t>Wykres: Odsetek dorosłych uczestniczących w kształceniu lub szkoleniu w wieku 25-64 lata</a:t>
            </a:r>
          </a:p>
        </p:txBody>
      </p:sp>
      <p:sp>
        <p:nvSpPr>
          <p:cNvPr id="15" name="Prostokąt 14"/>
          <p:cNvSpPr/>
          <p:nvPr/>
        </p:nvSpPr>
        <p:spPr>
          <a:xfrm>
            <a:off x="5106555" y="1288554"/>
            <a:ext cx="5103297" cy="584775"/>
          </a:xfrm>
          <a:prstGeom prst="rect">
            <a:avLst/>
          </a:prstGeom>
        </p:spPr>
        <p:txBody>
          <a:bodyPr wrap="square">
            <a:spAutoFit/>
          </a:bodyPr>
          <a:lstStyle/>
          <a:p>
            <a:pPr marL="226695">
              <a:buClr>
                <a:srgbClr val="000000"/>
              </a:buClr>
              <a:buSzPts val="900"/>
            </a:pPr>
            <a:r>
              <a:rPr lang="pl-PL" sz="1600" b="1" dirty="0">
                <a:latin typeface="+mn-lt"/>
                <a:ea typeface="+mn-ea"/>
              </a:rPr>
              <a:t>Wykres. Wskaźnik </a:t>
            </a:r>
            <a:r>
              <a:rPr lang="en-US" sz="1600" b="1" dirty="0">
                <a:latin typeface="+mn-lt"/>
                <a:ea typeface="+mn-ea"/>
              </a:rPr>
              <a:t>NEET (Not in Education, Employment or Training)</a:t>
            </a:r>
            <a:r>
              <a:rPr lang="pl-PL" sz="1600" b="1" dirty="0">
                <a:latin typeface="+mn-lt"/>
                <a:ea typeface="+mn-ea"/>
              </a:rPr>
              <a:t> w grupie wiekowej 15-24 lata</a:t>
            </a:r>
          </a:p>
        </p:txBody>
      </p:sp>
      <p:graphicFrame>
        <p:nvGraphicFramePr>
          <p:cNvPr id="16" name="Wykres 15" descr="Wykres słupkowo – liniowy w tym dane Polski oraz Województwa Podkarpackiego: Polska: 2010: 5,2, 2011: 4,4, 2012: 4,5, 2013: 4,3, 2014: 4,0, 2015: 3,5, 2016: 3,7, 2017: 4,0, 2018: 5,7, 2019: 4,8, 2020: 3,7, 2022: 7,6; Województwo Podkarpackie: 2010: 3,3, 2011: 3, 2012: 3, 2013: 2,6, 2014: 1,9, 2015: 1,9, 2016: 2, 2017: 2,1, 2018: 3,6, 2019: 2,4, 2020: 2, 2022 4;" title="Wykres: Odsetek dorosłych uczestniczących w kształceniu lub szkoleniu w wieku 25-64 lata"/>
          <p:cNvGraphicFramePr>
            <a:graphicFrameLocks/>
          </p:cNvGraphicFramePr>
          <p:nvPr>
            <p:extLst>
              <p:ext uri="{D42A27DB-BD31-4B8C-83A1-F6EECF244321}">
                <p14:modId xmlns:p14="http://schemas.microsoft.com/office/powerpoint/2010/main" val="459603903"/>
              </p:ext>
            </p:extLst>
          </p:nvPr>
        </p:nvGraphicFramePr>
        <p:xfrm>
          <a:off x="206532" y="2051644"/>
          <a:ext cx="4572000" cy="3672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Wykres 17" descr="Wykres słupkowy poziomy w tym dane województw (w %): warmińsko-mazurskie: 10,8, podkarpackie: 10,3, kujawsko-pomorskie: 10, dolnośląskie: 9,7, zachodniopomorskie: 9,5, lubelskie: 8,9, łódzkie: 8,5, pomorskie: 8,2, mazowieckie: 7,4, małopolskie: 7,3, śląskie: 7, wielkopolskie: 5,5. " title="Wykres. Wskaźnik NEET (Not in Education, Employment or Training) w grupie wiekowej 15-24 lata"/>
          <p:cNvGraphicFramePr>
            <a:graphicFrameLocks/>
          </p:cNvGraphicFramePr>
          <p:nvPr>
            <p:extLst>
              <p:ext uri="{D42A27DB-BD31-4B8C-83A1-F6EECF244321}">
                <p14:modId xmlns:p14="http://schemas.microsoft.com/office/powerpoint/2010/main" val="2956762281"/>
              </p:ext>
            </p:extLst>
          </p:nvPr>
        </p:nvGraphicFramePr>
        <p:xfrm>
          <a:off x="4919938" y="1931634"/>
          <a:ext cx="4800894" cy="3610079"/>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Łącznik prosty 24" descr="Linia przedstawiająca granice POL: 8%%: Pomiędzy województwem pomorskim 8,2%, a województwem mazowieckim 7,4%." title="Linia przedstawiająca granice POL: 8%%: Pomiędzy województwem pomorskim 8,2%, a województwem mazowieckim 7,4%."/>
          <p:cNvCxnSpPr/>
          <p:nvPr/>
        </p:nvCxnSpPr>
        <p:spPr>
          <a:xfrm>
            <a:off x="5500566" y="4283893"/>
            <a:ext cx="4436290" cy="0"/>
          </a:xfrm>
          <a:prstGeom prst="line">
            <a:avLst/>
          </a:prstGeom>
          <a:ln w="28575">
            <a:solidFill>
              <a:srgbClr val="A50021"/>
            </a:solidFill>
            <a:prstDash val="sysDot"/>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9047225" y="3960727"/>
            <a:ext cx="812084" cy="646331"/>
          </a:xfrm>
          <a:prstGeom prst="rect">
            <a:avLst/>
          </a:prstGeom>
          <a:noFill/>
        </p:spPr>
        <p:txBody>
          <a:bodyPr wrap="square" rtlCol="0">
            <a:spAutoFit/>
          </a:bodyPr>
          <a:lstStyle/>
          <a:p>
            <a:r>
              <a:rPr lang="pl-PL" b="1" dirty="0">
                <a:solidFill>
                  <a:srgbClr val="A50021"/>
                </a:solidFill>
              </a:rPr>
              <a:t>POL: 8%</a:t>
            </a:r>
          </a:p>
        </p:txBody>
      </p:sp>
    </p:spTree>
    <p:extLst>
      <p:ext uri="{BB962C8B-B14F-4D97-AF65-F5344CB8AC3E}">
        <p14:creationId xmlns:p14="http://schemas.microsoft.com/office/powerpoint/2010/main" val="127524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fontScale="90000"/>
          </a:bodyPr>
          <a:lstStyle/>
          <a:p>
            <a:r>
              <a:rPr lang="pl-PL" b="1" dirty="0">
                <a:solidFill>
                  <a:schemeClr val="accent5">
                    <a:lumMod val="75000"/>
                  </a:schemeClr>
                </a:solidFill>
              </a:rPr>
              <a:t>6. Zmiany zachodzące w sektorze nauki i szkolnictwa wyższego </a:t>
            </a:r>
            <a:endParaRPr lang="pl-PL" dirty="0">
              <a:solidFill>
                <a:schemeClr val="accent5">
                  <a:lumMod val="75000"/>
                </a:schemeClr>
              </a:solidFill>
            </a:endParaRPr>
          </a:p>
        </p:txBody>
      </p:sp>
      <p:sp>
        <p:nvSpPr>
          <p:cNvPr id="5" name="Prostokąt 4"/>
          <p:cNvSpPr/>
          <p:nvPr/>
        </p:nvSpPr>
        <p:spPr>
          <a:xfrm>
            <a:off x="288701" y="2051645"/>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Studenci szkół wyższych na 10 tys. ludności według województw w 2022 r.</a:t>
            </a:r>
            <a:endParaRPr lang="pl-PL" sz="1600" dirty="0">
              <a:solidFill>
                <a:schemeClr val="tx1"/>
              </a:solidFill>
            </a:endParaRPr>
          </a:p>
        </p:txBody>
      </p:sp>
      <p:sp>
        <p:nvSpPr>
          <p:cNvPr id="6" name="Prostokąt 5"/>
          <p:cNvSpPr/>
          <p:nvPr/>
        </p:nvSpPr>
        <p:spPr>
          <a:xfrm>
            <a:off x="5241231" y="269971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Studenci i absolwenci uczelni (łącznie z cudzoziemcami) mających siedzibę w województwie podkarpackim</a:t>
            </a:r>
            <a:endParaRPr lang="pl-PL" sz="1600" dirty="0">
              <a:solidFill>
                <a:schemeClr val="tx1"/>
              </a:solidFill>
            </a:endParaRPr>
          </a:p>
        </p:txBody>
      </p:sp>
      <p:graphicFrame>
        <p:nvGraphicFramePr>
          <p:cNvPr id="11" name="Wykres 10" descr="Wykres słupkowy poziomy w tym dane województw (w tyś.):Studenci: 2019/20: 45,3, 2020/21: 44,6, 2021/22: 43,7, 2022/23: 42,2; Absolwenci: 2019/20: 13,1, 2020/21: 13,1, 2021/22: 13." title="Wykres: Studenci i absolwenci uczelni (łącznie z cudzoziemcami) mających siedzibę w województwie podkarpackim">
            <a:extLst>
              <a:ext uri="{FF2B5EF4-FFF2-40B4-BE49-F238E27FC236}">
                <a16:creationId xmlns:a16="http://schemas.microsoft.com/office/drawing/2014/main" id="{2EFB90B1-60C3-4DA3-B0B4-39E492D7AF0F}"/>
              </a:ext>
            </a:extLst>
          </p:cNvPr>
          <p:cNvGraphicFramePr/>
          <p:nvPr>
            <p:extLst>
              <p:ext uri="{D42A27DB-BD31-4B8C-83A1-F6EECF244321}">
                <p14:modId xmlns:p14="http://schemas.microsoft.com/office/powerpoint/2010/main" val="2230442619"/>
              </p:ext>
            </p:extLst>
          </p:nvPr>
        </p:nvGraphicFramePr>
        <p:xfrm>
          <a:off x="5241231" y="3615409"/>
          <a:ext cx="4896297" cy="275873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Obraz 11" descr="Mapa polski przedstawiająca poszczególne województwa (na 10 tyś. ludności): zachodnio-pomorskie 194, pomorskie 367, warmińsko-mazurskie 159, podlaskie 252, lubuskie 115, wielkopolskie 355, kujawsko-pomorskie 285, łódzkie 312, mazowieckie 498, lubelskie 322, dolnośląskie 397, opolskie 193, śląskie 247, małopolskie 421, świętokrzyskie 183, podkarpackie 203." title="Mapa: Studenci szkół wyższych na 10 tys. ludności według województw w 2022 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405" y="2791181"/>
            <a:ext cx="4657725" cy="3902075"/>
          </a:xfrm>
          <a:prstGeom prst="rect">
            <a:avLst/>
          </a:prstGeom>
          <a:noFill/>
          <a:ln>
            <a:noFill/>
          </a:ln>
        </p:spPr>
      </p:pic>
      <p:sp>
        <p:nvSpPr>
          <p:cNvPr id="3" name="Prostokąt 2"/>
          <p:cNvSpPr/>
          <p:nvPr/>
        </p:nvSpPr>
        <p:spPr>
          <a:xfrm>
            <a:off x="298341" y="6693256"/>
            <a:ext cx="4525948" cy="830997"/>
          </a:xfrm>
          <a:prstGeom prst="rect">
            <a:avLst/>
          </a:prstGeom>
        </p:spPr>
        <p:txBody>
          <a:bodyPr wrap="square">
            <a:spAutoFit/>
          </a:bodyPr>
          <a:lstStyle/>
          <a:p>
            <a:r>
              <a:rPr lang="pl-PL" sz="1600" dirty="0">
                <a:latin typeface="+mn-lt"/>
                <a:ea typeface="+mn-ea"/>
              </a:rPr>
              <a:t>Pod względem </a:t>
            </a:r>
            <a:r>
              <a:rPr lang="pl-PL" sz="1600" b="1" dirty="0">
                <a:latin typeface="+mn-lt"/>
                <a:ea typeface="+mn-ea"/>
              </a:rPr>
              <a:t>liczby studentów na 10 tys. ludności </a:t>
            </a:r>
            <a:r>
              <a:rPr lang="pl-PL" sz="1600" dirty="0">
                <a:latin typeface="+mn-lt"/>
                <a:ea typeface="+mn-ea"/>
              </a:rPr>
              <a:t>w 2022 r. województwo podkarpackie z zajmowało </a:t>
            </a:r>
            <a:r>
              <a:rPr lang="pl-PL" sz="1600" b="1" dirty="0">
                <a:latin typeface="+mn-lt"/>
                <a:ea typeface="+mn-ea"/>
              </a:rPr>
              <a:t>11. miejsce </a:t>
            </a:r>
            <a:r>
              <a:rPr lang="pl-PL" sz="1600" dirty="0">
                <a:latin typeface="+mn-lt"/>
                <a:ea typeface="+mn-ea"/>
              </a:rPr>
              <a:t>w Polsce (w 2019 r. – 213 –11. lokata). </a:t>
            </a:r>
          </a:p>
        </p:txBody>
      </p:sp>
      <p:sp>
        <p:nvSpPr>
          <p:cNvPr id="4" name="Prostokąt 3"/>
          <p:cNvSpPr/>
          <p:nvPr/>
        </p:nvSpPr>
        <p:spPr>
          <a:xfrm>
            <a:off x="5307894" y="6432520"/>
            <a:ext cx="4628962" cy="1077218"/>
          </a:xfrm>
          <a:prstGeom prst="rect">
            <a:avLst/>
          </a:prstGeom>
          <a:solidFill>
            <a:schemeClr val="bg2"/>
          </a:solidFill>
          <a:ln>
            <a:solidFill>
              <a:srgbClr val="FF0000"/>
            </a:solidFill>
          </a:ln>
        </p:spPr>
        <p:txBody>
          <a:bodyPr wrap="square">
            <a:spAutoFit/>
          </a:bodyPr>
          <a:lstStyle/>
          <a:p>
            <a:r>
              <a:rPr lang="pl-PL" sz="1600" dirty="0">
                <a:latin typeface="+mn-lt"/>
                <a:ea typeface="+mn-ea"/>
              </a:rPr>
              <a:t>W roku akademickim 2022/2023 w województwie podkarpackim funkcjonowało 13 uczelni. W porównaniu rokiem akademickim 2019/2020 ich liczba nie uległa zmianie.</a:t>
            </a:r>
          </a:p>
        </p:txBody>
      </p:sp>
      <p:sp>
        <p:nvSpPr>
          <p:cNvPr id="7" name="Prostokąt 6"/>
          <p:cNvSpPr/>
          <p:nvPr/>
        </p:nvSpPr>
        <p:spPr>
          <a:xfrm>
            <a:off x="145603" y="924190"/>
            <a:ext cx="5038725" cy="923330"/>
          </a:xfrm>
          <a:prstGeom prst="rect">
            <a:avLst/>
          </a:prstGeom>
          <a:solidFill>
            <a:schemeClr val="bg2"/>
          </a:solidFill>
          <a:ln>
            <a:solidFill>
              <a:srgbClr val="FF0000"/>
            </a:solidFill>
          </a:ln>
        </p:spPr>
        <p:txBody>
          <a:bodyPr>
            <a:spAutoFit/>
          </a:bodyPr>
          <a:lstStyle/>
          <a:p>
            <a:pPr algn="just"/>
            <a:r>
              <a:rPr lang="pl-PL" dirty="0">
                <a:latin typeface="+mn-lt"/>
              </a:rPr>
              <a:t>W województwie podkarpackim stan rozwoju </a:t>
            </a:r>
            <a:r>
              <a:rPr lang="pl-PL" b="1" dirty="0">
                <a:latin typeface="+mn-lt"/>
              </a:rPr>
              <a:t>szkolnictwa wyższego </a:t>
            </a:r>
            <a:r>
              <a:rPr lang="pl-PL" dirty="0">
                <a:latin typeface="+mn-lt"/>
              </a:rPr>
              <a:t>jest </a:t>
            </a:r>
            <a:r>
              <a:rPr lang="pl-PL" b="1" dirty="0">
                <a:latin typeface="+mn-lt"/>
              </a:rPr>
              <a:t>niższy niż przeciętnie w kraju.</a:t>
            </a:r>
          </a:p>
        </p:txBody>
      </p:sp>
      <p:sp>
        <p:nvSpPr>
          <p:cNvPr id="8" name="Prostokąt 7"/>
          <p:cNvSpPr/>
          <p:nvPr/>
        </p:nvSpPr>
        <p:spPr>
          <a:xfrm>
            <a:off x="5307894" y="1150381"/>
            <a:ext cx="4685865" cy="1477328"/>
          </a:xfrm>
          <a:prstGeom prst="rect">
            <a:avLst/>
          </a:prstGeom>
          <a:solidFill>
            <a:schemeClr val="bg2"/>
          </a:solidFill>
          <a:ln>
            <a:solidFill>
              <a:srgbClr val="FF0000"/>
            </a:solidFill>
          </a:ln>
        </p:spPr>
        <p:txBody>
          <a:bodyPr wrap="square">
            <a:spAutoFit/>
          </a:bodyPr>
          <a:lstStyle/>
          <a:p>
            <a:pPr algn="just"/>
            <a:r>
              <a:rPr lang="pl-PL" dirty="0">
                <a:latin typeface="+mn-lt"/>
              </a:rPr>
              <a:t>Odnotowuje się </a:t>
            </a:r>
            <a:r>
              <a:rPr lang="pl-PL" b="1" dirty="0">
                <a:latin typeface="+mn-lt"/>
              </a:rPr>
              <a:t>tendencję do spadku </a:t>
            </a:r>
            <a:r>
              <a:rPr lang="pl-PL" dirty="0">
                <a:latin typeface="+mn-lt"/>
              </a:rPr>
              <a:t>ogólnej </a:t>
            </a:r>
            <a:r>
              <a:rPr lang="pl-PL" b="1" dirty="0">
                <a:latin typeface="+mn-lt"/>
              </a:rPr>
              <a:t>liczby</a:t>
            </a:r>
            <a:r>
              <a:rPr lang="pl-PL" dirty="0">
                <a:latin typeface="+mn-lt"/>
              </a:rPr>
              <a:t> </a:t>
            </a:r>
            <a:r>
              <a:rPr lang="pl-PL" b="1" dirty="0">
                <a:latin typeface="+mn-lt"/>
              </a:rPr>
              <a:t>studentów i absolwentów </a:t>
            </a:r>
            <a:r>
              <a:rPr lang="pl-PL" dirty="0">
                <a:latin typeface="+mn-lt"/>
              </a:rPr>
              <a:t>uczelni, co wynika głównie z niekorzystnych zmian demograficznych (w roku akademickim 2022/2023 o 3,3% względem poprzedniego).</a:t>
            </a:r>
          </a:p>
        </p:txBody>
      </p:sp>
    </p:spTree>
    <p:extLst>
      <p:ext uri="{BB962C8B-B14F-4D97-AF65-F5344CB8AC3E}">
        <p14:creationId xmlns:p14="http://schemas.microsoft.com/office/powerpoint/2010/main" val="344992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629488"/>
          </a:xfrm>
        </p:spPr>
        <p:txBody>
          <a:bodyPr>
            <a:normAutofit/>
          </a:bodyPr>
          <a:lstStyle/>
          <a:p>
            <a:r>
              <a:rPr lang="pl-PL" sz="3200" b="1" dirty="0">
                <a:solidFill>
                  <a:schemeClr val="accent5">
                    <a:lumMod val="75000"/>
                  </a:schemeClr>
                </a:solidFill>
              </a:rPr>
              <a:t>10. Potencjał gospodarczy województwa</a:t>
            </a:r>
            <a:endParaRPr lang="pl-PL" sz="3200" dirty="0">
              <a:solidFill>
                <a:schemeClr val="accent5">
                  <a:lumMod val="75000"/>
                </a:schemeClr>
              </a:solidFill>
            </a:endParaRPr>
          </a:p>
        </p:txBody>
      </p:sp>
      <p:sp>
        <p:nvSpPr>
          <p:cNvPr id="5" name="Prostokąt 4"/>
          <p:cNvSpPr/>
          <p:nvPr/>
        </p:nvSpPr>
        <p:spPr>
          <a:xfrm>
            <a:off x="271179" y="2411685"/>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Produkt krajowy brutto na jednego mieszkańca według regionów w 2021 r.</a:t>
            </a:r>
            <a:endParaRPr lang="pl-PL" sz="1600" dirty="0">
              <a:solidFill>
                <a:schemeClr val="tx1"/>
              </a:solidFill>
            </a:endParaRPr>
          </a:p>
        </p:txBody>
      </p:sp>
      <p:sp>
        <p:nvSpPr>
          <p:cNvPr id="6" name="Prostokąt 5"/>
          <p:cNvSpPr/>
          <p:nvPr/>
        </p:nvSpPr>
        <p:spPr>
          <a:xfrm>
            <a:off x="5190197" y="1691605"/>
            <a:ext cx="4752528"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Dynamika produktu krajowego brutto według regionów w 2021 r. (ceny bieżące) 2020=100</a:t>
            </a:r>
            <a:endParaRPr lang="pl-PL" sz="1600" dirty="0">
              <a:solidFill>
                <a:schemeClr val="tx1"/>
              </a:solidFill>
            </a:endParaRPr>
          </a:p>
        </p:txBody>
      </p:sp>
      <p:graphicFrame>
        <p:nvGraphicFramePr>
          <p:cNvPr id="8" name="Wykres 7" descr="Wykres słupkowy przedstawia dynamikę produktu krajowego brutto według regionów w 2021 r. (ceny bieżące) 2020=100">
            <a:extLst>
              <a:ext uri="{FF2B5EF4-FFF2-40B4-BE49-F238E27FC236}">
                <a16:creationId xmlns:a16="http://schemas.microsoft.com/office/drawing/2014/main" id="{00000000-0008-0000-0500-000003000000}"/>
              </a:ext>
            </a:extLst>
          </p:cNvPr>
          <p:cNvGraphicFramePr/>
          <p:nvPr>
            <p:extLst>
              <p:ext uri="{D42A27DB-BD31-4B8C-83A1-F6EECF244321}">
                <p14:modId xmlns:p14="http://schemas.microsoft.com/office/powerpoint/2010/main" val="206641233"/>
              </p:ext>
            </p:extLst>
          </p:nvPr>
        </p:nvGraphicFramePr>
        <p:xfrm>
          <a:off x="5207964" y="2385977"/>
          <a:ext cx="4680273" cy="4086163"/>
        </p:xfrm>
        <a:graphic>
          <a:graphicData uri="http://schemas.openxmlformats.org/drawingml/2006/chart">
            <c:chart xmlns:c="http://schemas.openxmlformats.org/drawingml/2006/chart" xmlns:r="http://schemas.openxmlformats.org/officeDocument/2006/relationships" r:id="rId3"/>
          </a:graphicData>
        </a:graphic>
      </p:graphicFrame>
      <p:sp>
        <p:nvSpPr>
          <p:cNvPr id="3" name="Prostokąt 2"/>
          <p:cNvSpPr/>
          <p:nvPr/>
        </p:nvSpPr>
        <p:spPr>
          <a:xfrm>
            <a:off x="5184328" y="6492552"/>
            <a:ext cx="4883135" cy="830997"/>
          </a:xfrm>
          <a:prstGeom prst="rect">
            <a:avLst/>
          </a:prstGeom>
        </p:spPr>
        <p:txBody>
          <a:bodyPr wrap="square">
            <a:spAutoFit/>
          </a:bodyPr>
          <a:lstStyle/>
          <a:p>
            <a:r>
              <a:rPr lang="pl-PL" sz="1600" dirty="0">
                <a:latin typeface="+mn-lt"/>
                <a:ea typeface="+mn-ea"/>
              </a:rPr>
              <a:t>W 2021 r. wartość wytworzonego PKB w regionie podkarpackim wyniosła 100,8 mld zł i wzrosła względem 2020 r. o 12,8% (w kraju – 12,2%).</a:t>
            </a:r>
          </a:p>
        </p:txBody>
      </p:sp>
      <p:pic>
        <p:nvPicPr>
          <p:cNvPr id="10" name="Obraz 9" descr="Mapa przedstawia Produkt krajowy brutto na jednego mieszkańca według regionów w 2021 r"/>
          <p:cNvPicPr/>
          <p:nvPr/>
        </p:nvPicPr>
        <p:blipFill>
          <a:blip r:embed="rId4" cstate="print">
            <a:extLst>
              <a:ext uri="{28A0092B-C50C-407E-A947-70E740481C1C}">
                <a14:useLocalDpi xmlns:a14="http://schemas.microsoft.com/office/drawing/2010/main" val="0"/>
              </a:ext>
            </a:extLst>
          </a:blip>
          <a:stretch>
            <a:fillRect/>
          </a:stretch>
        </p:blipFill>
        <p:spPr>
          <a:xfrm>
            <a:off x="605568" y="3132958"/>
            <a:ext cx="4206994" cy="4161916"/>
          </a:xfrm>
          <a:prstGeom prst="rect">
            <a:avLst/>
          </a:prstGeom>
        </p:spPr>
      </p:pic>
      <p:sp>
        <p:nvSpPr>
          <p:cNvPr id="7" name="Prostokąt 6"/>
          <p:cNvSpPr/>
          <p:nvPr/>
        </p:nvSpPr>
        <p:spPr>
          <a:xfrm>
            <a:off x="143768" y="736917"/>
            <a:ext cx="4970397" cy="1754326"/>
          </a:xfrm>
          <a:prstGeom prst="rect">
            <a:avLst/>
          </a:prstGeom>
          <a:solidFill>
            <a:schemeClr val="bg2"/>
          </a:solidFill>
          <a:ln>
            <a:solidFill>
              <a:srgbClr val="FF0000"/>
            </a:solidFill>
          </a:ln>
        </p:spPr>
        <p:txBody>
          <a:bodyPr wrap="square">
            <a:spAutoFit/>
          </a:bodyPr>
          <a:lstStyle/>
          <a:p>
            <a:pPr algn="just"/>
            <a:r>
              <a:rPr lang="pl-PL" dirty="0">
                <a:latin typeface="+mn-lt"/>
              </a:rPr>
              <a:t>Województwo podkarpackie </a:t>
            </a:r>
            <a:r>
              <a:rPr lang="pl-PL" b="1" dirty="0">
                <a:latin typeface="+mn-lt"/>
              </a:rPr>
              <a:t>w 2021 r.</a:t>
            </a:r>
            <a:r>
              <a:rPr lang="pl-PL" dirty="0">
                <a:latin typeface="+mn-lt"/>
              </a:rPr>
              <a:t> zajęło </a:t>
            </a:r>
            <a:r>
              <a:rPr lang="pl-PL" b="1" dirty="0">
                <a:latin typeface="+mn-lt"/>
              </a:rPr>
              <a:t>przedostatnie miejsce </a:t>
            </a:r>
            <a:r>
              <a:rPr lang="pl-PL" dirty="0">
                <a:latin typeface="+mn-lt"/>
              </a:rPr>
              <a:t>w krajowym rankingu według poziomu </a:t>
            </a:r>
            <a:r>
              <a:rPr lang="pl-PL" b="1" dirty="0">
                <a:latin typeface="+mn-lt"/>
              </a:rPr>
              <a:t>PKB per capita</a:t>
            </a:r>
            <a:r>
              <a:rPr lang="pl-PL" dirty="0">
                <a:latin typeface="+mn-lt"/>
              </a:rPr>
              <a:t>. Względny poziomu tego wskaźnika w stosunku do średniej krajowej obniżył się (w 2021 r. relacja ta spadła do 69,8% względem 70,5% w 2018 r.).</a:t>
            </a:r>
          </a:p>
        </p:txBody>
      </p:sp>
      <p:sp>
        <p:nvSpPr>
          <p:cNvPr id="11" name="Prostokąt 10"/>
          <p:cNvSpPr/>
          <p:nvPr/>
        </p:nvSpPr>
        <p:spPr>
          <a:xfrm>
            <a:off x="5250090" y="736917"/>
            <a:ext cx="4470742" cy="923330"/>
          </a:xfrm>
          <a:prstGeom prst="rect">
            <a:avLst/>
          </a:prstGeom>
          <a:solidFill>
            <a:schemeClr val="bg2"/>
          </a:solidFill>
          <a:ln>
            <a:solidFill>
              <a:srgbClr val="FF0000"/>
            </a:solidFill>
          </a:ln>
        </p:spPr>
        <p:txBody>
          <a:bodyPr wrap="square">
            <a:spAutoFit/>
          </a:bodyPr>
          <a:lstStyle/>
          <a:p>
            <a:pPr algn="just"/>
            <a:r>
              <a:rPr lang="pl-PL" dirty="0">
                <a:latin typeface="+mn-lt"/>
              </a:rPr>
              <a:t>W latach 2020-2021, pomimo wzrostu PKB w regionie, dynamika ta jedynie oscylowała wokół średniej ogólnopolskiej. </a:t>
            </a:r>
          </a:p>
        </p:txBody>
      </p:sp>
    </p:spTree>
    <p:extLst>
      <p:ext uri="{BB962C8B-B14F-4D97-AF65-F5344CB8AC3E}">
        <p14:creationId xmlns:p14="http://schemas.microsoft.com/office/powerpoint/2010/main" val="298580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35421"/>
            <a:ext cx="9806358" cy="785066"/>
          </a:xfrm>
        </p:spPr>
        <p:txBody>
          <a:bodyPr>
            <a:normAutofit/>
          </a:bodyPr>
          <a:lstStyle/>
          <a:p>
            <a:r>
              <a:rPr lang="pl-PL" b="1" dirty="0">
                <a:solidFill>
                  <a:schemeClr val="accent5">
                    <a:lumMod val="75000"/>
                  </a:schemeClr>
                </a:solidFill>
              </a:rPr>
              <a:t>10. Potencjał gospodarczy województwa</a:t>
            </a:r>
            <a:r>
              <a:rPr lang="pl-PL" b="1" dirty="0">
                <a:solidFill>
                  <a:schemeClr val="bg1"/>
                </a:solidFill>
              </a:rPr>
              <a:t>..</a:t>
            </a:r>
            <a:endParaRPr lang="pl-PL" dirty="0">
              <a:solidFill>
                <a:schemeClr val="bg1"/>
              </a:solidFill>
            </a:endParaRPr>
          </a:p>
        </p:txBody>
      </p:sp>
      <p:sp>
        <p:nvSpPr>
          <p:cNvPr id="5" name="Prostokąt 4"/>
          <p:cNvSpPr/>
          <p:nvPr/>
        </p:nvSpPr>
        <p:spPr>
          <a:xfrm>
            <a:off x="215776" y="176361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Struktura wartości dodanej brutto według rodzajów działalności w województwie podkarpackim w latach 2017 i 2020</a:t>
            </a:r>
            <a:endParaRPr lang="pl-PL" sz="1600" dirty="0">
              <a:solidFill>
                <a:schemeClr val="tx1"/>
              </a:solidFill>
            </a:endParaRPr>
          </a:p>
        </p:txBody>
      </p:sp>
      <p:sp>
        <p:nvSpPr>
          <p:cNvPr id="6" name="Prostokąt 5"/>
          <p:cNvSpPr/>
          <p:nvPr/>
        </p:nvSpPr>
        <p:spPr>
          <a:xfrm>
            <a:off x="5328344" y="1691605"/>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Struktura pracujących według rodzajów działalności gospodarczej w województwie podkarpackim w latach 2018-2021</a:t>
            </a:r>
            <a:endParaRPr lang="pl-PL" sz="1600" dirty="0">
              <a:solidFill>
                <a:schemeClr val="tx1"/>
              </a:solidFill>
            </a:endParaRPr>
          </a:p>
        </p:txBody>
      </p:sp>
      <p:sp>
        <p:nvSpPr>
          <p:cNvPr id="3" name="Prostokąt 2"/>
          <p:cNvSpPr/>
          <p:nvPr/>
        </p:nvSpPr>
        <p:spPr>
          <a:xfrm>
            <a:off x="5184328" y="6693256"/>
            <a:ext cx="4883135" cy="830997"/>
          </a:xfrm>
          <a:prstGeom prst="rect">
            <a:avLst/>
          </a:prstGeom>
        </p:spPr>
        <p:txBody>
          <a:bodyPr wrap="square">
            <a:spAutoFit/>
          </a:bodyPr>
          <a:lstStyle/>
          <a:p>
            <a:r>
              <a:rPr lang="pl-PL" sz="1600" dirty="0">
                <a:latin typeface="+mn-lt"/>
                <a:ea typeface="+mn-ea"/>
              </a:rPr>
              <a:t>W </a:t>
            </a:r>
            <a:r>
              <a:rPr lang="pl-PL" sz="1600" b="1" dirty="0">
                <a:latin typeface="+mn-lt"/>
                <a:ea typeface="+mn-ea"/>
              </a:rPr>
              <a:t>strukturze pracujących </a:t>
            </a:r>
            <a:r>
              <a:rPr lang="pl-PL" sz="1600" dirty="0">
                <a:latin typeface="+mn-lt"/>
                <a:ea typeface="+mn-ea"/>
              </a:rPr>
              <a:t>dominują osoby zatrudnione w </a:t>
            </a:r>
            <a:r>
              <a:rPr lang="pl-PL" sz="1600" b="1" dirty="0">
                <a:latin typeface="+mn-lt"/>
                <a:ea typeface="+mn-ea"/>
              </a:rPr>
              <a:t>przemyśle i budownictwie</a:t>
            </a:r>
            <a:r>
              <a:rPr lang="pl-PL" sz="1600" dirty="0">
                <a:latin typeface="+mn-lt"/>
                <a:ea typeface="+mn-ea"/>
              </a:rPr>
              <a:t>, a dodatkowo udział ich w porównaniu z rokiem 2020 nieznacznie zwiększył się .</a:t>
            </a:r>
          </a:p>
        </p:txBody>
      </p:sp>
      <p:sp>
        <p:nvSpPr>
          <p:cNvPr id="4" name="Prostokąt 3"/>
          <p:cNvSpPr/>
          <p:nvPr/>
        </p:nvSpPr>
        <p:spPr>
          <a:xfrm>
            <a:off x="145603" y="6369442"/>
            <a:ext cx="5038725" cy="1077218"/>
          </a:xfrm>
          <a:prstGeom prst="rect">
            <a:avLst/>
          </a:prstGeom>
        </p:spPr>
        <p:txBody>
          <a:bodyPr>
            <a:spAutoFit/>
          </a:bodyPr>
          <a:lstStyle/>
          <a:p>
            <a:r>
              <a:rPr lang="pl-PL" sz="1600" dirty="0">
                <a:latin typeface="+mn-lt"/>
                <a:ea typeface="+mn-ea"/>
              </a:rPr>
              <a:t>Struktura gospodarki województwa podkarpackiego charakteryzuje się wysokim udziałem </a:t>
            </a:r>
            <a:r>
              <a:rPr lang="pl-PL" sz="1600" b="1" dirty="0">
                <a:latin typeface="+mn-lt"/>
                <a:ea typeface="+mn-ea"/>
              </a:rPr>
              <a:t>przemysłu w tworzeniu wartości dodanej brutto</a:t>
            </a:r>
            <a:r>
              <a:rPr lang="pl-PL" sz="1600" dirty="0">
                <a:latin typeface="+mn-lt"/>
                <a:ea typeface="+mn-ea"/>
              </a:rPr>
              <a:t>, który w 2020 roku </a:t>
            </a:r>
            <a:r>
              <a:rPr lang="pl-PL" sz="1600" b="1" dirty="0">
                <a:latin typeface="+mn-lt"/>
                <a:ea typeface="+mn-ea"/>
              </a:rPr>
              <a:t>wyniósł 30,4% </a:t>
            </a:r>
            <a:r>
              <a:rPr lang="pl-PL" sz="1600" dirty="0">
                <a:latin typeface="+mn-lt"/>
                <a:ea typeface="+mn-ea"/>
              </a:rPr>
              <a:t>(w kraju </a:t>
            </a:r>
            <a:r>
              <a:rPr lang="pl-PL" sz="1600" b="1" dirty="0">
                <a:latin typeface="+mn-lt"/>
                <a:ea typeface="+mn-ea"/>
              </a:rPr>
              <a:t>25,7%</a:t>
            </a:r>
            <a:r>
              <a:rPr lang="pl-PL" sz="1600" dirty="0">
                <a:latin typeface="+mn-lt"/>
                <a:ea typeface="+mn-ea"/>
              </a:rPr>
              <a:t>). </a:t>
            </a:r>
          </a:p>
        </p:txBody>
      </p:sp>
      <p:graphicFrame>
        <p:nvGraphicFramePr>
          <p:cNvPr id="11" name="Wykres 10" descr="Wykres przedstawia strukturę wartości dodanej brutto według rodzajów działalności w województwie podkarpac-kim w latach 2017 i 2020">
            <a:extLst>
              <a:ext uri="{FF2B5EF4-FFF2-40B4-BE49-F238E27FC236}">
                <a16:creationId xmlns:a16="http://schemas.microsoft.com/office/drawing/2014/main" id="{00000000-0008-0000-0600-000004000000}"/>
              </a:ext>
            </a:extLst>
          </p:cNvPr>
          <p:cNvGraphicFramePr/>
          <p:nvPr>
            <p:extLst/>
          </p:nvPr>
        </p:nvGraphicFramePr>
        <p:xfrm>
          <a:off x="145603" y="2563976"/>
          <a:ext cx="4752528" cy="3597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Wykres 11" descr="Wykres przedstawia strukturę pracujących według rodzajów działalności gospodarczej w województwie podkarpackim w latach 2018-2021.">
            <a:extLst>
              <a:ext uri="{FF2B5EF4-FFF2-40B4-BE49-F238E27FC236}">
                <a16:creationId xmlns:a16="http://schemas.microsoft.com/office/drawing/2014/main" id="{00000000-0008-0000-0800-000003000000}"/>
              </a:ext>
            </a:extLst>
          </p:cNvPr>
          <p:cNvGraphicFramePr/>
          <p:nvPr>
            <p:extLst/>
          </p:nvPr>
        </p:nvGraphicFramePr>
        <p:xfrm>
          <a:off x="5328344" y="2537101"/>
          <a:ext cx="4379997" cy="4076723"/>
        </p:xfrm>
        <a:graphic>
          <a:graphicData uri="http://schemas.openxmlformats.org/drawingml/2006/chart">
            <c:chart xmlns:c="http://schemas.openxmlformats.org/drawingml/2006/chart" xmlns:r="http://schemas.openxmlformats.org/officeDocument/2006/relationships" r:id="rId4"/>
          </a:graphicData>
        </a:graphic>
      </p:graphicFrame>
      <p:sp>
        <p:nvSpPr>
          <p:cNvPr id="7" name="Prostokąt 6"/>
          <p:cNvSpPr/>
          <p:nvPr/>
        </p:nvSpPr>
        <p:spPr>
          <a:xfrm>
            <a:off x="30282" y="755501"/>
            <a:ext cx="9834566" cy="923330"/>
          </a:xfrm>
          <a:prstGeom prst="rect">
            <a:avLst/>
          </a:prstGeom>
          <a:solidFill>
            <a:schemeClr val="bg2"/>
          </a:solidFill>
          <a:ln>
            <a:solidFill>
              <a:srgbClr val="FF0000"/>
            </a:solidFill>
          </a:ln>
        </p:spPr>
        <p:txBody>
          <a:bodyPr wrap="square">
            <a:spAutoFit/>
          </a:bodyPr>
          <a:lstStyle/>
          <a:p>
            <a:pPr algn="just"/>
            <a:r>
              <a:rPr lang="pl-PL" dirty="0">
                <a:latin typeface="+mn-lt"/>
              </a:rPr>
              <a:t>Województwo wyróżnia się </a:t>
            </a:r>
            <a:r>
              <a:rPr lang="pl-PL" b="1" dirty="0">
                <a:latin typeface="+mn-lt"/>
              </a:rPr>
              <a:t>relatywnie wysokim udziałem przemysłu </a:t>
            </a:r>
            <a:r>
              <a:rPr lang="pl-PL" dirty="0">
                <a:latin typeface="+mn-lt"/>
              </a:rPr>
              <a:t>oraz </a:t>
            </a:r>
            <a:r>
              <a:rPr lang="pl-PL" b="1" dirty="0">
                <a:latin typeface="+mn-lt"/>
              </a:rPr>
              <a:t>budownictwa</a:t>
            </a:r>
            <a:r>
              <a:rPr lang="pl-PL" dirty="0">
                <a:latin typeface="+mn-lt"/>
              </a:rPr>
              <a:t> w tworzeniu </a:t>
            </a:r>
            <a:r>
              <a:rPr lang="pl-PL" b="1" dirty="0">
                <a:latin typeface="+mn-lt"/>
              </a:rPr>
              <a:t>wartości dodanej brutto </a:t>
            </a:r>
            <a:r>
              <a:rPr lang="pl-PL" dirty="0">
                <a:latin typeface="+mn-lt"/>
              </a:rPr>
              <a:t>i w </a:t>
            </a:r>
            <a:r>
              <a:rPr lang="pl-PL" b="1" dirty="0">
                <a:latin typeface="+mn-lt"/>
              </a:rPr>
              <a:t>zatrudnieniu</a:t>
            </a:r>
            <a:r>
              <a:rPr lang="pl-PL" dirty="0">
                <a:latin typeface="+mn-lt"/>
              </a:rPr>
              <a:t>. Niekorzystny pozostaje </a:t>
            </a:r>
            <a:r>
              <a:rPr lang="pl-PL" b="1" dirty="0">
                <a:latin typeface="+mn-lt"/>
              </a:rPr>
              <a:t>wysoki odsetek pracujących w rolnictwie</a:t>
            </a:r>
            <a:r>
              <a:rPr lang="pl-PL" dirty="0">
                <a:latin typeface="+mn-lt"/>
              </a:rPr>
              <a:t>, które jednocześnie wypracowuje nieznaczną część wartości dodanej.</a:t>
            </a:r>
          </a:p>
        </p:txBody>
      </p:sp>
    </p:spTree>
    <p:extLst>
      <p:ext uri="{BB962C8B-B14F-4D97-AF65-F5344CB8AC3E}">
        <p14:creationId xmlns:p14="http://schemas.microsoft.com/office/powerpoint/2010/main" val="2757758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35421"/>
            <a:ext cx="9806358" cy="785066"/>
          </a:xfrm>
        </p:spPr>
        <p:txBody>
          <a:bodyPr>
            <a:normAutofit/>
          </a:bodyPr>
          <a:lstStyle/>
          <a:p>
            <a:r>
              <a:rPr lang="pl-PL" b="1" dirty="0">
                <a:solidFill>
                  <a:schemeClr val="accent5">
                    <a:lumMod val="75000"/>
                  </a:schemeClr>
                </a:solidFill>
              </a:rPr>
              <a:t>10. Potencjał gospodarczy województwa</a:t>
            </a:r>
            <a:r>
              <a:rPr lang="pl-PL" b="1" dirty="0">
                <a:solidFill>
                  <a:schemeClr val="bg1"/>
                </a:solidFill>
              </a:rPr>
              <a:t>…</a:t>
            </a:r>
            <a:endParaRPr lang="pl-PL" dirty="0">
              <a:solidFill>
                <a:schemeClr val="bg1"/>
              </a:solidFill>
            </a:endParaRPr>
          </a:p>
        </p:txBody>
      </p:sp>
      <p:sp>
        <p:nvSpPr>
          <p:cNvPr id="5" name="Prostokąt 4"/>
          <p:cNvSpPr/>
          <p:nvPr/>
        </p:nvSpPr>
        <p:spPr>
          <a:xfrm>
            <a:off x="174298" y="1187549"/>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Wartość dodana brutto na jednego pracującego według regionów w 2020 r.</a:t>
            </a:r>
            <a:endParaRPr lang="pl-PL" sz="1600" dirty="0">
              <a:solidFill>
                <a:schemeClr val="tx1"/>
              </a:solidFill>
            </a:endParaRPr>
          </a:p>
        </p:txBody>
      </p:sp>
      <p:sp>
        <p:nvSpPr>
          <p:cNvPr id="6" name="Prostokąt 5"/>
          <p:cNvSpPr/>
          <p:nvPr/>
        </p:nvSpPr>
        <p:spPr>
          <a:xfrm>
            <a:off x="5171837" y="125955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Wartość dodana brutto na jednego pracującego według rodzajów działalności gospodarczej w 2020 r.</a:t>
            </a:r>
            <a:endParaRPr lang="pl-PL" sz="1600" dirty="0">
              <a:solidFill>
                <a:schemeClr val="tx1"/>
              </a:solidFill>
            </a:endParaRPr>
          </a:p>
        </p:txBody>
      </p:sp>
      <p:sp>
        <p:nvSpPr>
          <p:cNvPr id="3" name="Prostokąt 2"/>
          <p:cNvSpPr/>
          <p:nvPr/>
        </p:nvSpPr>
        <p:spPr>
          <a:xfrm>
            <a:off x="5171837" y="6228109"/>
            <a:ext cx="4883135" cy="1323439"/>
          </a:xfrm>
          <a:prstGeom prst="rect">
            <a:avLst/>
          </a:prstGeom>
        </p:spPr>
        <p:txBody>
          <a:bodyPr wrap="square">
            <a:spAutoFit/>
          </a:bodyPr>
          <a:lstStyle/>
          <a:p>
            <a:r>
              <a:rPr lang="pl-PL" sz="1600" dirty="0">
                <a:latin typeface="+mn-lt"/>
                <a:ea typeface="+mn-ea"/>
              </a:rPr>
              <a:t>W porównaniu z przeciętną wydajnością w kraju, w województwie podkarpackim </a:t>
            </a:r>
            <a:r>
              <a:rPr lang="pl-PL" sz="1600" b="1" dirty="0">
                <a:latin typeface="+mn-lt"/>
                <a:ea typeface="+mn-ea"/>
              </a:rPr>
              <a:t>największą wydajność </a:t>
            </a:r>
            <a:r>
              <a:rPr lang="pl-PL" sz="1600" dirty="0">
                <a:latin typeface="+mn-lt"/>
                <a:ea typeface="+mn-ea"/>
              </a:rPr>
              <a:t>osiągnęły jednostki funkcjonujące w zakresie </a:t>
            </a:r>
            <a:r>
              <a:rPr lang="pl-PL" sz="1600" b="1" dirty="0">
                <a:latin typeface="+mn-lt"/>
                <a:ea typeface="+mn-ea"/>
              </a:rPr>
              <a:t>działalności finansowej i ubezpieczeniowej; obsługi rynku nieruchomości </a:t>
            </a:r>
            <a:r>
              <a:rPr lang="pl-PL" sz="1600" dirty="0">
                <a:latin typeface="+mn-lt"/>
                <a:ea typeface="+mn-ea"/>
              </a:rPr>
              <a:t>(117,5%).</a:t>
            </a:r>
          </a:p>
        </p:txBody>
      </p:sp>
      <p:sp>
        <p:nvSpPr>
          <p:cNvPr id="4" name="Prostokąt 3"/>
          <p:cNvSpPr/>
          <p:nvPr/>
        </p:nvSpPr>
        <p:spPr>
          <a:xfrm>
            <a:off x="145603" y="6022986"/>
            <a:ext cx="5038725" cy="1569660"/>
          </a:xfrm>
          <a:prstGeom prst="rect">
            <a:avLst/>
          </a:prstGeom>
        </p:spPr>
        <p:txBody>
          <a:bodyPr>
            <a:spAutoFit/>
          </a:bodyPr>
          <a:lstStyle/>
          <a:p>
            <a:r>
              <a:rPr lang="pl-PL" sz="1600" dirty="0">
                <a:latin typeface="+mn-lt"/>
                <a:ea typeface="+mn-ea"/>
              </a:rPr>
              <a:t>W latach 2017-2020 </a:t>
            </a:r>
            <a:r>
              <a:rPr lang="pl-PL" sz="1600" b="1" dirty="0">
                <a:latin typeface="+mn-lt"/>
                <a:ea typeface="+mn-ea"/>
              </a:rPr>
              <a:t>poprawiła się </a:t>
            </a:r>
            <a:r>
              <a:rPr lang="pl-PL" sz="1600" dirty="0">
                <a:latin typeface="+mn-lt"/>
                <a:ea typeface="+mn-ea"/>
              </a:rPr>
              <a:t>w województwie podkarpackim, w porównaniu z krajem, </a:t>
            </a:r>
            <a:r>
              <a:rPr lang="pl-PL" sz="1600" b="1" dirty="0">
                <a:latin typeface="+mn-lt"/>
                <a:ea typeface="+mn-ea"/>
              </a:rPr>
              <a:t>wydajność pracy </a:t>
            </a:r>
            <a:r>
              <a:rPr lang="pl-PL" sz="1600" dirty="0">
                <a:latin typeface="+mn-lt"/>
                <a:ea typeface="+mn-ea"/>
              </a:rPr>
              <a:t>mierzona wartością dodaną brutto na 1 pracującego. W roku 2017 wydajność pracy była niższa o ok. 26%</a:t>
            </a:r>
            <a:r>
              <a:rPr lang="pl-PL" sz="1600" b="1" dirty="0">
                <a:latin typeface="+mn-lt"/>
                <a:ea typeface="+mn-ea"/>
              </a:rPr>
              <a:t> od średniej krajowej</a:t>
            </a:r>
            <a:r>
              <a:rPr lang="pl-PL" sz="1600" dirty="0">
                <a:latin typeface="+mn-lt"/>
                <a:ea typeface="+mn-ea"/>
              </a:rPr>
              <a:t> natomiast </a:t>
            </a:r>
            <a:r>
              <a:rPr lang="pl-PL" sz="1600" b="1" dirty="0">
                <a:latin typeface="+mn-lt"/>
                <a:ea typeface="+mn-ea"/>
              </a:rPr>
              <a:t>w roku 2020 była o ok. 20% niższa.</a:t>
            </a:r>
          </a:p>
        </p:txBody>
      </p:sp>
      <p:pic>
        <p:nvPicPr>
          <p:cNvPr id="11" name="Obraz 10" descr="Mapa przedstawia wartość dodana brutto na jednego pracującego według regionów w 2020 r."/>
          <p:cNvPicPr/>
          <p:nvPr/>
        </p:nvPicPr>
        <p:blipFill>
          <a:blip r:embed="rId3" cstate="print">
            <a:extLst>
              <a:ext uri="{28A0092B-C50C-407E-A947-70E740481C1C}">
                <a14:useLocalDpi xmlns:a14="http://schemas.microsoft.com/office/drawing/2010/main" val="0"/>
              </a:ext>
            </a:extLst>
          </a:blip>
          <a:stretch>
            <a:fillRect/>
          </a:stretch>
        </p:blipFill>
        <p:spPr>
          <a:xfrm>
            <a:off x="575816" y="2015641"/>
            <a:ext cx="3739515" cy="3780420"/>
          </a:xfrm>
          <a:prstGeom prst="rect">
            <a:avLst/>
          </a:prstGeom>
        </p:spPr>
      </p:pic>
      <p:graphicFrame>
        <p:nvGraphicFramePr>
          <p:cNvPr id="12" name="Wykres 11" descr="Wykres przedstawia wartość dodana brutto na jednego pracującego według rodzajów działalności gospodarczej w 2020r.">
            <a:extLst>
              <a:ext uri="{FF2B5EF4-FFF2-40B4-BE49-F238E27FC236}">
                <a16:creationId xmlns:a16="http://schemas.microsoft.com/office/drawing/2014/main" id="{00000000-0008-0000-0900-000004000000}"/>
              </a:ext>
            </a:extLst>
          </p:cNvPr>
          <p:cNvGraphicFramePr/>
          <p:nvPr>
            <p:extLst/>
          </p:nvPr>
        </p:nvGraphicFramePr>
        <p:xfrm>
          <a:off x="5460167" y="2123653"/>
          <a:ext cx="4044642" cy="3899333"/>
        </p:xfrm>
        <a:graphic>
          <a:graphicData uri="http://schemas.openxmlformats.org/drawingml/2006/chart">
            <c:chart xmlns:c="http://schemas.openxmlformats.org/drawingml/2006/chart" xmlns:r="http://schemas.openxmlformats.org/officeDocument/2006/relationships" r:id="rId4"/>
          </a:graphicData>
        </a:graphic>
      </p:graphicFrame>
      <p:sp>
        <p:nvSpPr>
          <p:cNvPr id="7" name="Prostokąt 6"/>
          <p:cNvSpPr/>
          <p:nvPr/>
        </p:nvSpPr>
        <p:spPr>
          <a:xfrm>
            <a:off x="174298" y="683493"/>
            <a:ext cx="9750067" cy="646331"/>
          </a:xfrm>
          <a:prstGeom prst="rect">
            <a:avLst/>
          </a:prstGeom>
          <a:solidFill>
            <a:schemeClr val="bg2"/>
          </a:solidFill>
          <a:ln>
            <a:solidFill>
              <a:srgbClr val="FF0000"/>
            </a:solidFill>
          </a:ln>
        </p:spPr>
        <p:txBody>
          <a:bodyPr wrap="square">
            <a:spAutoFit/>
          </a:bodyPr>
          <a:lstStyle/>
          <a:p>
            <a:pPr algn="just"/>
            <a:r>
              <a:rPr lang="pl-PL" dirty="0">
                <a:latin typeface="+mn-lt"/>
              </a:rPr>
              <a:t>Podkarpacie </a:t>
            </a:r>
            <a:r>
              <a:rPr lang="pl-PL" b="1" dirty="0">
                <a:latin typeface="+mn-lt"/>
              </a:rPr>
              <a:t>niekorzystnie wypada </a:t>
            </a:r>
            <a:r>
              <a:rPr lang="pl-PL" dirty="0">
                <a:latin typeface="+mn-lt"/>
              </a:rPr>
              <a:t>również w międzyregionalnych porównaniach </a:t>
            </a:r>
            <a:r>
              <a:rPr lang="pl-PL" b="1" dirty="0">
                <a:latin typeface="+mn-lt"/>
              </a:rPr>
              <a:t>produktywności pracy</a:t>
            </a:r>
            <a:r>
              <a:rPr lang="pl-PL" dirty="0">
                <a:latin typeface="+mn-lt"/>
              </a:rPr>
              <a:t>, która w 2020 r. była o </a:t>
            </a:r>
            <a:r>
              <a:rPr lang="pl-PL" b="1" dirty="0">
                <a:latin typeface="+mn-lt"/>
              </a:rPr>
              <a:t>ok. 20% niższa </a:t>
            </a:r>
            <a:r>
              <a:rPr lang="pl-PL" dirty="0">
                <a:latin typeface="+mn-lt"/>
              </a:rPr>
              <a:t>od średniej krajowej.</a:t>
            </a:r>
          </a:p>
        </p:txBody>
      </p:sp>
    </p:spTree>
    <p:extLst>
      <p:ext uri="{BB962C8B-B14F-4D97-AF65-F5344CB8AC3E}">
        <p14:creationId xmlns:p14="http://schemas.microsoft.com/office/powerpoint/2010/main" val="2682728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648072"/>
          </a:xfrm>
        </p:spPr>
        <p:txBody>
          <a:bodyPr>
            <a:normAutofit/>
          </a:bodyPr>
          <a:lstStyle/>
          <a:p>
            <a:r>
              <a:rPr lang="pl-PL" sz="3200" b="1" dirty="0">
                <a:solidFill>
                  <a:schemeClr val="accent5">
                    <a:lumMod val="75000"/>
                  </a:schemeClr>
                </a:solidFill>
              </a:rPr>
              <a:t>10. Potencjał gospodarczy województwa</a:t>
            </a:r>
            <a:r>
              <a:rPr lang="pl-PL" sz="3200" b="1" dirty="0">
                <a:solidFill>
                  <a:schemeClr val="bg1"/>
                </a:solidFill>
              </a:rPr>
              <a:t>.…</a:t>
            </a:r>
            <a:endParaRPr lang="pl-PL" sz="3200" dirty="0">
              <a:solidFill>
                <a:schemeClr val="bg1"/>
              </a:solidFill>
            </a:endParaRPr>
          </a:p>
        </p:txBody>
      </p:sp>
      <p:sp>
        <p:nvSpPr>
          <p:cNvPr id="5" name="Prostokąt 4"/>
          <p:cNvSpPr/>
          <p:nvPr/>
        </p:nvSpPr>
        <p:spPr>
          <a:xfrm>
            <a:off x="288701" y="197963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Struktura wartości brutto środków trwałych według rodzajów działalności w województwie podkarpackim w latach 2018-2021</a:t>
            </a:r>
            <a:endParaRPr lang="pl-PL" sz="1600" dirty="0">
              <a:solidFill>
                <a:schemeClr val="tx1"/>
              </a:solidFill>
            </a:endParaRPr>
          </a:p>
        </p:txBody>
      </p:sp>
      <p:sp>
        <p:nvSpPr>
          <p:cNvPr id="6" name="Prostokąt 5"/>
          <p:cNvSpPr/>
          <p:nvPr/>
        </p:nvSpPr>
        <p:spPr>
          <a:xfrm>
            <a:off x="5249631" y="197963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Nakłady inwestycyjne na jednego mieszkańca według regionów w 2021 r.</a:t>
            </a:r>
            <a:endParaRPr lang="pl-PL" sz="1600" dirty="0">
              <a:solidFill>
                <a:schemeClr val="tx1"/>
              </a:solidFill>
            </a:endParaRPr>
          </a:p>
        </p:txBody>
      </p:sp>
      <p:sp>
        <p:nvSpPr>
          <p:cNvPr id="3" name="Prostokąt 2"/>
          <p:cNvSpPr/>
          <p:nvPr/>
        </p:nvSpPr>
        <p:spPr>
          <a:xfrm>
            <a:off x="5184328" y="6621248"/>
            <a:ext cx="4883135" cy="830997"/>
          </a:xfrm>
          <a:prstGeom prst="rect">
            <a:avLst/>
          </a:prstGeom>
        </p:spPr>
        <p:txBody>
          <a:bodyPr wrap="square">
            <a:spAutoFit/>
          </a:bodyPr>
          <a:lstStyle/>
          <a:p>
            <a:r>
              <a:rPr lang="pl-PL" sz="1600" dirty="0">
                <a:latin typeface="+mn-lt"/>
                <a:ea typeface="+mn-ea"/>
              </a:rPr>
              <a:t>W latach 2018-2021, Podkarpacie pod względem </a:t>
            </a:r>
            <a:r>
              <a:rPr lang="pl-PL" sz="1600" b="1" dirty="0">
                <a:latin typeface="+mn-lt"/>
                <a:ea typeface="+mn-ea"/>
              </a:rPr>
              <a:t>wysokości nakładów inwestycyjnych </a:t>
            </a:r>
            <a:r>
              <a:rPr lang="pl-PL" sz="1600" dirty="0">
                <a:latin typeface="+mn-lt"/>
                <a:ea typeface="+mn-ea"/>
              </a:rPr>
              <a:t>w przeliczeniu na jednego mieszkańca, zajmowało </a:t>
            </a:r>
            <a:r>
              <a:rPr lang="pl-PL" sz="1600" b="1" dirty="0">
                <a:solidFill>
                  <a:srgbClr val="FF0000"/>
                </a:solidFill>
                <a:latin typeface="+mn-lt"/>
                <a:ea typeface="+mn-ea"/>
              </a:rPr>
              <a:t>13. lokatę</a:t>
            </a:r>
            <a:r>
              <a:rPr lang="pl-PL" sz="1600" dirty="0">
                <a:solidFill>
                  <a:srgbClr val="FF0000"/>
                </a:solidFill>
                <a:latin typeface="+mn-lt"/>
                <a:ea typeface="+mn-ea"/>
              </a:rPr>
              <a:t>.</a:t>
            </a:r>
          </a:p>
        </p:txBody>
      </p:sp>
      <p:sp>
        <p:nvSpPr>
          <p:cNvPr id="4" name="Prostokąt 3"/>
          <p:cNvSpPr/>
          <p:nvPr/>
        </p:nvSpPr>
        <p:spPr>
          <a:xfrm>
            <a:off x="145603" y="6621248"/>
            <a:ext cx="5038725" cy="830997"/>
          </a:xfrm>
          <a:prstGeom prst="rect">
            <a:avLst/>
          </a:prstGeom>
        </p:spPr>
        <p:txBody>
          <a:bodyPr>
            <a:spAutoFit/>
          </a:bodyPr>
          <a:lstStyle/>
          <a:p>
            <a:r>
              <a:rPr lang="pl-PL" sz="1600" dirty="0">
                <a:latin typeface="+mn-lt"/>
                <a:ea typeface="+mn-ea"/>
              </a:rPr>
              <a:t>W strukturze wartości brutto środków trwałych w województwie podkarpackim dominował w 2021 r. przemysł i budownictwo z udziałem wynoszącym 36,2% .</a:t>
            </a:r>
          </a:p>
        </p:txBody>
      </p:sp>
      <p:graphicFrame>
        <p:nvGraphicFramePr>
          <p:cNvPr id="10" name="Wykres 9" descr="Wykres przedstawia strukturę&#10;wartości brutto środków trwałych według rodzajów działalności w województwie podkarpackim w latach 2018-2021">
            <a:extLst>
              <a:ext uri="{FF2B5EF4-FFF2-40B4-BE49-F238E27FC236}">
                <a16:creationId xmlns:a16="http://schemas.microsoft.com/office/drawing/2014/main" id="{00000000-0008-0000-0100-000004000000}"/>
              </a:ext>
            </a:extLst>
          </p:cNvPr>
          <p:cNvGraphicFramePr/>
          <p:nvPr>
            <p:extLst/>
          </p:nvPr>
        </p:nvGraphicFramePr>
        <p:xfrm>
          <a:off x="158094" y="2838304"/>
          <a:ext cx="5026234" cy="3809622"/>
        </p:xfrm>
        <a:graphic>
          <a:graphicData uri="http://schemas.openxmlformats.org/drawingml/2006/chart">
            <c:chart xmlns:c="http://schemas.openxmlformats.org/drawingml/2006/chart" xmlns:r="http://schemas.openxmlformats.org/officeDocument/2006/relationships" r:id="rId3"/>
          </a:graphicData>
        </a:graphic>
      </p:graphicFrame>
      <p:pic>
        <p:nvPicPr>
          <p:cNvPr id="13" name="Obraz 12" descr="Mapa przedstawia nakłady inwestycyjne na jednego mieszkańca według regionów w 2021 r."/>
          <p:cNvPicPr/>
          <p:nvPr/>
        </p:nvPicPr>
        <p:blipFill>
          <a:blip r:embed="rId4" cstate="print">
            <a:extLst>
              <a:ext uri="{28A0092B-C50C-407E-A947-70E740481C1C}">
                <a14:useLocalDpi xmlns:a14="http://schemas.microsoft.com/office/drawing/2010/main" val="0"/>
              </a:ext>
            </a:extLst>
          </a:blip>
          <a:stretch>
            <a:fillRect/>
          </a:stretch>
        </p:blipFill>
        <p:spPr>
          <a:xfrm>
            <a:off x="5688384" y="2764176"/>
            <a:ext cx="3384376" cy="3679957"/>
          </a:xfrm>
          <a:prstGeom prst="rect">
            <a:avLst/>
          </a:prstGeom>
        </p:spPr>
      </p:pic>
      <p:sp>
        <p:nvSpPr>
          <p:cNvPr id="7" name="Prostokąt 6"/>
          <p:cNvSpPr/>
          <p:nvPr/>
        </p:nvSpPr>
        <p:spPr>
          <a:xfrm>
            <a:off x="215776" y="755501"/>
            <a:ext cx="9713458" cy="1200329"/>
          </a:xfrm>
          <a:prstGeom prst="rect">
            <a:avLst/>
          </a:prstGeom>
          <a:solidFill>
            <a:schemeClr val="bg2"/>
          </a:solidFill>
          <a:ln>
            <a:solidFill>
              <a:srgbClr val="FF0000"/>
            </a:solidFill>
          </a:ln>
        </p:spPr>
        <p:txBody>
          <a:bodyPr wrap="square">
            <a:spAutoFit/>
          </a:bodyPr>
          <a:lstStyle/>
          <a:p>
            <a:pPr algn="just"/>
            <a:r>
              <a:rPr lang="pl-PL" dirty="0">
                <a:latin typeface="+mn-lt"/>
              </a:rPr>
              <a:t>Województwo podkarpackie pozytywnie wyróżniało się na tle kraju dynamiką nakładów brutto na środki trwałe. Niemniej jednak poziom inwestycji w gospodarce narodowej w województwie podkarpackim był w przeliczeniu na mieszkańca niższy niż w Polsce ogółem, a dynamika wartości inwestycji niższa niż w kraju</a:t>
            </a:r>
            <a:r>
              <a:rPr lang="pl-PL" dirty="0"/>
              <a:t>. </a:t>
            </a:r>
          </a:p>
        </p:txBody>
      </p:sp>
    </p:spTree>
    <p:extLst>
      <p:ext uri="{BB962C8B-B14F-4D97-AF65-F5344CB8AC3E}">
        <p14:creationId xmlns:p14="http://schemas.microsoft.com/office/powerpoint/2010/main" val="233736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a:bodyPr>
          <a:lstStyle/>
          <a:p>
            <a:r>
              <a:rPr lang="pl-PL" sz="3200" b="1" dirty="0">
                <a:solidFill>
                  <a:schemeClr val="accent5">
                    <a:lumMod val="75000"/>
                  </a:schemeClr>
                </a:solidFill>
              </a:rPr>
              <a:t>11. Konkurencyjność i innowacyjność przedsiębiorstw</a:t>
            </a:r>
            <a:endParaRPr lang="pl-PL" sz="3200" dirty="0">
              <a:solidFill>
                <a:schemeClr val="accent5">
                  <a:lumMod val="75000"/>
                </a:schemeClr>
              </a:solidFill>
            </a:endParaRPr>
          </a:p>
        </p:txBody>
      </p:sp>
      <p:sp>
        <p:nvSpPr>
          <p:cNvPr id="5" name="Prostokąt 4"/>
          <p:cNvSpPr/>
          <p:nvPr/>
        </p:nvSpPr>
        <p:spPr>
          <a:xfrm>
            <a:off x="187403" y="2195661"/>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Nakłady na działalność innowacyjną w przedsiębiorstwach w relacji do PKB według województw w 2021 r.</a:t>
            </a:r>
            <a:endParaRPr lang="pl-PL" sz="1600" dirty="0">
              <a:solidFill>
                <a:schemeClr val="tx1"/>
              </a:solidFill>
            </a:endParaRPr>
          </a:p>
        </p:txBody>
      </p:sp>
      <p:sp>
        <p:nvSpPr>
          <p:cNvPr id="6" name="Prostokąt 5"/>
          <p:cNvSpPr/>
          <p:nvPr/>
        </p:nvSpPr>
        <p:spPr>
          <a:xfrm>
            <a:off x="5203251" y="133844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Przedsiębiorstwa, które współpracowały w zakresie działalności innowacyjnej w % ogółu przedsiębiorstw w 2021 r.</a:t>
            </a:r>
            <a:endParaRPr lang="pl-PL" sz="1600" dirty="0">
              <a:solidFill>
                <a:schemeClr val="tx1"/>
              </a:solidFill>
            </a:endParaRPr>
          </a:p>
        </p:txBody>
      </p:sp>
      <p:sp>
        <p:nvSpPr>
          <p:cNvPr id="4" name="Prostokąt 3"/>
          <p:cNvSpPr/>
          <p:nvPr/>
        </p:nvSpPr>
        <p:spPr>
          <a:xfrm>
            <a:off x="0" y="6732165"/>
            <a:ext cx="5038725" cy="338554"/>
          </a:xfrm>
          <a:prstGeom prst="rect">
            <a:avLst/>
          </a:prstGeom>
        </p:spPr>
        <p:txBody>
          <a:bodyPr>
            <a:spAutoFit/>
          </a:bodyPr>
          <a:lstStyle/>
          <a:p>
            <a:r>
              <a:rPr lang="pl-PL" sz="1600" dirty="0">
                <a:solidFill>
                  <a:srgbClr val="004D86"/>
                </a:solidFill>
                <a:latin typeface="+mn-lt"/>
                <a:ea typeface="+mn-ea"/>
              </a:rPr>
              <a:t>3. lokata województwa</a:t>
            </a:r>
          </a:p>
        </p:txBody>
      </p:sp>
      <p:graphicFrame>
        <p:nvGraphicFramePr>
          <p:cNvPr id="11" name="Wykres 10" descr="Wykres słupkowy poziomy w tym dane województw (w %.): zachodnio-pomorskie: przedsiębiorstwa przemysłowe: , przedsiębiorstwa z sektora usług: pomorskie przedsiębiorstwa przemysłowe: 4,6, przedsiębiorstwa z sektora usług: 4,1, warmińsko-mazurskie przedsiębiorstwa przemysłowe: 4,1, przedsiębiorstwa z sektora usług: 4,4, podlaskie przedsiębiorstwa przemysłowe: 5,6, przedsiębiorstwa z sektora usług: 1,5, lubuskie przedsiębiorstwa przemysłowe: 3,2, przedsiębiorstwa z sektora usług: 1,9, wielkopolskie przedsiębiorstwa przemysłowe: 4,4, przedsiębiorstwa z sektora usług: 2, kujawsko-pomorskie przedsiębiorstwa przemysłowe: 5,2, przedsiębiorstwa z sektora usług: 2,9, łódzkie przedsiębiorstwa przemysłowe: 4, przedsiębiorstwa z sektora usług: 5,9, mazowieckie przedsiębiorstwa przemysłowe: 8, przedsiębiorstwa z sektora usług: 4,5, lubelskie przedsiębiorstwa przemysłowe: 6,4, przedsiębiorstwa z sektora usług: 2,2, dolnośląskie przedsiębiorstwa przemysłowe: 6,3, przedsiębiorstwa z sektora usług: 3,9, opolskie przedsiębiorstwa przemysłowe: 7,7, przedsiębiorstwa z sektora usług: 0,2, śląskie przedsiębiorstwa przemysłowe: 6,1, przedsiębiorstwa z sektora usług: 3, małopolskie przedsiębiorstwa przemysłowe: 8,2, przedsiębiorstwa z sektora usług: 3,3, świętokrzyskie przedsiębiorstwa przemysłowe: 5,2, przedsiębiorstwa z sektora usług: 1, podkarpackie przedsiębiorstwa przemysłowe: 9,3, przedsiębiorstwa z sektora usług: 4,5." title="Wykres: Przedsiębiorstwa, które współpracowały w zakresie działalności innowacyjnej w % ogółu przedsiębiorstw w 2021 r.">
            <a:extLst>
              <a:ext uri="{FF2B5EF4-FFF2-40B4-BE49-F238E27FC236}">
                <a16:creationId xmlns:a16="http://schemas.microsoft.com/office/drawing/2014/main" id="{80FF8E0C-8803-4A56-B019-3C3CA1F012FF}"/>
              </a:ext>
            </a:extLst>
          </p:cNvPr>
          <p:cNvGraphicFramePr/>
          <p:nvPr>
            <p:extLst>
              <p:ext uri="{D42A27DB-BD31-4B8C-83A1-F6EECF244321}">
                <p14:modId xmlns:p14="http://schemas.microsoft.com/office/powerpoint/2010/main" val="2823234184"/>
              </p:ext>
            </p:extLst>
          </p:nvPr>
        </p:nvGraphicFramePr>
        <p:xfrm>
          <a:off x="5352409" y="2262583"/>
          <a:ext cx="4391384" cy="4851108"/>
        </p:xfrm>
        <a:graphic>
          <a:graphicData uri="http://schemas.openxmlformats.org/drawingml/2006/chart">
            <c:chart xmlns:c="http://schemas.openxmlformats.org/drawingml/2006/chart" xmlns:r="http://schemas.openxmlformats.org/officeDocument/2006/relationships" r:id="rId3"/>
          </a:graphicData>
        </a:graphic>
      </p:graphicFrame>
      <p:pic>
        <p:nvPicPr>
          <p:cNvPr id="12" name="Obraz 11" descr="Mapa polski przedstawiająca poszczególne województwa (w %): zachodnio-pomorskie 0,57, pomorskie 1,77, warmińsko-mazurskie 0,77, podlaskie 0,82, lubuskie 0,70, wielkopolskie 1, kujawsko-pomorskie 1,07, łódzkie 1,04, mazowieckie 2,52, lubelskie 0,88, dolnośląskie 1,71, opolskie 0,52, śląskie 1,24, małopolskie 2,28, świętokrzyskie 0,45, podkarpackie 2,24." title="Mapa: Nakłady na działalność innowacyjną w przedsiębiorstwach w relacji do PKB według województw w 2021 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224" y="2964457"/>
            <a:ext cx="4819650" cy="3695700"/>
          </a:xfrm>
          <a:prstGeom prst="rect">
            <a:avLst/>
          </a:prstGeom>
          <a:noFill/>
          <a:ln>
            <a:noFill/>
          </a:ln>
        </p:spPr>
      </p:pic>
      <p:sp>
        <p:nvSpPr>
          <p:cNvPr id="14" name="Prostokąt 13"/>
          <p:cNvSpPr/>
          <p:nvPr/>
        </p:nvSpPr>
        <p:spPr>
          <a:xfrm>
            <a:off x="5184328" y="7113691"/>
            <a:ext cx="4857378" cy="338554"/>
          </a:xfrm>
          <a:prstGeom prst="rect">
            <a:avLst/>
          </a:prstGeom>
        </p:spPr>
        <p:txBody>
          <a:bodyPr wrap="square">
            <a:spAutoFit/>
          </a:bodyPr>
          <a:lstStyle/>
          <a:p>
            <a:r>
              <a:rPr lang="pl-PL" sz="1600" dirty="0">
                <a:solidFill>
                  <a:srgbClr val="004D86"/>
                </a:solidFill>
                <a:latin typeface="+mn-lt"/>
                <a:ea typeface="+mn-ea"/>
              </a:rPr>
              <a:t>p. przemysłowe: 1. lokata, p. usługowe: 2. lokata</a:t>
            </a:r>
          </a:p>
        </p:txBody>
      </p:sp>
      <p:sp>
        <p:nvSpPr>
          <p:cNvPr id="3" name="Prostokąt 2"/>
          <p:cNvSpPr/>
          <p:nvPr/>
        </p:nvSpPr>
        <p:spPr>
          <a:xfrm>
            <a:off x="171909" y="1128315"/>
            <a:ext cx="5031342" cy="923330"/>
          </a:xfrm>
          <a:prstGeom prst="rect">
            <a:avLst/>
          </a:prstGeom>
          <a:solidFill>
            <a:schemeClr val="bg2"/>
          </a:solidFill>
          <a:ln>
            <a:solidFill>
              <a:srgbClr val="FF0000"/>
            </a:solidFill>
          </a:ln>
        </p:spPr>
        <p:txBody>
          <a:bodyPr wrap="square">
            <a:spAutoFit/>
          </a:bodyPr>
          <a:lstStyle/>
          <a:p>
            <a:pPr algn="just"/>
            <a:r>
              <a:rPr lang="pl-PL" dirty="0">
                <a:latin typeface="+mn-lt"/>
              </a:rPr>
              <a:t>… wysokie są nakłady na działalność innowacyjną w relacji do PKB, udział współpracujących przedsiębiorstw, w tym w ramach klastrów).</a:t>
            </a:r>
          </a:p>
        </p:txBody>
      </p:sp>
    </p:spTree>
    <p:extLst>
      <p:ext uri="{BB962C8B-B14F-4D97-AF65-F5344CB8AC3E}">
        <p14:creationId xmlns:p14="http://schemas.microsoft.com/office/powerpoint/2010/main" val="147203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fontScale="90000"/>
          </a:bodyPr>
          <a:lstStyle/>
          <a:p>
            <a:r>
              <a:rPr lang="pl-PL" b="1" dirty="0">
                <a:solidFill>
                  <a:schemeClr val="accent5">
                    <a:lumMod val="75000"/>
                  </a:schemeClr>
                </a:solidFill>
              </a:rPr>
              <a:t>11. Konkurencyjność i innowacyjność przedsiębiorstw </a:t>
            </a:r>
            <a:endParaRPr lang="pl-PL" dirty="0">
              <a:solidFill>
                <a:schemeClr val="accent5">
                  <a:lumMod val="75000"/>
                </a:schemeClr>
              </a:solidFill>
            </a:endParaRPr>
          </a:p>
        </p:txBody>
      </p:sp>
      <p:sp>
        <p:nvSpPr>
          <p:cNvPr id="5" name="Prostokąt 4"/>
          <p:cNvSpPr/>
          <p:nvPr/>
        </p:nvSpPr>
        <p:spPr>
          <a:xfrm>
            <a:off x="187403" y="125955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Przedsiębiorstwa innowacyjne według województw w 2021 r.</a:t>
            </a:r>
            <a:endParaRPr lang="pl-PL" sz="1600" dirty="0">
              <a:solidFill>
                <a:schemeClr val="tx1"/>
              </a:solidFill>
            </a:endParaRPr>
          </a:p>
        </p:txBody>
      </p:sp>
      <p:sp>
        <p:nvSpPr>
          <p:cNvPr id="6" name="Prostokąt 5"/>
          <p:cNvSpPr/>
          <p:nvPr/>
        </p:nvSpPr>
        <p:spPr>
          <a:xfrm>
            <a:off x="5171837" y="126435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Przedsiębiorstwa innowacyjne w województwie podkarpackim w latach 2018-2021</a:t>
            </a:r>
            <a:endParaRPr lang="pl-PL" sz="1600" dirty="0">
              <a:solidFill>
                <a:schemeClr val="tx1"/>
              </a:solidFill>
            </a:endParaRPr>
          </a:p>
        </p:txBody>
      </p:sp>
      <p:sp>
        <p:nvSpPr>
          <p:cNvPr id="4" name="Prostokąt 3"/>
          <p:cNvSpPr/>
          <p:nvPr/>
        </p:nvSpPr>
        <p:spPr>
          <a:xfrm>
            <a:off x="145603" y="6732165"/>
            <a:ext cx="5038725" cy="338554"/>
          </a:xfrm>
          <a:prstGeom prst="rect">
            <a:avLst/>
          </a:prstGeom>
        </p:spPr>
        <p:txBody>
          <a:bodyPr>
            <a:spAutoFit/>
          </a:bodyPr>
          <a:lstStyle/>
          <a:p>
            <a:r>
              <a:rPr lang="pl-PL" sz="1600" dirty="0">
                <a:solidFill>
                  <a:srgbClr val="004D86"/>
                </a:solidFill>
                <a:latin typeface="+mn-lt"/>
                <a:ea typeface="+mn-ea"/>
              </a:rPr>
              <a:t>p. przemysłowe: </a:t>
            </a:r>
            <a:r>
              <a:rPr lang="pl-PL" sz="1600" b="1" dirty="0">
                <a:solidFill>
                  <a:srgbClr val="004D86"/>
                </a:solidFill>
                <a:latin typeface="+mn-lt"/>
                <a:ea typeface="+mn-ea"/>
              </a:rPr>
              <a:t>1. lokata</a:t>
            </a:r>
            <a:r>
              <a:rPr lang="pl-PL" sz="1600" dirty="0">
                <a:latin typeface="+mn-lt"/>
                <a:ea typeface="+mn-ea"/>
              </a:rPr>
              <a:t>; p. usługowe: </a:t>
            </a:r>
            <a:r>
              <a:rPr lang="pl-PL" sz="1600" b="1" dirty="0">
                <a:latin typeface="+mn-lt"/>
                <a:ea typeface="+mn-ea"/>
              </a:rPr>
              <a:t>8. lokata</a:t>
            </a:r>
          </a:p>
        </p:txBody>
      </p:sp>
      <p:graphicFrame>
        <p:nvGraphicFramePr>
          <p:cNvPr id="10" name="Wykres 9" descr="Wykres słupkowy poziomy w tym dane województw (w %.): zachodnio-pomorskie: przedsiębiorstwa przemysłowe: 17,2, przedsiębiorstwa z sektora usług: 7,3, pomorskie przedsiębiorstwa przemysłowe: 23, przedsiębiorstwa z sektora usług: 24,4, warmińsko-mazurskie przedsiębiorstwa przemysłowe: 21,3, przedsiębiorstwa z sektora usług: 20,6, podlaskie przedsiębiorstwa przemysłowe: 25, przedsiębiorstwa z sektora usług: 21,2, lubuskie przedsiębiorstwa przemysłowe: 19,1, przedsiębiorstwa z sektora usług: 8,1, wielkopolskie przedsiębiorstwa przemysłowe: 20,5, przedsiębiorstwa z sektora usług: 15,6, kujawsko-pomorskie przedsiębiorstwa przemysłowe: 18,6, przedsiębiorstwa z sektora usług: 13,1, łódzkie przedsiębiorstwa przemysłowe: 19,3, przedsiębiorstwa z sektora usług: 17,8, mazowieckie przedsiębiorstwa przemysłowe: 23,9, przedsiębiorstwa z sektora usług: 25,4, lubelskie przedsiębiorstwa przemysłowe: 22,9, przedsiębiorstwa z sektora usług: 16,1, dolnośląskie przedsiębiorstwa przemysłowe: 22,7, przedsiębiorstwa z sektora usług: 22,7, opolskie przedsiębiorstwa przemysłowe: 22,8, przedsiębiorstwa z sektora usług: 11,7, śląskie przedsiębiorstwa przemysłowe: 22,7, przedsiębiorstwa z sektora usług: 21,5, małopolskie przedsiębiorstwa przemysłowe: 24,6, przedsiębiorstwa z sektora usług: 20,3, świętokrzyskie przedsiębiorstwa przemysłowe: 19, przedsiębiorstwa z sektora usług: 9,4, podkarpackie przedsiębiorstwa przemysłowe: 26,3, przedsiębiorstwa z sektora usług: 19,5." title="Wykres: Przedsiębiorstwa innowacyjne według województw w 2021 r.">
            <a:extLst>
              <a:ext uri="{FF2B5EF4-FFF2-40B4-BE49-F238E27FC236}">
                <a16:creationId xmlns:a16="http://schemas.microsoft.com/office/drawing/2014/main" id="{9E0B5CE3-5EE7-4792-951F-A1BA855E46AA}"/>
              </a:ext>
            </a:extLst>
          </p:cNvPr>
          <p:cNvGraphicFramePr/>
          <p:nvPr>
            <p:extLst>
              <p:ext uri="{D42A27DB-BD31-4B8C-83A1-F6EECF244321}">
                <p14:modId xmlns:p14="http://schemas.microsoft.com/office/powerpoint/2010/main" val="2782557990"/>
              </p:ext>
            </p:extLst>
          </p:nvPr>
        </p:nvGraphicFramePr>
        <p:xfrm>
          <a:off x="196786" y="2161156"/>
          <a:ext cx="4841940" cy="4354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Wykres 12" descr="Wykres słupkowy pionowy w tym dane województw (w %.): 2018: przedsiębiorstwa przemysłowe: 29, przedsiębiorstwa z sektora usług: 10,3, 2019: przedsiębiorstwa przemysłowe: 23,8, przedsiębiorstwa z sektora usług: 11,5, 2020: przedsiębiorstwa przemysłowe: 35,4, przedsiębiorstwa z sektora usług: 20,5, 2021: przedsiębiorstwa przemysłowe: 26,3, przedsiębiorstwa z sektora usług: 19,5." title="Wykres: Przedsiębiorstwa innowacyjne w województwie podkarpackim w latach 2018-2021">
            <a:extLst>
              <a:ext uri="{FF2B5EF4-FFF2-40B4-BE49-F238E27FC236}">
                <a16:creationId xmlns:a16="http://schemas.microsoft.com/office/drawing/2014/main" id="{06FA84A8-47A0-4667-99AC-BD771CBA4C5D}"/>
              </a:ext>
            </a:extLst>
          </p:cNvPr>
          <p:cNvGraphicFramePr/>
          <p:nvPr>
            <p:extLst>
              <p:ext uri="{D42A27DB-BD31-4B8C-83A1-F6EECF244321}">
                <p14:modId xmlns:p14="http://schemas.microsoft.com/office/powerpoint/2010/main" val="955529925"/>
              </p:ext>
            </p:extLst>
          </p:nvPr>
        </p:nvGraphicFramePr>
        <p:xfrm>
          <a:off x="5276200" y="2217723"/>
          <a:ext cx="4648165" cy="2159635"/>
        </p:xfrm>
        <a:graphic>
          <a:graphicData uri="http://schemas.openxmlformats.org/drawingml/2006/chart">
            <c:chart xmlns:c="http://schemas.openxmlformats.org/drawingml/2006/chart" xmlns:r="http://schemas.openxmlformats.org/officeDocument/2006/relationships" r:id="rId4"/>
          </a:graphicData>
        </a:graphic>
      </p:graphicFrame>
      <p:sp>
        <p:nvSpPr>
          <p:cNvPr id="3" name="Prostokąt 2"/>
          <p:cNvSpPr/>
          <p:nvPr/>
        </p:nvSpPr>
        <p:spPr>
          <a:xfrm>
            <a:off x="5476650" y="4936784"/>
            <a:ext cx="4142902" cy="1754326"/>
          </a:xfrm>
          <a:prstGeom prst="rect">
            <a:avLst/>
          </a:prstGeom>
          <a:solidFill>
            <a:schemeClr val="bg2"/>
          </a:solidFill>
          <a:ln>
            <a:solidFill>
              <a:srgbClr val="FF0000"/>
            </a:solidFill>
          </a:ln>
        </p:spPr>
        <p:txBody>
          <a:bodyPr wrap="square">
            <a:spAutoFit/>
          </a:bodyPr>
          <a:lstStyle/>
          <a:p>
            <a:pPr algn="just"/>
            <a:r>
              <a:rPr lang="pl-PL" dirty="0">
                <a:latin typeface="+mn-lt"/>
              </a:rPr>
              <a:t>Przedsiębiorstwa (w szczególności przemysłowe) w województwie podkarpackim wyróżniają się w kraju wysokim poziomem innowacyjności. Wysoki jest odsetek przedsiębiorstw innowacyjnych…</a:t>
            </a:r>
          </a:p>
        </p:txBody>
      </p:sp>
    </p:spTree>
    <p:extLst>
      <p:ext uri="{BB962C8B-B14F-4D97-AF65-F5344CB8AC3E}">
        <p14:creationId xmlns:p14="http://schemas.microsoft.com/office/powerpoint/2010/main" val="81761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267" y="200092"/>
            <a:ext cx="9384611" cy="472190"/>
          </a:xfrm>
        </p:spPr>
        <p:txBody>
          <a:bodyPr>
            <a:noAutofit/>
          </a:bodyPr>
          <a:lstStyle/>
          <a:p>
            <a:pPr marL="449263" indent="-449263"/>
            <a:r>
              <a:rPr lang="pl-PL" sz="3200" b="1" dirty="0">
                <a:solidFill>
                  <a:schemeClr val="accent5">
                    <a:lumMod val="75000"/>
                  </a:schemeClr>
                </a:solidFill>
              </a:rPr>
              <a:t>12. Główne czynniki atrakcyjności regionu</a:t>
            </a:r>
          </a:p>
        </p:txBody>
      </p:sp>
      <p:sp>
        <p:nvSpPr>
          <p:cNvPr id="17" name="pole tekstowe 16"/>
          <p:cNvSpPr txBox="1"/>
          <p:nvPr/>
        </p:nvSpPr>
        <p:spPr>
          <a:xfrm>
            <a:off x="668881" y="6222514"/>
            <a:ext cx="9171239" cy="1246495"/>
          </a:xfrm>
          <a:prstGeom prst="rect">
            <a:avLst/>
          </a:prstGeom>
          <a:solidFill>
            <a:schemeClr val="bg2"/>
          </a:solidFill>
          <a:ln w="28575">
            <a:solidFill>
              <a:srgbClr val="A50021"/>
            </a:solidFill>
            <a:prstDash val="solid"/>
          </a:ln>
        </p:spPr>
        <p:txBody>
          <a:bodyPr wrap="square" rtlCol="0">
            <a:spAutoFit/>
          </a:bodyPr>
          <a:lstStyle/>
          <a:p>
            <a:pPr marL="342900" lvl="0" indent="-342900">
              <a:buAutoNum type="arabicPeriod"/>
            </a:pPr>
            <a:r>
              <a:rPr lang="pl-PL" sz="1500" b="1" dirty="0"/>
              <a:t>Umiarkowana ocena atrakcyjności </a:t>
            </a:r>
            <a:r>
              <a:rPr lang="pl-PL" sz="1500" dirty="0"/>
              <a:t>inwestycyjnej woj. podkarpackiego - niższe wartości wskaźników, które można uznać za ogólne mierniki tej atrakcyjności (poziom przedsiębiorczości, nakłady inwestycyjne sektora przedsiębiorstw). </a:t>
            </a:r>
          </a:p>
          <a:p>
            <a:pPr marL="342900" lvl="0" indent="-342900">
              <a:buAutoNum type="arabicPeriod"/>
            </a:pPr>
            <a:r>
              <a:rPr lang="pl-PL" sz="1500" b="1" dirty="0"/>
              <a:t>Wewnątrzregionalne zróżnicowania </a:t>
            </a:r>
            <a:r>
              <a:rPr lang="pl-PL" sz="1500" dirty="0"/>
              <a:t>aktywności (działalność koncentruje się w SSE i w największych miastach)</a:t>
            </a:r>
            <a:endParaRPr lang="pl-PL" sz="1500" b="1" dirty="0"/>
          </a:p>
        </p:txBody>
      </p:sp>
      <p:sp>
        <p:nvSpPr>
          <p:cNvPr id="4" name="Prostokąt 3"/>
          <p:cNvSpPr/>
          <p:nvPr/>
        </p:nvSpPr>
        <p:spPr>
          <a:xfrm>
            <a:off x="215776" y="771273"/>
            <a:ext cx="5038725" cy="584775"/>
          </a:xfrm>
          <a:prstGeom prst="rect">
            <a:avLst/>
          </a:prstGeom>
        </p:spPr>
        <p:txBody>
          <a:bodyPr>
            <a:spAutoFit/>
          </a:bodyPr>
          <a:lstStyle/>
          <a:p>
            <a:pPr marL="226695" lvl="0">
              <a:buClr>
                <a:srgbClr val="000000"/>
              </a:buClr>
              <a:buSzPts val="900"/>
            </a:pPr>
            <a:r>
              <a:rPr lang="pl-PL" sz="1600" b="1" dirty="0">
                <a:latin typeface="+mn-lt"/>
                <a:ea typeface="+mn-ea"/>
              </a:rPr>
              <a:t>Mapa: Nakłady inwestycyjne przedsiębiorstw  na 1 mieszkańca według powiatów w 2021 r. (w zł)</a:t>
            </a:r>
          </a:p>
        </p:txBody>
      </p:sp>
      <p:pic>
        <p:nvPicPr>
          <p:cNvPr id="13" name="Obraz 12" descr="Mapa podkarpacia z wyszczególnionymi powiatami (na 1 mieszkańca): Stalowowolski 3001-4500, Tarnobrzeski: 1501-3000, Mielecki: 4501-6000, Kolbuszowski: 1501-3000, Niżański: 1501-3000, Dębicki: 4501-6000, Ropczycko-sędziszowski: 1501-3000, Rzeszowski: 4501-6000, Łańcucki: 6001-7001, Leżajsk: 1501-3000, Jasielski: 1501-3000, Krośnieński: 1501-3000, Strzyżowski 932-1500, Brzozowski: 932-1500, Przeworski: 3001-4500, Jarosławski: 4501-6000, Lubaczowski: 1501-3000, Przemyski: 6001-7001, Sanocki: 6001-7001, Leski: 1501-3000, Bieszczadzki: 932-1500. Ponadto miasta na prawach powiatu: Krosno: 4501-6000, Przemyśl: 1501-3000, Rzeszów: 6001-7001, Tarnobrzeg: 932-1500. Województwo podkarpackie 119. Ponadto Polska: 5434, Województwo Podkarpackie: 4002." title="Mapa: Nakłady inwestycyjne przedsiębiorstw  na 1 mieszkańca według powiatów w 2021 r. (w zł)"/>
          <p:cNvPicPr/>
          <p:nvPr/>
        </p:nvPicPr>
        <p:blipFill>
          <a:blip r:embed="rId3" cstate="print">
            <a:extLst>
              <a:ext uri="{28A0092B-C50C-407E-A947-70E740481C1C}">
                <a14:useLocalDpi xmlns:a14="http://schemas.microsoft.com/office/drawing/2010/main" val="0"/>
              </a:ext>
            </a:extLst>
          </a:blip>
          <a:stretch>
            <a:fillRect/>
          </a:stretch>
        </p:blipFill>
        <p:spPr>
          <a:xfrm>
            <a:off x="359791" y="1639247"/>
            <a:ext cx="4711229" cy="4518674"/>
          </a:xfrm>
          <a:prstGeom prst="rect">
            <a:avLst/>
          </a:prstGeom>
        </p:spPr>
      </p:pic>
      <p:sp>
        <p:nvSpPr>
          <p:cNvPr id="10" name="Prostokąt 9"/>
          <p:cNvSpPr/>
          <p:nvPr/>
        </p:nvSpPr>
        <p:spPr>
          <a:xfrm>
            <a:off x="5412010" y="764367"/>
            <a:ext cx="4524846" cy="584775"/>
          </a:xfrm>
          <a:prstGeom prst="rect">
            <a:avLst/>
          </a:prstGeom>
        </p:spPr>
        <p:txBody>
          <a:bodyPr wrap="square">
            <a:spAutoFit/>
          </a:bodyPr>
          <a:lstStyle/>
          <a:p>
            <a:pPr>
              <a:buClr>
                <a:srgbClr val="000000"/>
              </a:buClr>
              <a:buSzPts val="900"/>
            </a:pPr>
            <a:r>
              <a:rPr lang="pl-PL" sz="1600" b="1" dirty="0">
                <a:latin typeface="+mn-lt"/>
                <a:ea typeface="+mn-ea"/>
              </a:rPr>
              <a:t>Mapa: Liczba przedsiębiorstw na 1000 mieszk. według powiatów woj.. podkarpackiego w 2022 r.</a:t>
            </a:r>
          </a:p>
        </p:txBody>
      </p:sp>
      <p:pic>
        <p:nvPicPr>
          <p:cNvPr id="20" name="Obraz 19" descr="Mapa podkarpacia z wyszczególnionymi powiatami: Stalowowolski 90,1 – 100, Tarnobrzeski: 63,6 - 70, Mielecki: 90,1 – 100, Kolbuszowski: 81, Niżański: 80,1 – 90, Dębicki: 80,1 – 90, Ropczycko-sędziszowski: 80,1 – 90, Rzeszowski: 90,1 – 100, Łańcucki: 90,1 – 100, Leżajsk: 80,1 – 90, Jasielski: 80,1 – 90, Krośnieński: 80,1 – 90, Strzyżowski 80,1 – 90, Brzozowski: 63,6 - 70, Przeworski: 63,6 - 70, Jarosławski: 80,1 – 90, Lubaczowski: 63,6 - 70, Przemyski: 63,6 - 70, Sanocki: 78, Leski: 100,1 - 157,9, Bieszczadzki: 100,1 - 157,9. Ponadto miasta na prawach powiatu: Krosno: 100,1 - 157,9, Przemyśl: 100,1 - 157,9, Rzeszów: 100,1 - 157,9, Tarnobrzeg: 100,1 - 157,9. " title="Mapa: Liczba przedsiębiorstw na 1000 mieszk. według powiatów woj.. podkarpackiego w 2022 r."/>
          <p:cNvPicPr/>
          <p:nvPr/>
        </p:nvPicPr>
        <p:blipFill rotWithShape="1">
          <a:blip r:embed="rId4" cstate="print">
            <a:extLst>
              <a:ext uri="{28A0092B-C50C-407E-A947-70E740481C1C}">
                <a14:useLocalDpi xmlns:a14="http://schemas.microsoft.com/office/drawing/2010/main" val="0"/>
              </a:ext>
            </a:extLst>
          </a:blip>
          <a:srcRect b="23673"/>
          <a:stretch/>
        </p:blipFill>
        <p:spPr>
          <a:xfrm>
            <a:off x="5437983" y="1441227"/>
            <a:ext cx="4283364" cy="4767773"/>
          </a:xfrm>
          <a:prstGeom prst="rect">
            <a:avLst/>
          </a:prstGeom>
        </p:spPr>
      </p:pic>
      <p:sp>
        <p:nvSpPr>
          <p:cNvPr id="21" name="pole tekstowe 20"/>
          <p:cNvSpPr txBox="1"/>
          <p:nvPr/>
        </p:nvSpPr>
        <p:spPr>
          <a:xfrm>
            <a:off x="3295765" y="1339953"/>
            <a:ext cx="2325699" cy="584775"/>
          </a:xfrm>
          <a:prstGeom prst="rect">
            <a:avLst/>
          </a:prstGeom>
          <a:noFill/>
        </p:spPr>
        <p:txBody>
          <a:bodyPr wrap="square" rtlCol="0">
            <a:spAutoFit/>
          </a:bodyPr>
          <a:lstStyle/>
          <a:p>
            <a:r>
              <a:rPr lang="pl-PL" sz="1600" b="1" dirty="0">
                <a:solidFill>
                  <a:srgbClr val="A50021"/>
                </a:solidFill>
              </a:rPr>
              <a:t>POL: 5 434 zł</a:t>
            </a:r>
          </a:p>
          <a:p>
            <a:r>
              <a:rPr lang="pl-PL" sz="1600" b="1" dirty="0">
                <a:solidFill>
                  <a:srgbClr val="000066"/>
                </a:solidFill>
              </a:rPr>
              <a:t>PDK: 4 002 zł</a:t>
            </a:r>
          </a:p>
        </p:txBody>
      </p:sp>
      <p:sp>
        <p:nvSpPr>
          <p:cNvPr id="22" name="pole tekstowe 21"/>
          <p:cNvSpPr txBox="1"/>
          <p:nvPr/>
        </p:nvSpPr>
        <p:spPr>
          <a:xfrm>
            <a:off x="8151009" y="1364136"/>
            <a:ext cx="1291869" cy="584775"/>
          </a:xfrm>
          <a:prstGeom prst="rect">
            <a:avLst/>
          </a:prstGeom>
          <a:noFill/>
        </p:spPr>
        <p:txBody>
          <a:bodyPr wrap="square" rtlCol="0">
            <a:spAutoFit/>
          </a:bodyPr>
          <a:lstStyle/>
          <a:p>
            <a:r>
              <a:rPr lang="pl-PL" sz="1600" b="1" dirty="0">
                <a:solidFill>
                  <a:srgbClr val="A50021"/>
                </a:solidFill>
              </a:rPr>
              <a:t>POL: 132</a:t>
            </a:r>
          </a:p>
          <a:p>
            <a:r>
              <a:rPr lang="pl-PL" sz="1600" b="1" dirty="0">
                <a:solidFill>
                  <a:srgbClr val="000066"/>
                </a:solidFill>
              </a:rPr>
              <a:t>PDK: 98</a:t>
            </a:r>
          </a:p>
        </p:txBody>
      </p:sp>
    </p:spTree>
    <p:extLst>
      <p:ext uri="{BB962C8B-B14F-4D97-AF65-F5344CB8AC3E}">
        <p14:creationId xmlns:p14="http://schemas.microsoft.com/office/powerpoint/2010/main" val="353521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267" y="200092"/>
            <a:ext cx="9384611" cy="569042"/>
          </a:xfrm>
        </p:spPr>
        <p:txBody>
          <a:bodyPr>
            <a:noAutofit/>
          </a:bodyPr>
          <a:lstStyle/>
          <a:p>
            <a:pPr marL="449263" indent="-449263"/>
            <a:r>
              <a:rPr lang="pl-PL" sz="3200" b="1" dirty="0">
                <a:solidFill>
                  <a:schemeClr val="accent5">
                    <a:lumMod val="75000"/>
                  </a:schemeClr>
                </a:solidFill>
              </a:rPr>
              <a:t>12. Główne czynniki atrakcyjności regionu</a:t>
            </a:r>
            <a:r>
              <a:rPr lang="pl-PL" sz="3200" b="1" dirty="0">
                <a:solidFill>
                  <a:schemeClr val="bg1"/>
                </a:solidFill>
              </a:rPr>
              <a:t>.</a:t>
            </a:r>
          </a:p>
        </p:txBody>
      </p:sp>
      <p:sp>
        <p:nvSpPr>
          <p:cNvPr id="17" name="pole tekstowe 16"/>
          <p:cNvSpPr txBox="1"/>
          <p:nvPr/>
        </p:nvSpPr>
        <p:spPr>
          <a:xfrm>
            <a:off x="512902" y="5491792"/>
            <a:ext cx="9171239" cy="1862048"/>
          </a:xfrm>
          <a:prstGeom prst="rect">
            <a:avLst/>
          </a:prstGeom>
          <a:solidFill>
            <a:schemeClr val="bg2"/>
          </a:solidFill>
          <a:ln w="28575">
            <a:solidFill>
              <a:srgbClr val="A50021"/>
            </a:solidFill>
            <a:prstDash val="solid"/>
          </a:ln>
        </p:spPr>
        <p:txBody>
          <a:bodyPr wrap="square" rtlCol="0">
            <a:spAutoFit/>
          </a:bodyPr>
          <a:lstStyle/>
          <a:p>
            <a:pPr marL="342900" lvl="0" indent="-342900">
              <a:buAutoNum type="arabicPeriod"/>
            </a:pPr>
            <a:r>
              <a:rPr lang="pl-PL" sz="1500" dirty="0"/>
              <a:t>Czynnikiem zachęcającym do inwestowania w województwie mogą być </a:t>
            </a:r>
            <a:r>
              <a:rPr lang="pl-PL" sz="1500" b="1" dirty="0"/>
              <a:t>niższe koszty pracy </a:t>
            </a:r>
            <a:r>
              <a:rPr lang="pl-PL" sz="1500" dirty="0"/>
              <a:t>oraz dostępność zasobów pracy. Niemniej, ograniczeniem w tym zakresie mogą być relatywnie wysoka dynamika wzrostu kosztów pracy oraz niższy poziom aktywności zawodowej mieszkańców.</a:t>
            </a:r>
          </a:p>
          <a:p>
            <a:pPr marL="342900" indent="-342900">
              <a:buFontTx/>
              <a:buAutoNum type="arabicPeriod"/>
            </a:pPr>
            <a:endParaRPr lang="pl-PL" sz="900" dirty="0"/>
          </a:p>
          <a:p>
            <a:pPr marL="342900" indent="-342900">
              <a:buFontTx/>
              <a:buAutoNum type="arabicPeriod"/>
            </a:pPr>
            <a:r>
              <a:rPr lang="pl-PL" sz="1500" dirty="0"/>
              <a:t>Województwo podkarpackie </a:t>
            </a:r>
            <a:r>
              <a:rPr lang="pl-PL" sz="1500" b="1" dirty="0"/>
              <a:t>nie było dla sprzedawców atrakcyjnym rynkiem zbytu</a:t>
            </a:r>
            <a:r>
              <a:rPr lang="pl-PL" sz="1500" dirty="0"/>
              <a:t>. (dwukrotnie niższa niż przeciętnie w kraju wartość sprzedaży detalicznej w przeliczeniu na 1000 mieszkańców (15. miejsce), a także niska dynamika wzrostu tak sprzedaży detalicznej, jak i hurtowej w latach 2018-2021)</a:t>
            </a:r>
          </a:p>
        </p:txBody>
      </p:sp>
      <p:sp>
        <p:nvSpPr>
          <p:cNvPr id="3" name="Prostokąt 2"/>
          <p:cNvSpPr/>
          <p:nvPr/>
        </p:nvSpPr>
        <p:spPr>
          <a:xfrm>
            <a:off x="249674" y="864550"/>
            <a:ext cx="5038725" cy="584775"/>
          </a:xfrm>
          <a:prstGeom prst="rect">
            <a:avLst/>
          </a:prstGeom>
        </p:spPr>
        <p:txBody>
          <a:bodyPr>
            <a:spAutoFit/>
          </a:bodyPr>
          <a:lstStyle/>
          <a:p>
            <a:pPr lvl="0">
              <a:buClr>
                <a:srgbClr val="000000"/>
              </a:buClr>
              <a:buSzPts val="900"/>
            </a:pPr>
            <a:r>
              <a:rPr lang="pl-PL" sz="1600" b="1" dirty="0">
                <a:latin typeface="+mn-lt"/>
                <a:ea typeface="+mn-ea"/>
              </a:rPr>
              <a:t>Mapa: Przeciętny miesięczny koszt pracy przypadający na 1 zatrudnionego według województw w 2020 r. </a:t>
            </a:r>
          </a:p>
        </p:txBody>
      </p:sp>
      <p:pic>
        <p:nvPicPr>
          <p:cNvPr id="14" name="Obraz 13" descr="Mapa polski przedstawiająca poszczególne województwa (w zł): zachodnio-pomorskie 6704, pomorskie 6763, warmińsko-mazurskie 5815, podlaskie 6080, lubuskie 6133, wielkopolskie 6870, kujawsko-pomorskie 6156, łódzkie 6434, mazowieckie 8339, lubelskie 6467, dolnośląskie 7481, opolskie 6435, śląskie 6876, małopolskie 7119, świętokrzyskie 6145, podkarpackie 6094." title="Mapa: Przeciętny miesięczny koszt pracy przypadający na 1 zatrudnionego według województw w 2020 r. ,"/>
          <p:cNvPicPr/>
          <p:nvPr/>
        </p:nvPicPr>
        <p:blipFill>
          <a:blip r:embed="rId3" cstate="print">
            <a:extLst>
              <a:ext uri="{28A0092B-C50C-407E-A947-70E740481C1C}">
                <a14:useLocalDpi xmlns:a14="http://schemas.microsoft.com/office/drawing/2010/main" val="0"/>
              </a:ext>
            </a:extLst>
          </a:blip>
          <a:stretch>
            <a:fillRect/>
          </a:stretch>
        </p:blipFill>
        <p:spPr>
          <a:xfrm>
            <a:off x="475087" y="1511275"/>
            <a:ext cx="4623435" cy="3852545"/>
          </a:xfrm>
          <a:prstGeom prst="rect">
            <a:avLst/>
          </a:prstGeom>
        </p:spPr>
      </p:pic>
      <p:sp>
        <p:nvSpPr>
          <p:cNvPr id="5" name="Prostokąt 4"/>
          <p:cNvSpPr/>
          <p:nvPr/>
        </p:nvSpPr>
        <p:spPr>
          <a:xfrm>
            <a:off x="5288399" y="899517"/>
            <a:ext cx="4601530" cy="584775"/>
          </a:xfrm>
          <a:prstGeom prst="rect">
            <a:avLst/>
          </a:prstGeom>
        </p:spPr>
        <p:txBody>
          <a:bodyPr wrap="square">
            <a:spAutoFit/>
          </a:bodyPr>
          <a:lstStyle/>
          <a:p>
            <a:pPr>
              <a:buClr>
                <a:srgbClr val="000000"/>
              </a:buClr>
              <a:buSzPts val="900"/>
            </a:pPr>
            <a:r>
              <a:rPr lang="pl-PL" sz="1600" b="1" dirty="0">
                <a:latin typeface="+mn-lt"/>
                <a:ea typeface="+mn-ea"/>
              </a:rPr>
              <a:t>Mapa: Sprzedaż detaliczna na 1000 mieszkańców według województw w 2021 r. </a:t>
            </a:r>
          </a:p>
        </p:txBody>
      </p:sp>
      <p:pic>
        <p:nvPicPr>
          <p:cNvPr id="15" name="Obraz 14" descr="Mapa polski przedstawiająca poszczególne województwa (w zł): zachodnio-pomorskie 17,3, pomorskie 22,2, warmińsko-mazurskie 12,5, podlaskie 16,7, lubuskie 18,4, wielkopolskie 59,6, kujawsko-pomorskie 15, łódzkie 19,8, mazowieckie 49,9, lubelskie 15,8, dolnośląskie 22,4, opolskie 12, śląskie 17,5, małopolskie 21,6, świętokrzyskie 12,6, podkarpackie 13." title="Mapa: Sprzedaż detaliczna na 1000 mieszkańców według województw w 2021 r. "/>
          <p:cNvPicPr/>
          <p:nvPr/>
        </p:nvPicPr>
        <p:blipFill>
          <a:blip r:embed="rId4" cstate="print">
            <a:extLst>
              <a:ext uri="{28A0092B-C50C-407E-A947-70E740481C1C}">
                <a14:useLocalDpi xmlns:a14="http://schemas.microsoft.com/office/drawing/2010/main" val="0"/>
              </a:ext>
            </a:extLst>
          </a:blip>
          <a:stretch>
            <a:fillRect/>
          </a:stretch>
        </p:blipFill>
        <p:spPr>
          <a:xfrm>
            <a:off x="5444378" y="1469297"/>
            <a:ext cx="4354425" cy="3795744"/>
          </a:xfrm>
          <a:prstGeom prst="rect">
            <a:avLst/>
          </a:prstGeom>
        </p:spPr>
      </p:pic>
    </p:spTree>
    <p:extLst>
      <p:ext uri="{BB962C8B-B14F-4D97-AF65-F5344CB8AC3E}">
        <p14:creationId xmlns:p14="http://schemas.microsoft.com/office/powerpoint/2010/main" val="322057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59533" y="1246556"/>
            <a:ext cx="9571969" cy="627558"/>
          </a:xfrm>
        </p:spPr>
        <p:txBody>
          <a:bodyPr>
            <a:noAutofit/>
          </a:bodyPr>
          <a:lstStyle/>
          <a:p>
            <a:pPr algn="ctr"/>
            <a:r>
              <a:rPr lang="pl-PL" sz="2315" b="1" dirty="0">
                <a:latin typeface="Arial" panose="020B0604020202020204" pitchFamily="34" charset="0"/>
                <a:cs typeface="Arial" panose="020B0604020202020204" pitchFamily="34" charset="0"/>
              </a:rPr>
              <a:t>Wykres 1.  Liczba ludności według województw rok 2019 i 2022</a:t>
            </a:r>
          </a:p>
        </p:txBody>
      </p:sp>
      <p:pic>
        <p:nvPicPr>
          <p:cNvPr id="9" name="Symbol zastępczy zawartości 8" descr="Wykres słupkowy pionowy w tym dane województw w latach 2019 oraz 2022: Mazowieckie: 2019: 5423,2, 2022: 5510,6, Śląskie: 2019: 4517,6, 2022 4346,7, Wielkopolskie: 2019: 3498,7, 2022: 3493,6, Małopolskie: 2019: 3410,9, 2022: 3429, Dolnośląskie: 2019: 2900,2, 2022: 2888, Łódzkie: 2019 2454,8, 2022: 2378,5, Pomorskie: 2019: 2343,6, 2022: 2358,3, Podkarpackie: 2019: 2127,2, 2022: 2079,1, Lubelskie: 2019: 2127,2, 2022: 2024,6, Kujawsko-pomorskie: 2019: 2027,4, 2022: 2006,9, Zachodniopomorskie: 2019: 1696,2, 2022: 1640,6, Warmińsko-mazurskie: 2019: 1422,7, 2022: 1366,4, Świętokrzyskie: 2019: 1234, 2022: 1178,2, Podlaskie: 2019: 1178,4, 2022: 1143,4, Lubuskie: 2019: 1011,6, 2022: 980, Opolskie: 2019: 982,6, 2022: 942,4.  " title="Liczba ludności według województw rok 2019 i 2022"/>
          <p:cNvPicPr>
            <a:picLocks noGrp="1" noChangeAspect="1"/>
          </p:cNvPicPr>
          <p:nvPr>
            <p:ph idx="1"/>
          </p:nvPr>
        </p:nvPicPr>
        <p:blipFill>
          <a:blip r:embed="rId2"/>
          <a:stretch>
            <a:fillRect/>
          </a:stretch>
        </p:blipFill>
        <p:spPr>
          <a:xfrm>
            <a:off x="561832" y="1943475"/>
            <a:ext cx="8760434" cy="4161726"/>
          </a:xfrm>
          <a:prstGeom prst="rect">
            <a:avLst/>
          </a:prstGeom>
        </p:spPr>
      </p:pic>
      <p:sp>
        <p:nvSpPr>
          <p:cNvPr id="4" name="Tytuł 1"/>
          <p:cNvSpPr txBox="1">
            <a:spLocks/>
          </p:cNvSpPr>
          <p:nvPr/>
        </p:nvSpPr>
        <p:spPr>
          <a:xfrm>
            <a:off x="702252" y="257465"/>
            <a:ext cx="8694539" cy="497034"/>
          </a:xfrm>
          <a:prstGeom prst="rect">
            <a:avLst/>
          </a:prstGeom>
        </p:spPr>
        <p:txBody>
          <a:bodyPr vert="horz" lIns="91440" tIns="45720" rIns="91440" bIns="45720" rtlCol="0" anchor="ctr">
            <a:noAutofit/>
          </a:bodyPr>
          <a:lstStyle>
            <a:lvl1pPr algn="l" defTabSz="756026" rtl="0" eaLnBrk="1" latinLnBrk="0" hangingPunct="1">
              <a:lnSpc>
                <a:spcPct val="90000"/>
              </a:lnSpc>
              <a:spcBef>
                <a:spcPct val="0"/>
              </a:spcBef>
              <a:buNone/>
              <a:defRPr sz="3638" kern="1200">
                <a:solidFill>
                  <a:schemeClr val="tx1"/>
                </a:solidFill>
                <a:latin typeface="+mj-lt"/>
                <a:ea typeface="+mj-ea"/>
                <a:cs typeface="+mj-cs"/>
              </a:defRPr>
            </a:lvl1pPr>
          </a:lstStyle>
          <a:p>
            <a:pPr fontAlgn="auto">
              <a:spcAft>
                <a:spcPts val="0"/>
              </a:spcAft>
            </a:pPr>
            <a:r>
              <a:rPr lang="pl-PL" sz="3200" b="1" dirty="0">
                <a:solidFill>
                  <a:schemeClr val="accent5">
                    <a:lumMod val="75000"/>
                  </a:schemeClr>
                </a:solidFill>
              </a:rPr>
              <a:t>1. Stan i struktura ludności oraz przemiany demograficzne zachodzące w regionie</a:t>
            </a:r>
            <a:endParaRPr lang="pl-PL" sz="3200" dirty="0">
              <a:solidFill>
                <a:schemeClr val="accent5">
                  <a:lumMod val="75000"/>
                </a:schemeClr>
              </a:solidFill>
            </a:endParaRPr>
          </a:p>
        </p:txBody>
      </p:sp>
    </p:spTree>
    <p:extLst>
      <p:ext uri="{BB962C8B-B14F-4D97-AF65-F5344CB8AC3E}">
        <p14:creationId xmlns:p14="http://schemas.microsoft.com/office/powerpoint/2010/main" val="204327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267" y="200092"/>
            <a:ext cx="9384611" cy="569042"/>
          </a:xfrm>
        </p:spPr>
        <p:txBody>
          <a:bodyPr>
            <a:noAutofit/>
          </a:bodyPr>
          <a:lstStyle/>
          <a:p>
            <a:pPr marL="449263" indent="-449263"/>
            <a:r>
              <a:rPr lang="pl-PL" sz="3200" b="1" dirty="0">
                <a:solidFill>
                  <a:schemeClr val="accent5">
                    <a:lumMod val="75000"/>
                  </a:schemeClr>
                </a:solidFill>
              </a:rPr>
              <a:t>12. Główne czynniki atrakcyjności regionu</a:t>
            </a:r>
            <a:r>
              <a:rPr lang="pl-PL" sz="3200" b="1" dirty="0">
                <a:solidFill>
                  <a:schemeClr val="bg1"/>
                </a:solidFill>
              </a:rPr>
              <a:t>..</a:t>
            </a:r>
          </a:p>
        </p:txBody>
      </p:sp>
      <p:sp>
        <p:nvSpPr>
          <p:cNvPr id="17" name="pole tekstowe 16"/>
          <p:cNvSpPr txBox="1"/>
          <p:nvPr/>
        </p:nvSpPr>
        <p:spPr>
          <a:xfrm>
            <a:off x="335529" y="5436850"/>
            <a:ext cx="9172088" cy="1977464"/>
          </a:xfrm>
          <a:prstGeom prst="rect">
            <a:avLst/>
          </a:prstGeom>
          <a:solidFill>
            <a:schemeClr val="bg2"/>
          </a:solidFill>
          <a:ln w="28575">
            <a:solidFill>
              <a:srgbClr val="A50021"/>
            </a:solidFill>
            <a:prstDash val="solid"/>
          </a:ln>
        </p:spPr>
        <p:txBody>
          <a:bodyPr wrap="square" rtlCol="0">
            <a:spAutoFit/>
          </a:bodyPr>
          <a:lstStyle/>
          <a:p>
            <a:pPr lvl="0"/>
            <a:r>
              <a:rPr lang="pl-PL" sz="1600" b="1" dirty="0"/>
              <a:t>Dostępność terenów inwestycyjnych oraz upowszechnianie informacji na ten temat</a:t>
            </a:r>
          </a:p>
          <a:p>
            <a:pPr marL="342900" lvl="0" indent="-342900">
              <a:buAutoNum type="arabicPeriod"/>
            </a:pPr>
            <a:r>
              <a:rPr lang="pl-PL" sz="1600" b="1" dirty="0"/>
              <a:t>Niedostateczne wykorzystanie narzędzi planowania przestrzennego</a:t>
            </a:r>
            <a:r>
              <a:rPr lang="pl-PL" sz="1600" dirty="0"/>
              <a:t>: Województwo podkarpackie w 2022 r. należało do regionów o najniższym udziale powierzchni objętych miejscowymi planami zagospodarowania przestrzennego.</a:t>
            </a:r>
          </a:p>
          <a:p>
            <a:pPr marL="342900" lvl="0" indent="-342900">
              <a:buAutoNum type="arabicPeriod"/>
            </a:pPr>
            <a:endParaRPr lang="pl-PL" sz="600" dirty="0"/>
          </a:p>
          <a:p>
            <a:pPr marL="342900" lvl="0" indent="-342900">
              <a:buAutoNum type="arabicPeriod"/>
            </a:pPr>
            <a:r>
              <a:rPr lang="pl-PL" sz="1600" dirty="0"/>
              <a:t>Większą uwagę należy zwrócić na </a:t>
            </a:r>
            <a:r>
              <a:rPr lang="pl-PL" sz="1600" b="1" dirty="0"/>
              <a:t>upowszechnianie informacji możliwościach inwestowania</a:t>
            </a:r>
            <a:r>
              <a:rPr lang="pl-PL" sz="1600" dirty="0"/>
              <a:t>. Dużym atutem w tym zakresie jest obecność na terenie województwa dwóch specjalnych stref ekonomicznych. </a:t>
            </a:r>
          </a:p>
        </p:txBody>
      </p:sp>
      <p:sp>
        <p:nvSpPr>
          <p:cNvPr id="4" name="Prostokąt 3"/>
          <p:cNvSpPr/>
          <p:nvPr/>
        </p:nvSpPr>
        <p:spPr>
          <a:xfrm>
            <a:off x="232724" y="760400"/>
            <a:ext cx="5038725" cy="584775"/>
          </a:xfrm>
          <a:prstGeom prst="rect">
            <a:avLst/>
          </a:prstGeom>
        </p:spPr>
        <p:txBody>
          <a:bodyPr>
            <a:spAutoFit/>
          </a:bodyPr>
          <a:lstStyle/>
          <a:p>
            <a:pPr>
              <a:buClr>
                <a:srgbClr val="000000"/>
              </a:buClr>
              <a:buSzPts val="900"/>
            </a:pPr>
            <a:r>
              <a:rPr lang="pl-PL" sz="1600" b="1" dirty="0">
                <a:latin typeface="+mn-lt"/>
                <a:ea typeface="+mn-ea"/>
              </a:rPr>
              <a:t>Mapa: Udział powierzchni objętej obowiązującymi miejscowymi PZP w powierzchni ogółem w 2022 r.</a:t>
            </a:r>
          </a:p>
        </p:txBody>
      </p:sp>
      <p:pic>
        <p:nvPicPr>
          <p:cNvPr id="10" name="Obraz 9" descr="Mapa polski przedstawiająca poszczególne województwa (w %): zachodnio-pomorskie 20,9, pomorskie 22,7, warmińsko-mazurskie 14,2, podlaskie 17,3, lubuskie 9,8, wielkopolskie 22,1, kujawsko-pomorskie 8,7, łódzkie 33,7, mazowieckie 34,2, lubelskie 57,4, dolnośląskie 67, opolskie 43,3, śląskie 74,7, małopolskie 70,5, świętokrzyskie 31,7, podkarpackie 9,3." title="Mapa: Udział powierzchni objętej obowiązującymi miejscowymi PZP w powierzchni ogółem w 2022 r."/>
          <p:cNvPicPr/>
          <p:nvPr/>
        </p:nvPicPr>
        <p:blipFill>
          <a:blip r:embed="rId3" cstate="print">
            <a:extLst>
              <a:ext uri="{28A0092B-C50C-407E-A947-70E740481C1C}">
                <a14:useLocalDpi xmlns:a14="http://schemas.microsoft.com/office/drawing/2010/main" val="0"/>
              </a:ext>
            </a:extLst>
          </a:blip>
          <a:stretch>
            <a:fillRect/>
          </a:stretch>
        </p:blipFill>
        <p:spPr>
          <a:xfrm>
            <a:off x="276548" y="1464740"/>
            <a:ext cx="4645025" cy="3852545"/>
          </a:xfrm>
          <a:prstGeom prst="rect">
            <a:avLst/>
          </a:prstGeom>
        </p:spPr>
      </p:pic>
      <p:graphicFrame>
        <p:nvGraphicFramePr>
          <p:cNvPr id="11" name="Wykres 10" descr="Wykres słupkowy poziomy w tym dane województw: podkarpackie: 54, świętokrzyskie: 26, lubelskie: 90, opolskie: 84, mazowiecki: 71, warmińsko-mazurskie: 35, łódzkie: 58, podlaskie: 23, kujawsko-pomorskie: 123, lubuskie: 45, śląskie: 104, zachodniopomorskie: 54, małopolskie: 90, dolnośląskie: 74, pomorskie: 97." title="Wykres: Liczba ofert inwestycyjnych według województw w bazie PAIH (2023)">
            <a:extLst>
              <a:ext uri="{FF2B5EF4-FFF2-40B4-BE49-F238E27FC236}">
                <a16:creationId xmlns:a16="http://schemas.microsoft.com/office/drawing/2014/main" id="{D3486478-BA8D-4AB2-A787-214630A016D1}"/>
              </a:ext>
            </a:extLst>
          </p:cNvPr>
          <p:cNvGraphicFramePr/>
          <p:nvPr>
            <p:extLst>
              <p:ext uri="{D42A27DB-BD31-4B8C-83A1-F6EECF244321}">
                <p14:modId xmlns:p14="http://schemas.microsoft.com/office/powerpoint/2010/main" val="3469653540"/>
              </p:ext>
            </p:extLst>
          </p:nvPr>
        </p:nvGraphicFramePr>
        <p:xfrm>
          <a:off x="5621326" y="1352067"/>
          <a:ext cx="4104456" cy="3965218"/>
        </p:xfrm>
        <a:graphic>
          <a:graphicData uri="http://schemas.openxmlformats.org/drawingml/2006/chart">
            <c:chart xmlns:c="http://schemas.openxmlformats.org/drawingml/2006/chart" xmlns:r="http://schemas.openxmlformats.org/officeDocument/2006/relationships" r:id="rId4"/>
          </a:graphicData>
        </a:graphic>
      </p:graphicFrame>
      <p:sp>
        <p:nvSpPr>
          <p:cNvPr id="6" name="Prostokąt 5"/>
          <p:cNvSpPr/>
          <p:nvPr/>
        </p:nvSpPr>
        <p:spPr>
          <a:xfrm>
            <a:off x="5416405" y="776026"/>
            <a:ext cx="4438352" cy="584775"/>
          </a:xfrm>
          <a:prstGeom prst="rect">
            <a:avLst/>
          </a:prstGeom>
        </p:spPr>
        <p:txBody>
          <a:bodyPr wrap="square">
            <a:spAutoFit/>
          </a:bodyPr>
          <a:lstStyle/>
          <a:p>
            <a:pPr lvl="0">
              <a:buClr>
                <a:srgbClr val="000000"/>
              </a:buClr>
              <a:buSzPts val="900"/>
            </a:pPr>
            <a:r>
              <a:rPr lang="pl-PL" sz="1600" b="1" dirty="0">
                <a:latin typeface="+mn-lt"/>
                <a:ea typeface="+mn-ea"/>
              </a:rPr>
              <a:t>Wykres: Liczba ofert inwestycyjnych według województw w bazie PAIH (2023)</a:t>
            </a:r>
          </a:p>
        </p:txBody>
      </p:sp>
    </p:spTree>
    <p:extLst>
      <p:ext uri="{BB962C8B-B14F-4D97-AF65-F5344CB8AC3E}">
        <p14:creationId xmlns:p14="http://schemas.microsoft.com/office/powerpoint/2010/main" val="1919511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685623"/>
          </a:xfrm>
        </p:spPr>
        <p:txBody>
          <a:bodyPr>
            <a:normAutofit/>
          </a:bodyPr>
          <a:lstStyle/>
          <a:p>
            <a:r>
              <a:rPr lang="pl-PL" sz="3200" b="1" dirty="0">
                <a:solidFill>
                  <a:schemeClr val="accent5">
                    <a:lumMod val="75000"/>
                  </a:schemeClr>
                </a:solidFill>
              </a:rPr>
              <a:t>10. Potencjał gospodarczy województwa</a:t>
            </a:r>
            <a:r>
              <a:rPr lang="pl-PL" sz="3200" b="1" dirty="0">
                <a:solidFill>
                  <a:schemeClr val="bg1"/>
                </a:solidFill>
              </a:rPr>
              <a:t>.</a:t>
            </a:r>
            <a:endParaRPr lang="pl-PL" sz="3200" dirty="0">
              <a:solidFill>
                <a:schemeClr val="bg1"/>
              </a:solidFill>
            </a:endParaRPr>
          </a:p>
        </p:txBody>
      </p:sp>
      <p:sp>
        <p:nvSpPr>
          <p:cNvPr id="5" name="Prostokąt 4"/>
          <p:cNvSpPr/>
          <p:nvPr/>
        </p:nvSpPr>
        <p:spPr>
          <a:xfrm>
            <a:off x="287784" y="197963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Personel wewnętrzny B+R (w EPC) w województwie podkarpackim w latach 2018-2021</a:t>
            </a:r>
            <a:endParaRPr lang="pl-PL" sz="1600" dirty="0">
              <a:solidFill>
                <a:schemeClr val="tx1"/>
              </a:solidFill>
            </a:endParaRPr>
          </a:p>
        </p:txBody>
      </p:sp>
      <p:sp>
        <p:nvSpPr>
          <p:cNvPr id="6" name="Prostokąt 5"/>
          <p:cNvSpPr/>
          <p:nvPr/>
        </p:nvSpPr>
        <p:spPr>
          <a:xfrm>
            <a:off x="5235867" y="1691605"/>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Personel wewnętrzny B+R (w EPC) na 1000 osób aktywnych zawodowo według województw w 2021 r.</a:t>
            </a:r>
            <a:endParaRPr lang="pl-PL" sz="1600" dirty="0">
              <a:solidFill>
                <a:schemeClr val="tx1"/>
              </a:solidFill>
            </a:endParaRPr>
          </a:p>
        </p:txBody>
      </p:sp>
      <p:sp>
        <p:nvSpPr>
          <p:cNvPr id="3" name="Prostokąt 2"/>
          <p:cNvSpPr/>
          <p:nvPr/>
        </p:nvSpPr>
        <p:spPr>
          <a:xfrm>
            <a:off x="5184328" y="6042580"/>
            <a:ext cx="4883135" cy="1323439"/>
          </a:xfrm>
          <a:prstGeom prst="rect">
            <a:avLst/>
          </a:prstGeom>
        </p:spPr>
        <p:txBody>
          <a:bodyPr wrap="square">
            <a:spAutoFit/>
          </a:bodyPr>
          <a:lstStyle/>
          <a:p>
            <a:r>
              <a:rPr lang="pl-PL" sz="1600" dirty="0">
                <a:latin typeface="+mn-lt"/>
                <a:ea typeface="+mn-ea"/>
              </a:rPr>
              <a:t>W 2021 r. wskaźnik przedstawiający </a:t>
            </a:r>
            <a:r>
              <a:rPr lang="pl-PL" sz="1600" b="1" dirty="0">
                <a:latin typeface="+mn-lt"/>
                <a:ea typeface="+mn-ea"/>
              </a:rPr>
              <a:t>liczbę personelu wewnętrznego B+R (</a:t>
            </a:r>
            <a:r>
              <a:rPr lang="pl-PL" sz="1600" dirty="0">
                <a:latin typeface="+mn-lt"/>
                <a:ea typeface="+mn-ea"/>
              </a:rPr>
              <a:t>w EPC) w przeliczeniu </a:t>
            </a:r>
            <a:r>
              <a:rPr lang="pl-PL" sz="1600" b="1" dirty="0">
                <a:latin typeface="+mn-lt"/>
                <a:ea typeface="+mn-ea"/>
              </a:rPr>
              <a:t>na 1000 osób </a:t>
            </a:r>
            <a:r>
              <a:rPr lang="pl-PL" sz="1600" dirty="0">
                <a:latin typeface="+mn-lt"/>
                <a:ea typeface="+mn-ea"/>
              </a:rPr>
              <a:t>aktywnych zawodowo na Podkarpaciu wyniósł 6,4 EPC, dzięki czemu w rankingu województw zajęło ono </a:t>
            </a:r>
            <a:r>
              <a:rPr lang="pl-PL" sz="1600" b="1" dirty="0">
                <a:latin typeface="+mn-lt"/>
                <a:ea typeface="+mn-ea"/>
              </a:rPr>
              <a:t>7. lokatę. </a:t>
            </a:r>
          </a:p>
        </p:txBody>
      </p:sp>
      <p:sp>
        <p:nvSpPr>
          <p:cNvPr id="4" name="Prostokąt 3"/>
          <p:cNvSpPr/>
          <p:nvPr/>
        </p:nvSpPr>
        <p:spPr>
          <a:xfrm>
            <a:off x="126783" y="6000110"/>
            <a:ext cx="5038725" cy="1077218"/>
          </a:xfrm>
          <a:prstGeom prst="rect">
            <a:avLst/>
          </a:prstGeom>
        </p:spPr>
        <p:txBody>
          <a:bodyPr>
            <a:spAutoFit/>
          </a:bodyPr>
          <a:lstStyle/>
          <a:p>
            <a:r>
              <a:rPr lang="pl-PL" sz="1600" dirty="0">
                <a:latin typeface="+mn-lt"/>
                <a:ea typeface="+mn-ea"/>
              </a:rPr>
              <a:t>Liczba </a:t>
            </a:r>
            <a:r>
              <a:rPr lang="pl-PL" sz="1600" b="1" dirty="0">
                <a:latin typeface="+mn-lt"/>
                <a:ea typeface="+mn-ea"/>
              </a:rPr>
              <a:t>pracujących w działalności badawczo-rozwojowej </a:t>
            </a:r>
            <a:r>
              <a:rPr lang="pl-PL" sz="1600" dirty="0">
                <a:latin typeface="+mn-lt"/>
                <a:ea typeface="+mn-ea"/>
              </a:rPr>
              <a:t>wyrażona w ekwiwalentach pełnego czasu pracy (EPC) wyniosła na Podkarpaciu w 2021 r. 5,4 tys. i w porównaniu z rokiem 2018 </a:t>
            </a:r>
            <a:r>
              <a:rPr lang="pl-PL" sz="1600" b="1" dirty="0">
                <a:latin typeface="+mn-lt"/>
                <a:ea typeface="+mn-ea"/>
              </a:rPr>
              <a:t>zmniejszyła się </a:t>
            </a:r>
            <a:r>
              <a:rPr lang="pl-PL" sz="1600" dirty="0">
                <a:latin typeface="+mn-lt"/>
                <a:ea typeface="+mn-ea"/>
              </a:rPr>
              <a:t>o 256. </a:t>
            </a:r>
          </a:p>
        </p:txBody>
      </p:sp>
      <p:graphicFrame>
        <p:nvGraphicFramePr>
          <p:cNvPr id="11" name="Wykres 10" descr="Wykres słupkowy pionowy w tym dane z województwa podkarpackiego (EPC): 2018: 5703, 2019: 4886, 2020: 5375, 2021: 5446." title="Wykres:  Personel wewnętrzny B+R (w EPC) w województwie podkarpackim w latach 2018-2021">
            <a:extLst>
              <a:ext uri="{FF2B5EF4-FFF2-40B4-BE49-F238E27FC236}">
                <a16:creationId xmlns:a16="http://schemas.microsoft.com/office/drawing/2014/main" id="{E35A08A4-FA2D-4F7B-A0A4-72333BF3D77C}"/>
              </a:ext>
            </a:extLst>
          </p:cNvPr>
          <p:cNvGraphicFramePr/>
          <p:nvPr>
            <p:extLst>
              <p:ext uri="{D42A27DB-BD31-4B8C-83A1-F6EECF244321}">
                <p14:modId xmlns:p14="http://schemas.microsoft.com/office/powerpoint/2010/main" val="2432889607"/>
              </p:ext>
            </p:extLst>
          </p:nvPr>
        </p:nvGraphicFramePr>
        <p:xfrm>
          <a:off x="133514" y="2838101"/>
          <a:ext cx="5066697" cy="267652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Obraz 11" descr="Mapa polski przedstawiająca poszczególne województwa (na 1000 osób aktywnych zawodowo): zachodnio-pomorskie 3,9, pomorskie 9,6, warmińsko-mazurskie 4,6, podlaskie 4,7, lubuskie 2,4, wielkopolskie 5,7, kujawsko-pomorskie 5,7, łódzkie 6,7, mazowieckie 18,5, lubelskie 6,2, dolnośląskie 11,4, opolskie 3,8, śląskie 6,7, małopolskie 14,6, świętokrzyskie 2,4, podkarpackie 6,4." title="Mapa: Personel wewnętrzny B+R (w EPC) na 1000 osób aktywnych zawodowo według województw w 2021 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844" y="2412652"/>
            <a:ext cx="4600575" cy="3527425"/>
          </a:xfrm>
          <a:prstGeom prst="rect">
            <a:avLst/>
          </a:prstGeom>
          <a:noFill/>
          <a:ln>
            <a:noFill/>
          </a:ln>
        </p:spPr>
      </p:pic>
      <p:sp>
        <p:nvSpPr>
          <p:cNvPr id="7" name="Prostokąt 6"/>
          <p:cNvSpPr/>
          <p:nvPr/>
        </p:nvSpPr>
        <p:spPr>
          <a:xfrm>
            <a:off x="277059" y="768275"/>
            <a:ext cx="9635360" cy="646331"/>
          </a:xfrm>
          <a:prstGeom prst="rect">
            <a:avLst/>
          </a:prstGeom>
          <a:solidFill>
            <a:schemeClr val="bg2"/>
          </a:solidFill>
          <a:ln>
            <a:solidFill>
              <a:srgbClr val="FF0000"/>
            </a:solidFill>
          </a:ln>
        </p:spPr>
        <p:txBody>
          <a:bodyPr wrap="square">
            <a:spAutoFit/>
          </a:bodyPr>
          <a:lstStyle/>
          <a:p>
            <a:pPr algn="just"/>
            <a:r>
              <a:rPr lang="pl-PL" dirty="0">
                <a:latin typeface="+mn-lt"/>
              </a:rPr>
              <a:t>Podkarpacie charakteryzowało się niską na tle kraju liczbą pracujących w działalności badawczo-rozwojowej…</a:t>
            </a:r>
          </a:p>
        </p:txBody>
      </p:sp>
    </p:spTree>
    <p:extLst>
      <p:ext uri="{BB962C8B-B14F-4D97-AF65-F5344CB8AC3E}">
        <p14:creationId xmlns:p14="http://schemas.microsoft.com/office/powerpoint/2010/main" val="970805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563655"/>
          </a:xfrm>
        </p:spPr>
        <p:txBody>
          <a:bodyPr>
            <a:normAutofit/>
          </a:bodyPr>
          <a:lstStyle/>
          <a:p>
            <a:r>
              <a:rPr lang="pl-PL" sz="3200" b="1" dirty="0">
                <a:solidFill>
                  <a:schemeClr val="accent5">
                    <a:lumMod val="75000"/>
                  </a:schemeClr>
                </a:solidFill>
              </a:rPr>
              <a:t>10. Potencjał gospodarczy województwa</a:t>
            </a:r>
            <a:r>
              <a:rPr lang="pl-PL" sz="3200" b="1" dirty="0">
                <a:solidFill>
                  <a:schemeClr val="bg1"/>
                </a:solidFill>
              </a:rPr>
              <a:t>….</a:t>
            </a:r>
            <a:endParaRPr lang="pl-PL" sz="3200" dirty="0">
              <a:solidFill>
                <a:schemeClr val="bg1"/>
              </a:solidFill>
            </a:endParaRPr>
          </a:p>
        </p:txBody>
      </p:sp>
      <p:sp>
        <p:nvSpPr>
          <p:cNvPr id="5" name="Prostokąt 4"/>
          <p:cNvSpPr/>
          <p:nvPr/>
        </p:nvSpPr>
        <p:spPr>
          <a:xfrm>
            <a:off x="412980" y="2411685"/>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Nakłady wewnętrzne na działalność B+R w relacji do PKB w latach 2018-2021</a:t>
            </a:r>
            <a:endParaRPr lang="pl-PL" sz="1600" dirty="0">
              <a:solidFill>
                <a:schemeClr val="tx1"/>
              </a:solidFill>
            </a:endParaRPr>
          </a:p>
        </p:txBody>
      </p:sp>
      <p:sp>
        <p:nvSpPr>
          <p:cNvPr id="6" name="Prostokąt 5"/>
          <p:cNvSpPr/>
          <p:nvPr/>
        </p:nvSpPr>
        <p:spPr>
          <a:xfrm>
            <a:off x="5262793" y="1502081"/>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Nakłady wewnętrzne na działalność B+R w sektorze przedsiębiorstw w relacji do PKB według województw w 2021 r. </a:t>
            </a:r>
            <a:endParaRPr lang="pl-PL" sz="1600" dirty="0">
              <a:solidFill>
                <a:schemeClr val="tx1"/>
              </a:solidFill>
            </a:endParaRPr>
          </a:p>
        </p:txBody>
      </p:sp>
      <p:sp>
        <p:nvSpPr>
          <p:cNvPr id="3" name="Prostokąt 2"/>
          <p:cNvSpPr/>
          <p:nvPr/>
        </p:nvSpPr>
        <p:spPr>
          <a:xfrm>
            <a:off x="5197490" y="6292498"/>
            <a:ext cx="4883135" cy="1077218"/>
          </a:xfrm>
          <a:prstGeom prst="rect">
            <a:avLst/>
          </a:prstGeom>
        </p:spPr>
        <p:txBody>
          <a:bodyPr wrap="square">
            <a:spAutoFit/>
          </a:bodyPr>
          <a:lstStyle/>
          <a:p>
            <a:r>
              <a:rPr lang="pl-PL" sz="1600" b="1" dirty="0">
                <a:latin typeface="+mn-lt"/>
                <a:ea typeface="+mn-ea"/>
              </a:rPr>
              <a:t>Korzystną pozycję </a:t>
            </a:r>
            <a:r>
              <a:rPr lang="pl-PL" sz="1600" dirty="0">
                <a:latin typeface="+mn-lt"/>
                <a:ea typeface="+mn-ea"/>
              </a:rPr>
              <a:t>ma Podkarpacie pod względem </a:t>
            </a:r>
            <a:r>
              <a:rPr lang="pl-PL" sz="1600" b="1" dirty="0">
                <a:latin typeface="+mn-lt"/>
                <a:ea typeface="+mn-ea"/>
              </a:rPr>
              <a:t>udziału w PKB </a:t>
            </a:r>
            <a:r>
              <a:rPr lang="pl-PL" sz="1600" dirty="0">
                <a:latin typeface="+mn-lt"/>
                <a:ea typeface="+mn-ea"/>
              </a:rPr>
              <a:t>nakładów wewnętrznych na </a:t>
            </a:r>
            <a:r>
              <a:rPr lang="pl-PL" sz="1600" b="1" dirty="0">
                <a:latin typeface="+mn-lt"/>
                <a:ea typeface="+mn-ea"/>
              </a:rPr>
              <a:t>badania naukowe i prace rozwojowe </a:t>
            </a:r>
            <a:r>
              <a:rPr lang="pl-PL" sz="1600" dirty="0">
                <a:latin typeface="+mn-lt"/>
                <a:ea typeface="+mn-ea"/>
              </a:rPr>
              <a:t>w sektorze przedsiębiorstw (w 2021 r.: </a:t>
            </a:r>
            <a:r>
              <a:rPr lang="pl-PL" sz="1600" b="1" dirty="0">
                <a:solidFill>
                  <a:srgbClr val="004D86"/>
                </a:solidFill>
                <a:latin typeface="+mn-lt"/>
                <a:ea typeface="+mn-ea"/>
              </a:rPr>
              <a:t>4. lokata</a:t>
            </a:r>
            <a:r>
              <a:rPr lang="pl-PL" sz="1600" dirty="0">
                <a:latin typeface="+mn-lt"/>
                <a:ea typeface="+mn-ea"/>
              </a:rPr>
              <a:t>).</a:t>
            </a:r>
            <a:endParaRPr lang="pl-PL" sz="1600" b="1" dirty="0">
              <a:latin typeface="+mn-lt"/>
              <a:ea typeface="+mn-ea"/>
            </a:endParaRPr>
          </a:p>
        </p:txBody>
      </p:sp>
      <p:sp>
        <p:nvSpPr>
          <p:cNvPr id="4" name="Prostokąt 3"/>
          <p:cNvSpPr/>
          <p:nvPr/>
        </p:nvSpPr>
        <p:spPr>
          <a:xfrm>
            <a:off x="126783" y="6000110"/>
            <a:ext cx="5038725" cy="830997"/>
          </a:xfrm>
          <a:prstGeom prst="rect">
            <a:avLst/>
          </a:prstGeom>
        </p:spPr>
        <p:txBody>
          <a:bodyPr>
            <a:spAutoFit/>
          </a:bodyPr>
          <a:lstStyle/>
          <a:p>
            <a:r>
              <a:rPr lang="pl-PL" sz="1600" b="1" dirty="0">
                <a:latin typeface="+mn-lt"/>
                <a:ea typeface="+mn-ea"/>
              </a:rPr>
              <a:t>Nakłady wewnętrzne </a:t>
            </a:r>
            <a:r>
              <a:rPr lang="pl-PL" sz="1600" dirty="0">
                <a:latin typeface="+mn-lt"/>
                <a:ea typeface="+mn-ea"/>
              </a:rPr>
              <a:t>na </a:t>
            </a:r>
            <a:r>
              <a:rPr lang="pl-PL" sz="1600" b="1" dirty="0">
                <a:latin typeface="+mn-lt"/>
                <a:ea typeface="+mn-ea"/>
              </a:rPr>
              <a:t>badania i prace rozwojowe </a:t>
            </a:r>
            <a:r>
              <a:rPr lang="pl-PL" sz="1600" dirty="0">
                <a:latin typeface="+mn-lt"/>
                <a:ea typeface="+mn-ea"/>
              </a:rPr>
              <a:t>w województwie podkarpackim w 2021 r. wyniosły 1301,5 mln zł i w stosunku do 2018 r. </a:t>
            </a:r>
            <a:r>
              <a:rPr lang="pl-PL" sz="1600" dirty="0">
                <a:solidFill>
                  <a:srgbClr val="004D86"/>
                </a:solidFill>
                <a:latin typeface="+mn-lt"/>
                <a:ea typeface="+mn-ea"/>
              </a:rPr>
              <a:t>zwiększyły się </a:t>
            </a:r>
            <a:r>
              <a:rPr lang="pl-PL" sz="1600" dirty="0">
                <a:latin typeface="+mn-lt"/>
                <a:ea typeface="+mn-ea"/>
              </a:rPr>
              <a:t>o 384,9 mln zł. </a:t>
            </a:r>
          </a:p>
        </p:txBody>
      </p:sp>
      <p:graphicFrame>
        <p:nvGraphicFramePr>
          <p:cNvPr id="10" name="Wykres 9" descr="Wykres słupkowy pionowy w tym dane (w %): 2018: Polska: 1,21, Województwo Podkarpackie: 1,1, 2019: Polska: 1,32, Województwo Podkarpackie: 1,20, 2020: Polska: 1,39, Województwo Podkarpackie: 1,29, 2021: Polska: 1,44, Województwo Podkarpackie: 1,29. " title="Wykres:  Nakłady wewnętrzne na działalność B+R w relacji do PKB w latach 2018-2021">
            <a:extLst>
              <a:ext uri="{FF2B5EF4-FFF2-40B4-BE49-F238E27FC236}">
                <a16:creationId xmlns:a16="http://schemas.microsoft.com/office/drawing/2014/main" id="{D29A5E38-FC73-49FF-83A6-BA9ADBF4186D}"/>
              </a:ext>
            </a:extLst>
          </p:cNvPr>
          <p:cNvGraphicFramePr/>
          <p:nvPr>
            <p:extLst>
              <p:ext uri="{D42A27DB-BD31-4B8C-83A1-F6EECF244321}">
                <p14:modId xmlns:p14="http://schemas.microsoft.com/office/powerpoint/2010/main" val="3851752698"/>
              </p:ext>
            </p:extLst>
          </p:nvPr>
        </p:nvGraphicFramePr>
        <p:xfrm>
          <a:off x="282909" y="3131765"/>
          <a:ext cx="5019254" cy="2519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Wykres 12" descr="Wykres słupkowy poziomy w tym dane województw (w %): sektor przedsiębiorców: 0,99, świętokrzyskie: sektor przedsiębiorców: 0,22, lubelskie: sektor przedsiębiorców: 0,36, opolskie: sektor przedsiębiorców: 0,32, mazowieckie: sektor przedsiębiorców: 1,52, warmińsko-mazurskie: sektor przedsiębiorców: brak danych, łódzkie: sektor przedsiębiorców: 0,48, podlaskie: sektor przedsiębiorców: 0,30, kujawsko-pomorskie: sektor przedsiębiorców: 0,64, lubuskie: sektor przedsiębiorców: brak przedsiębiorców, śląskie: sektor przedsiębiorców: 0,61, zachodniopomorskie: sektor przedsiębiorców: 0,26, małopolskie: sektor przedsiębiorców: 1,65, dolnośląskie: sektor przedsiębiorców: 0,84, pomorskie: sektor przedsiębiorców: 1,29, Polska: sektor przedsiębiorców: 0,91." title="Wykres:  Nakłady wewnętrzne na działalność B+R w sektorze przedsiębiorstw w relacji do PKB według województw w 2021 r. ">
            <a:extLst>
              <a:ext uri="{FF2B5EF4-FFF2-40B4-BE49-F238E27FC236}">
                <a16:creationId xmlns:a16="http://schemas.microsoft.com/office/drawing/2014/main" id="{8E9F74C2-43BD-4DB9-9E78-6D916682A5F6}"/>
              </a:ext>
            </a:extLst>
          </p:cNvPr>
          <p:cNvGraphicFramePr/>
          <p:nvPr>
            <p:extLst>
              <p:ext uri="{D42A27DB-BD31-4B8C-83A1-F6EECF244321}">
                <p14:modId xmlns:p14="http://schemas.microsoft.com/office/powerpoint/2010/main" val="3924053218"/>
              </p:ext>
            </p:extLst>
          </p:nvPr>
        </p:nvGraphicFramePr>
        <p:xfrm>
          <a:off x="5143118" y="2327702"/>
          <a:ext cx="4740037"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7" name="Prostokąt 6"/>
          <p:cNvSpPr/>
          <p:nvPr/>
        </p:nvSpPr>
        <p:spPr>
          <a:xfrm>
            <a:off x="287784" y="815312"/>
            <a:ext cx="9505056" cy="646331"/>
          </a:xfrm>
          <a:prstGeom prst="rect">
            <a:avLst/>
          </a:prstGeom>
          <a:solidFill>
            <a:schemeClr val="bg2"/>
          </a:solidFill>
          <a:ln>
            <a:solidFill>
              <a:srgbClr val="FF0000"/>
            </a:solidFill>
          </a:ln>
        </p:spPr>
        <p:txBody>
          <a:bodyPr wrap="square">
            <a:spAutoFit/>
          </a:bodyPr>
          <a:lstStyle/>
          <a:p>
            <a:pPr algn="just"/>
            <a:r>
              <a:rPr lang="pl-PL" dirty="0">
                <a:latin typeface="+mn-lt"/>
              </a:rPr>
              <a:t>… jak również niskimi nakładami wewnętrznymi na działalność B+R w relacji do PKB. Województwo pozytywnie wyróżniają natomiast nakłady B+R w sektorze przedsiębiorstw. </a:t>
            </a:r>
          </a:p>
        </p:txBody>
      </p:sp>
    </p:spTree>
    <p:extLst>
      <p:ext uri="{BB962C8B-B14F-4D97-AF65-F5344CB8AC3E}">
        <p14:creationId xmlns:p14="http://schemas.microsoft.com/office/powerpoint/2010/main" val="234385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Autofit/>
          </a:bodyPr>
          <a:lstStyle/>
          <a:p>
            <a:r>
              <a:rPr lang="pl-PL" sz="3200" b="1" dirty="0">
                <a:solidFill>
                  <a:schemeClr val="accent5">
                    <a:lumMod val="75000"/>
                  </a:schemeClr>
                </a:solidFill>
              </a:rPr>
              <a:t>6. Zmiany zachodzące w sektorze nauki i szkolnictwa wyższego</a:t>
            </a:r>
            <a:r>
              <a:rPr lang="pl-PL" sz="3200" b="1" dirty="0">
                <a:solidFill>
                  <a:schemeClr val="bg1"/>
                </a:solidFill>
              </a:rPr>
              <a:t>.</a:t>
            </a:r>
            <a:r>
              <a:rPr lang="pl-PL" sz="3200" b="1" dirty="0">
                <a:solidFill>
                  <a:schemeClr val="accent5">
                    <a:lumMod val="75000"/>
                  </a:schemeClr>
                </a:solidFill>
              </a:rPr>
              <a:t> </a:t>
            </a:r>
            <a:endParaRPr lang="pl-PL" sz="3200" dirty="0">
              <a:solidFill>
                <a:schemeClr val="accent5">
                  <a:lumMod val="75000"/>
                </a:schemeClr>
              </a:solidFill>
            </a:endParaRPr>
          </a:p>
        </p:txBody>
      </p:sp>
      <p:sp>
        <p:nvSpPr>
          <p:cNvPr id="5" name="Prostokąt 4"/>
          <p:cNvSpPr/>
          <p:nvPr/>
        </p:nvSpPr>
        <p:spPr>
          <a:xfrm>
            <a:off x="202506" y="1871625"/>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Personel wewnętrzny B+R w sektorze szkolnictwa wyższego w województwie podkarpackim w latach 2018-2021</a:t>
            </a:r>
            <a:endParaRPr lang="pl-PL" sz="1600" dirty="0">
              <a:solidFill>
                <a:schemeClr val="tx1"/>
              </a:solidFill>
            </a:endParaRPr>
          </a:p>
        </p:txBody>
      </p:sp>
      <p:sp>
        <p:nvSpPr>
          <p:cNvPr id="6" name="Prostokąt 5"/>
          <p:cNvSpPr/>
          <p:nvPr/>
        </p:nvSpPr>
        <p:spPr>
          <a:xfrm>
            <a:off x="5171837" y="1871625"/>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Nakłady wewnętrzne na działalność B+R w sektorze szkolnictwa wyższego w województwie podkarpackim latach 2018-2021</a:t>
            </a:r>
            <a:endParaRPr lang="pl-PL" sz="1600" dirty="0">
              <a:solidFill>
                <a:schemeClr val="tx1"/>
              </a:solidFill>
            </a:endParaRPr>
          </a:p>
        </p:txBody>
      </p:sp>
      <p:sp>
        <p:nvSpPr>
          <p:cNvPr id="3" name="Prostokąt 2"/>
          <p:cNvSpPr/>
          <p:nvPr/>
        </p:nvSpPr>
        <p:spPr>
          <a:xfrm>
            <a:off x="298340" y="5872419"/>
            <a:ext cx="4656693" cy="1569660"/>
          </a:xfrm>
          <a:prstGeom prst="rect">
            <a:avLst/>
          </a:prstGeom>
        </p:spPr>
        <p:txBody>
          <a:bodyPr wrap="square">
            <a:spAutoFit/>
          </a:bodyPr>
          <a:lstStyle/>
          <a:p>
            <a:r>
              <a:rPr lang="pl-PL" sz="1600" dirty="0">
                <a:latin typeface="+mn-lt"/>
                <a:ea typeface="+mn-ea"/>
              </a:rPr>
              <a:t>Z </a:t>
            </a:r>
            <a:r>
              <a:rPr lang="pl-PL" sz="1600" b="1" dirty="0">
                <a:latin typeface="+mn-lt"/>
                <a:ea typeface="+mn-ea"/>
              </a:rPr>
              <a:t>ogólnej liczby pracujących w B+R </a:t>
            </a:r>
            <a:r>
              <a:rPr lang="pl-PL" sz="1600" dirty="0">
                <a:latin typeface="+mn-lt"/>
                <a:ea typeface="+mn-ea"/>
              </a:rPr>
              <a:t>w województwie podkarpackim </a:t>
            </a:r>
            <a:r>
              <a:rPr lang="pl-PL" sz="1600" b="1" dirty="0">
                <a:latin typeface="+mn-lt"/>
                <a:ea typeface="+mn-ea"/>
              </a:rPr>
              <a:t>31,2% personelu należała do sektora szkolnictwa wyższego</a:t>
            </a:r>
            <a:r>
              <a:rPr lang="pl-PL" sz="1600" dirty="0">
                <a:latin typeface="+mn-lt"/>
                <a:ea typeface="+mn-ea"/>
              </a:rPr>
              <a:t> (w kraju </a:t>
            </a:r>
            <a:r>
              <a:rPr lang="pl-PL" sz="1600" b="1" dirty="0">
                <a:latin typeface="+mn-lt"/>
                <a:ea typeface="+mn-ea"/>
              </a:rPr>
              <a:t>41,7%</a:t>
            </a:r>
            <a:r>
              <a:rPr lang="pl-PL" sz="1600" dirty="0">
                <a:latin typeface="+mn-lt"/>
                <a:ea typeface="+mn-ea"/>
              </a:rPr>
              <a:t>). Ponadto </a:t>
            </a:r>
            <a:r>
              <a:rPr lang="pl-PL" sz="1600" b="1" dirty="0">
                <a:latin typeface="+mn-lt"/>
                <a:ea typeface="+mn-ea"/>
              </a:rPr>
              <a:t>udział</a:t>
            </a:r>
            <a:r>
              <a:rPr lang="pl-PL" sz="1600" dirty="0">
                <a:latin typeface="+mn-lt"/>
                <a:ea typeface="+mn-ea"/>
              </a:rPr>
              <a:t> ten </a:t>
            </a:r>
            <a:r>
              <a:rPr lang="pl-PL" sz="1600" b="1" dirty="0">
                <a:latin typeface="+mn-lt"/>
                <a:ea typeface="+mn-ea"/>
              </a:rPr>
              <a:t>zmniejszył się</a:t>
            </a:r>
            <a:r>
              <a:rPr lang="pl-PL" sz="1600" dirty="0">
                <a:latin typeface="+mn-lt"/>
                <a:ea typeface="+mn-ea"/>
              </a:rPr>
              <a:t>. W 2018 r. na Podkarpaciu udział personelu wewnętrznego B+R w sektorze szkolnictwa wyższego wynosił 32,4%, a w kraju 48,2%.</a:t>
            </a:r>
          </a:p>
        </p:txBody>
      </p:sp>
      <p:sp>
        <p:nvSpPr>
          <p:cNvPr id="4" name="Prostokąt 3"/>
          <p:cNvSpPr/>
          <p:nvPr/>
        </p:nvSpPr>
        <p:spPr>
          <a:xfrm>
            <a:off x="5295403" y="5896596"/>
            <a:ext cx="4628962" cy="1631216"/>
          </a:xfrm>
          <a:prstGeom prst="rect">
            <a:avLst/>
          </a:prstGeom>
        </p:spPr>
        <p:txBody>
          <a:bodyPr wrap="square">
            <a:spAutoFit/>
          </a:bodyPr>
          <a:lstStyle/>
          <a:p>
            <a:r>
              <a:rPr lang="pl-PL" sz="1600" b="1" dirty="0">
                <a:latin typeface="+mn-lt"/>
                <a:ea typeface="+mn-ea"/>
              </a:rPr>
              <a:t>Udział nakładów w sektorze szkolnictwa wyższego </a:t>
            </a:r>
            <a:r>
              <a:rPr lang="pl-PL" sz="1600" dirty="0">
                <a:latin typeface="+mn-lt"/>
                <a:ea typeface="+mn-ea"/>
              </a:rPr>
              <a:t>w nakładach wewnętrznych na działalność </a:t>
            </a:r>
            <a:r>
              <a:rPr lang="pl-PL" sz="1600" b="1" dirty="0">
                <a:latin typeface="+mn-lt"/>
                <a:ea typeface="+mn-ea"/>
              </a:rPr>
              <a:t>B+R</a:t>
            </a:r>
            <a:r>
              <a:rPr lang="pl-PL" sz="1600" dirty="0">
                <a:latin typeface="+mn-lt"/>
                <a:ea typeface="+mn-ea"/>
              </a:rPr>
              <a:t> wynosił w 2021 r. w województwie podkarpackim </a:t>
            </a:r>
            <a:r>
              <a:rPr lang="pl-PL" sz="1600" b="1" dirty="0">
                <a:latin typeface="+mn-lt"/>
                <a:ea typeface="+mn-ea"/>
              </a:rPr>
              <a:t>22,0%</a:t>
            </a:r>
            <a:r>
              <a:rPr lang="pl-PL" sz="1600" dirty="0">
                <a:latin typeface="+mn-lt"/>
                <a:ea typeface="+mn-ea"/>
              </a:rPr>
              <a:t> (w </a:t>
            </a:r>
            <a:r>
              <a:rPr lang="pl-PL" sz="1600" b="1" dirty="0">
                <a:latin typeface="+mn-lt"/>
                <a:ea typeface="+mn-ea"/>
              </a:rPr>
              <a:t>kraju 34,7</a:t>
            </a:r>
            <a:r>
              <a:rPr lang="pl-PL" sz="1600" dirty="0">
                <a:latin typeface="+mn-lt"/>
                <a:ea typeface="+mn-ea"/>
              </a:rPr>
              <a:t>%), podczas gdy w 2018 r. udział ten wynosił odpowiednio 16,5% i 31,7%. Dynamika nakładów była jednak </a:t>
            </a:r>
            <a:r>
              <a:rPr lang="pl-PL" sz="1600" dirty="0">
                <a:latin typeface="+mn-lt"/>
              </a:rPr>
              <a:t>wyższa niż w kraju.</a:t>
            </a:r>
            <a:endParaRPr lang="pl-PL" sz="1600" b="1" dirty="0">
              <a:latin typeface="+mn-lt"/>
              <a:ea typeface="+mn-ea"/>
            </a:endParaRPr>
          </a:p>
        </p:txBody>
      </p:sp>
      <p:graphicFrame>
        <p:nvGraphicFramePr>
          <p:cNvPr id="10" name="Wykres 9" descr="Wykres słupkowy pionowy w tym dane województw (osoby): 2018: ogółem: 7826, w sektorze szkolnictwa wyższego: 2538, 2019: ogółem: 8047, w sektorze szkolnictwa wyższego: 2437, 2020: ogółem: 8681, w sektorze szkolnictwa wyższego: 2812, 2021: ogółem: 9111, w sektorze szkolnictwa wyższego: 2847." title="Wykres: Personel wewnętrzny B+R w sektorze szkolnictwa wyższego w województwie podkarpackim w latach 2018-2021">
            <a:extLst>
              <a:ext uri="{FF2B5EF4-FFF2-40B4-BE49-F238E27FC236}">
                <a16:creationId xmlns:a16="http://schemas.microsoft.com/office/drawing/2014/main" id="{00ABFE03-B175-421C-A0C5-56949EA7CCE3}"/>
              </a:ext>
            </a:extLst>
          </p:cNvPr>
          <p:cNvGraphicFramePr/>
          <p:nvPr>
            <p:extLst>
              <p:ext uri="{D42A27DB-BD31-4B8C-83A1-F6EECF244321}">
                <p14:modId xmlns:p14="http://schemas.microsoft.com/office/powerpoint/2010/main" val="2848694733"/>
              </p:ext>
            </p:extLst>
          </p:nvPr>
        </p:nvGraphicFramePr>
        <p:xfrm>
          <a:off x="29632" y="2771725"/>
          <a:ext cx="5142206" cy="2583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Wykres 12" descr="Wykres słupkowy pionowy w tym dane województw (w mln zł): 2018: ogółem: 916,3, w sektorze szkolnictwa wyższego: 151,6, 2019: ogółem: 1073,2, w sektorze szkolnictwa wyższego: 195,9, 2020: ogółem: 1154,9, w sektorze szkolnictwa wyższego: 261,3, 2021: ogółem: 1301,5, w sektorze szkolnictwa wyższego: 286,5." title="Wykres: Nakłady wewnętrzne na działalność B+R w sektorze szkolnictwa wyższego w województwie podkarpackim latach 2018-2021">
            <a:extLst>
              <a:ext uri="{FF2B5EF4-FFF2-40B4-BE49-F238E27FC236}">
                <a16:creationId xmlns:a16="http://schemas.microsoft.com/office/drawing/2014/main" id="{EACAA8CF-59B5-4394-8A1E-7C6AC6FF45C8}"/>
              </a:ext>
            </a:extLst>
          </p:cNvPr>
          <p:cNvGraphicFramePr/>
          <p:nvPr>
            <p:extLst>
              <p:ext uri="{D42A27DB-BD31-4B8C-83A1-F6EECF244321}">
                <p14:modId xmlns:p14="http://schemas.microsoft.com/office/powerpoint/2010/main" val="1118861531"/>
              </p:ext>
            </p:extLst>
          </p:nvPr>
        </p:nvGraphicFramePr>
        <p:xfrm>
          <a:off x="5238021" y="2843733"/>
          <a:ext cx="4698835" cy="2316230"/>
        </p:xfrm>
        <a:graphic>
          <a:graphicData uri="http://schemas.openxmlformats.org/drawingml/2006/chart">
            <c:chart xmlns:c="http://schemas.openxmlformats.org/drawingml/2006/chart" xmlns:r="http://schemas.openxmlformats.org/officeDocument/2006/relationships" r:id="rId4"/>
          </a:graphicData>
        </a:graphic>
      </p:graphicFrame>
      <p:sp>
        <p:nvSpPr>
          <p:cNvPr id="7" name="Prostokąt 6"/>
          <p:cNvSpPr/>
          <p:nvPr/>
        </p:nvSpPr>
        <p:spPr>
          <a:xfrm>
            <a:off x="298341" y="1045274"/>
            <a:ext cx="9626023" cy="646331"/>
          </a:xfrm>
          <a:prstGeom prst="rect">
            <a:avLst/>
          </a:prstGeom>
          <a:solidFill>
            <a:schemeClr val="bg2"/>
          </a:solidFill>
          <a:ln>
            <a:solidFill>
              <a:srgbClr val="FF0000"/>
            </a:solidFill>
          </a:ln>
        </p:spPr>
        <p:txBody>
          <a:bodyPr wrap="square">
            <a:spAutoFit/>
          </a:bodyPr>
          <a:lstStyle/>
          <a:p>
            <a:pPr algn="just"/>
            <a:r>
              <a:rPr lang="pl-PL" dirty="0">
                <a:latin typeface="+mn-lt"/>
              </a:rPr>
              <a:t>Sektor szkolnictwa odpowiada za relatywnie niewielką część personelu B+R oraz nakładów wewnętrznych na B+R.</a:t>
            </a:r>
          </a:p>
        </p:txBody>
      </p:sp>
    </p:spTree>
    <p:extLst>
      <p:ext uri="{BB962C8B-B14F-4D97-AF65-F5344CB8AC3E}">
        <p14:creationId xmlns:p14="http://schemas.microsoft.com/office/powerpoint/2010/main" val="362238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a:bodyPr>
          <a:lstStyle/>
          <a:p>
            <a:r>
              <a:rPr lang="pl-PL" b="1" dirty="0">
                <a:solidFill>
                  <a:schemeClr val="accent5">
                    <a:lumMod val="75000"/>
                  </a:schemeClr>
                </a:solidFill>
              </a:rPr>
              <a:t>10. Potencjał gospodarczy województwa</a:t>
            </a:r>
            <a:r>
              <a:rPr lang="pl-PL" b="1" dirty="0">
                <a:solidFill>
                  <a:schemeClr val="bg1"/>
                </a:solidFill>
              </a:rPr>
              <a:t>…..</a:t>
            </a:r>
            <a:endParaRPr lang="pl-PL" dirty="0">
              <a:solidFill>
                <a:schemeClr val="bg1"/>
              </a:solidFill>
            </a:endParaRPr>
          </a:p>
        </p:txBody>
      </p:sp>
      <p:sp>
        <p:nvSpPr>
          <p:cNvPr id="5" name="Prostokąt 4"/>
          <p:cNvSpPr/>
          <p:nvPr/>
        </p:nvSpPr>
        <p:spPr>
          <a:xfrm>
            <a:off x="268304" y="1610730"/>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Średnia powierzchnia użytków rolnych w gospodarstwie rolnym według województw w 2020 r.</a:t>
            </a:r>
            <a:endParaRPr lang="pl-PL" sz="1600" dirty="0">
              <a:solidFill>
                <a:schemeClr val="tx1"/>
              </a:solidFill>
            </a:endParaRPr>
          </a:p>
        </p:txBody>
      </p:sp>
      <p:sp>
        <p:nvSpPr>
          <p:cNvPr id="6" name="Prostokąt 5"/>
          <p:cNvSpPr/>
          <p:nvPr/>
        </p:nvSpPr>
        <p:spPr>
          <a:xfrm>
            <a:off x="5361916" y="2019841"/>
            <a:ext cx="457494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Produkty tradycyjne według województw. Stan na 1 września 2023 r.</a:t>
            </a:r>
            <a:endParaRPr lang="pl-PL" sz="1600" dirty="0">
              <a:solidFill>
                <a:schemeClr val="tx1"/>
              </a:solidFill>
            </a:endParaRPr>
          </a:p>
        </p:txBody>
      </p:sp>
      <p:sp>
        <p:nvSpPr>
          <p:cNvPr id="3" name="Prostokąt 2"/>
          <p:cNvSpPr/>
          <p:nvPr/>
        </p:nvSpPr>
        <p:spPr>
          <a:xfrm>
            <a:off x="5231309" y="6621247"/>
            <a:ext cx="4883135" cy="830997"/>
          </a:xfrm>
          <a:prstGeom prst="rect">
            <a:avLst/>
          </a:prstGeom>
        </p:spPr>
        <p:txBody>
          <a:bodyPr wrap="square">
            <a:spAutoFit/>
          </a:bodyPr>
          <a:lstStyle/>
          <a:p>
            <a:r>
              <a:rPr lang="pl-PL" sz="1600" dirty="0">
                <a:latin typeface="+mn-lt"/>
                <a:ea typeface="+mn-ea"/>
              </a:rPr>
              <a:t>Województwo podkarpackie znajduje się na </a:t>
            </a:r>
            <a:r>
              <a:rPr lang="pl-PL" sz="1600" b="1" dirty="0">
                <a:solidFill>
                  <a:srgbClr val="004D86"/>
                </a:solidFill>
                <a:latin typeface="+mn-lt"/>
                <a:ea typeface="+mn-ea"/>
              </a:rPr>
              <a:t>2. miejscu </a:t>
            </a:r>
            <a:r>
              <a:rPr lang="pl-PL" sz="1600" dirty="0">
                <a:latin typeface="+mn-lt"/>
                <a:ea typeface="+mn-ea"/>
              </a:rPr>
              <a:t>w kraju </a:t>
            </a:r>
            <a:r>
              <a:rPr lang="pl-PL" sz="1600" b="1" dirty="0">
                <a:latin typeface="+mn-lt"/>
                <a:ea typeface="+mn-ea"/>
              </a:rPr>
              <a:t>na liście produktów tradycyjnych</a:t>
            </a:r>
            <a:r>
              <a:rPr lang="pl-PL" sz="1600" dirty="0">
                <a:latin typeface="+mn-lt"/>
                <a:ea typeface="+mn-ea"/>
              </a:rPr>
              <a:t>, prowadzonej przez Ministerstwo Rolnictwa i Rozwoju Wsi.</a:t>
            </a:r>
            <a:endParaRPr lang="pl-PL" sz="1600" b="1" dirty="0">
              <a:latin typeface="+mn-lt"/>
              <a:ea typeface="+mn-ea"/>
            </a:endParaRPr>
          </a:p>
        </p:txBody>
      </p:sp>
      <p:sp>
        <p:nvSpPr>
          <p:cNvPr id="4" name="Prostokąt 3"/>
          <p:cNvSpPr/>
          <p:nvPr/>
        </p:nvSpPr>
        <p:spPr>
          <a:xfrm>
            <a:off x="125205" y="6621248"/>
            <a:ext cx="5038725" cy="830997"/>
          </a:xfrm>
          <a:prstGeom prst="rect">
            <a:avLst/>
          </a:prstGeom>
        </p:spPr>
        <p:txBody>
          <a:bodyPr>
            <a:spAutoFit/>
          </a:bodyPr>
          <a:lstStyle/>
          <a:p>
            <a:r>
              <a:rPr lang="pl-PL" sz="1600" dirty="0">
                <a:latin typeface="+mn-lt"/>
                <a:ea typeface="+mn-ea"/>
              </a:rPr>
              <a:t>Struktura gospodarstw rolnych województwa podkarpackiego nadal pozostaje rozdrobniona i znacznie odbiega od struktury występującej w kraju.</a:t>
            </a:r>
          </a:p>
        </p:txBody>
      </p:sp>
      <p:pic>
        <p:nvPicPr>
          <p:cNvPr id="11" name="Obraz 10" descr="Mapa przedstawia średnią powierzchnię użytków rolnych w gospodarstwie rolnym według województw w 2020 r."/>
          <p:cNvPicPr/>
          <p:nvPr/>
        </p:nvPicPr>
        <p:blipFill>
          <a:blip r:embed="rId3" cstate="print">
            <a:extLst>
              <a:ext uri="{28A0092B-C50C-407E-A947-70E740481C1C}">
                <a14:useLocalDpi xmlns:a14="http://schemas.microsoft.com/office/drawing/2010/main" val="0"/>
              </a:ext>
            </a:extLst>
          </a:blip>
          <a:stretch>
            <a:fillRect/>
          </a:stretch>
        </p:blipFill>
        <p:spPr>
          <a:xfrm>
            <a:off x="773223" y="2483693"/>
            <a:ext cx="3742690" cy="4053840"/>
          </a:xfrm>
          <a:prstGeom prst="rect">
            <a:avLst/>
          </a:prstGeom>
        </p:spPr>
      </p:pic>
      <p:pic>
        <p:nvPicPr>
          <p:cNvPr id="12" name="Obraz 11" descr="Mapa przedstawia produkty tradycyjne według województw. Stan na 1 września 2023 r."/>
          <p:cNvPicPr/>
          <p:nvPr/>
        </p:nvPicPr>
        <p:blipFill>
          <a:blip r:embed="rId4" cstate="print">
            <a:extLst>
              <a:ext uri="{28A0092B-C50C-407E-A947-70E740481C1C}">
                <a14:useLocalDpi xmlns:a14="http://schemas.microsoft.com/office/drawing/2010/main" val="0"/>
              </a:ext>
            </a:extLst>
          </a:blip>
          <a:stretch>
            <a:fillRect/>
          </a:stretch>
        </p:blipFill>
        <p:spPr>
          <a:xfrm>
            <a:off x="5832400" y="2849651"/>
            <a:ext cx="3943985" cy="3666490"/>
          </a:xfrm>
          <a:prstGeom prst="rect">
            <a:avLst/>
          </a:prstGeom>
        </p:spPr>
      </p:pic>
      <p:sp>
        <p:nvSpPr>
          <p:cNvPr id="7" name="Prostokąt 6"/>
          <p:cNvSpPr/>
          <p:nvPr/>
        </p:nvSpPr>
        <p:spPr>
          <a:xfrm>
            <a:off x="268304" y="733567"/>
            <a:ext cx="9508081" cy="923330"/>
          </a:xfrm>
          <a:prstGeom prst="rect">
            <a:avLst/>
          </a:prstGeom>
          <a:solidFill>
            <a:schemeClr val="bg2"/>
          </a:solidFill>
          <a:ln>
            <a:solidFill>
              <a:srgbClr val="FF0000"/>
            </a:solidFill>
          </a:ln>
        </p:spPr>
        <p:txBody>
          <a:bodyPr wrap="square">
            <a:spAutoFit/>
          </a:bodyPr>
          <a:lstStyle/>
          <a:p>
            <a:pPr algn="just"/>
            <a:r>
              <a:rPr lang="pl-PL" dirty="0">
                <a:latin typeface="+mn-lt"/>
              </a:rPr>
              <a:t>Województwo podkarpackie charakteryzuje się rozdrobnioną strukturą rolną.  Region zajmuje wysokie miejsca w produkcji </a:t>
            </a:r>
            <a:r>
              <a:rPr lang="pl-PL" b="1" dirty="0">
                <a:latin typeface="+mn-lt"/>
              </a:rPr>
              <a:t>tradycyjnej</a:t>
            </a:r>
            <a:r>
              <a:rPr lang="pl-PL" dirty="0">
                <a:latin typeface="+mn-lt"/>
              </a:rPr>
              <a:t> i ekologicznej (</a:t>
            </a:r>
            <a:r>
              <a:rPr lang="pl-PL" b="1" dirty="0">
                <a:latin typeface="+mn-lt"/>
              </a:rPr>
              <a:t>2. miejsce na liście produktów tradycyjnych</a:t>
            </a:r>
            <a:r>
              <a:rPr lang="pl-PL" dirty="0">
                <a:latin typeface="+mn-lt"/>
              </a:rPr>
              <a:t>, </a:t>
            </a:r>
            <a:r>
              <a:rPr lang="pl-PL" b="1" dirty="0">
                <a:latin typeface="+mn-lt"/>
              </a:rPr>
              <a:t>7. pod względem liczby gospodarstw ekologicznych</a:t>
            </a:r>
            <a:r>
              <a:rPr lang="pl-PL" dirty="0">
                <a:latin typeface="+mn-lt"/>
              </a:rPr>
              <a:t>)</a:t>
            </a:r>
          </a:p>
        </p:txBody>
      </p:sp>
    </p:spTree>
    <p:extLst>
      <p:ext uri="{BB962C8B-B14F-4D97-AF65-F5344CB8AC3E}">
        <p14:creationId xmlns:p14="http://schemas.microsoft.com/office/powerpoint/2010/main" val="50628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043" y="402483"/>
            <a:ext cx="8694539" cy="785066"/>
          </a:xfrm>
        </p:spPr>
        <p:txBody>
          <a:bodyPr/>
          <a:lstStyle/>
          <a:p>
            <a:r>
              <a:rPr lang="pl-PL" b="1" dirty="0">
                <a:solidFill>
                  <a:schemeClr val="accent5">
                    <a:lumMod val="75000"/>
                  </a:schemeClr>
                </a:solidFill>
              </a:rPr>
              <a:t>8. Stan środowiska naturalnego</a:t>
            </a:r>
            <a:endParaRPr lang="pl-PL" dirty="0">
              <a:solidFill>
                <a:schemeClr val="accent5">
                  <a:lumMod val="75000"/>
                </a:schemeClr>
              </a:solidFill>
            </a:endParaRPr>
          </a:p>
        </p:txBody>
      </p:sp>
      <p:pic>
        <p:nvPicPr>
          <p:cNvPr id="4" name="Obraz 3" descr="Mapa polski przedstawiająca poszczególne województwa (w %): zachodnio-pomorskie 21,8, pomorskie 33, warmińsko-mazurskie 46,7, podlaskie 31,6, lubuskie 37,5, wielkopolskie 29,6, kujawsko-pomorskie 32,2, łódzkie 19,5, mazowieckie 29,7, lubelskie 22,7, dolnośląskie 18,6, opolskie 27,6, śląskie 22,1, małopolskie 53,1, świętokrzyskie 64,9, podkarpackie 44,9." title="Mapa:   Udział obszarów prawnie chronionych w powierzchni ogółem według województw w 2022 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06" y="2699717"/>
            <a:ext cx="4752528" cy="4006721"/>
          </a:xfrm>
          <a:prstGeom prst="rect">
            <a:avLst/>
          </a:prstGeom>
          <a:noFill/>
          <a:ln>
            <a:noFill/>
          </a:ln>
        </p:spPr>
      </p:pic>
      <p:sp>
        <p:nvSpPr>
          <p:cNvPr id="5" name="Prostokąt 4"/>
          <p:cNvSpPr/>
          <p:nvPr/>
        </p:nvSpPr>
        <p:spPr>
          <a:xfrm>
            <a:off x="202506" y="140357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Udział obszarów prawnie chronionych w powierzchni ogółem według województw w 2022 r.</a:t>
            </a:r>
            <a:endParaRPr lang="pl-PL" sz="1600" dirty="0">
              <a:solidFill>
                <a:schemeClr val="tx1"/>
              </a:solidFill>
            </a:endParaRPr>
          </a:p>
        </p:txBody>
      </p:sp>
      <p:sp>
        <p:nvSpPr>
          <p:cNvPr id="6" name="Prostokąt 5"/>
          <p:cNvSpPr/>
          <p:nvPr/>
        </p:nvSpPr>
        <p:spPr>
          <a:xfrm>
            <a:off x="5171837" y="1548830"/>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Wskaźnik lesistości według województw w 2022 r.</a:t>
            </a:r>
            <a:endParaRPr lang="pl-PL" sz="1600" dirty="0">
              <a:solidFill>
                <a:schemeClr val="tx1"/>
              </a:solidFill>
            </a:endParaRPr>
          </a:p>
          <a:p>
            <a:endParaRPr lang="pl-PL" sz="1600" dirty="0">
              <a:solidFill>
                <a:schemeClr val="tx1"/>
              </a:solidFill>
            </a:endParaRPr>
          </a:p>
        </p:txBody>
      </p:sp>
      <p:pic>
        <p:nvPicPr>
          <p:cNvPr id="7" name="Obraz 6" descr="Mapa polski przedstawiająca poszczególne województwa (w %): zachodnio-pomorskie 35,8, pomorskie 36,5, warmińsko-mazurskie 31,8, podlaskie 31,2, lubuskie 49,4, wielkopolskie 25,8, kujawsko-pomorskie 23,5, łódzkie 21,4, mazowieckie 23,4, lubelskie 23,5, dolnośląskie 29,9, opolskie 26,7, śląskie 32,2, małopolskie 28,6, świętokrzyskie 28,4, podkarpackie 38,3." title="Mapa: Wskaźnik lesistości według województw w 2022 r."/>
          <p:cNvPicPr/>
          <p:nvPr/>
        </p:nvPicPr>
        <p:blipFill>
          <a:blip r:embed="rId4" cstate="print">
            <a:extLst>
              <a:ext uri="{28A0092B-C50C-407E-A947-70E740481C1C}">
                <a14:useLocalDpi xmlns:a14="http://schemas.microsoft.com/office/drawing/2010/main" val="0"/>
              </a:ext>
            </a:extLst>
          </a:blip>
          <a:stretch>
            <a:fillRect/>
          </a:stretch>
        </p:blipFill>
        <p:spPr>
          <a:xfrm>
            <a:off x="5275442" y="2484935"/>
            <a:ext cx="4733421" cy="4049930"/>
          </a:xfrm>
          <a:prstGeom prst="rect">
            <a:avLst/>
          </a:prstGeom>
        </p:spPr>
      </p:pic>
    </p:spTree>
    <p:extLst>
      <p:ext uri="{BB962C8B-B14F-4D97-AF65-F5344CB8AC3E}">
        <p14:creationId xmlns:p14="http://schemas.microsoft.com/office/powerpoint/2010/main" val="136767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662" y="1312282"/>
            <a:ext cx="9321178" cy="235308"/>
          </a:xfrm>
        </p:spPr>
        <p:txBody>
          <a:bodyPr>
            <a:normAutofit fontScale="90000"/>
          </a:bodyPr>
          <a:lstStyle/>
          <a:p>
            <a:pPr marL="283510" indent="-283510" algn="ctr">
              <a:spcBef>
                <a:spcPts val="496"/>
              </a:spcBef>
              <a:spcAft>
                <a:spcPts val="496"/>
              </a:spcAft>
            </a:pPr>
            <a:r>
              <a:rPr lang="pl-PL" sz="2700" b="1" dirty="0">
                <a:latin typeface="+mn-lt"/>
                <a:ea typeface="Calibri" panose="020F0502020204030204" pitchFamily="34" charset="0"/>
                <a:cs typeface="Times New Roman" panose="02020603050405020304" pitchFamily="18" charset="0"/>
              </a:rPr>
              <a:t>Mapa: Wskaźnik gęstości bazy noclegowej według powiatów w 2022 r.</a:t>
            </a:r>
            <a:br>
              <a:rPr lang="pl-PL" sz="2976" b="1" dirty="0">
                <a:solidFill>
                  <a:srgbClr val="0070C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br>
            <a:endParaRPr lang="pl-PL" sz="2976" b="1" dirty="0">
              <a:solidFill>
                <a:srgbClr val="0070C0"/>
              </a:solidFill>
              <a:effectLst>
                <a:outerShdw blurRad="38100" dist="38100" dir="2700000" algn="tl">
                  <a:srgbClr val="000000">
                    <a:alpha val="43137"/>
                  </a:srgbClr>
                </a:outerShdw>
              </a:effectLst>
            </a:endParaRPr>
          </a:p>
        </p:txBody>
      </p:sp>
      <p:pic>
        <p:nvPicPr>
          <p:cNvPr id="5" name="Symbol zastępczy zawartości 4" descr="Mapa podkarpacia z wyszczególnionymi powiatami: Stalowowolski: 0,6 - 1, Tarnobrzeski: 0,6 - 1, Mielecki:, Kolbuszowski: 0,2 - 0,5, Niżański: 0,2 - 0,5, Dębicki: 1,1 - 2, Ropczycko-sędziszowski: 0,6 - 1, Rzeszowski: 1,1 - 2, Łańcucki: 1,1 - 2, Leżajsk: 0,2 - 0,5, Jasielski: 0,6 - 1, Krośnieński: 2,1 - 10, Strzyżowski: 0,6 - 1, Brzozowski: 0,2 - 0,5, Przeworski: 0,2 - 0,5, Jarosławski: 1,1 - 2, Lubaczowski: 0,6 - 1, Przemyski: 0,6 - 1, Sanocki: 0,6 - 1, Leski: 10,1 - 33,6, Bieszczadzki: 2,1 - 10. Ponadto miasta na prawach powiatu: Krosno: 10,1 - 33,6, Przemyśl: 10,1 - 33,6, Rzeszów: 10,1 - 33,6, Tarnobrzeg: 2,1 - 10. Ponadto: Polska: 2,5, Województwo Podkarpackie: 1,8" title="Mapa: Wskaźnik gęstości bazy noclegowej według powiatów w 2022 r."/>
          <p:cNvPicPr>
            <a:picLocks noGrp="1" noChangeAspect="1"/>
          </p:cNvPicPr>
          <p:nvPr>
            <p:ph idx="1"/>
          </p:nvPr>
        </p:nvPicPr>
        <p:blipFill>
          <a:blip r:embed="rId2"/>
          <a:stretch>
            <a:fillRect/>
          </a:stretch>
        </p:blipFill>
        <p:spPr>
          <a:xfrm>
            <a:off x="1543923" y="1763612"/>
            <a:ext cx="6592733" cy="5256585"/>
          </a:xfrm>
          <a:prstGeom prst="rect">
            <a:avLst/>
          </a:prstGeom>
        </p:spPr>
      </p:pic>
    </p:spTree>
    <p:extLst>
      <p:ext uri="{BB962C8B-B14F-4D97-AF65-F5344CB8AC3E}">
        <p14:creationId xmlns:p14="http://schemas.microsoft.com/office/powerpoint/2010/main" val="352948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9792" y="539477"/>
            <a:ext cx="9259840" cy="856453"/>
          </a:xfrm>
        </p:spPr>
        <p:txBody>
          <a:bodyPr>
            <a:normAutofit/>
          </a:bodyPr>
          <a:lstStyle/>
          <a:p>
            <a:pPr algn="ctr"/>
            <a:r>
              <a:rPr lang="pl-PL" sz="2400" b="1" dirty="0">
                <a:latin typeface="+mn-lt"/>
                <a:cs typeface="Arial" panose="020B0604020202020204" pitchFamily="34" charset="0"/>
              </a:rPr>
              <a:t>Mapa: Stopień wykorzystania miejsc noclegowych </a:t>
            </a:r>
            <a:br>
              <a:rPr lang="pl-PL" sz="2400" b="1" dirty="0">
                <a:latin typeface="+mn-lt"/>
                <a:cs typeface="Arial" panose="020B0604020202020204" pitchFamily="34" charset="0"/>
              </a:rPr>
            </a:br>
            <a:r>
              <a:rPr lang="pl-PL" sz="2400" b="1" dirty="0">
                <a:latin typeface="+mn-lt"/>
                <a:cs typeface="Arial" panose="020B0604020202020204" pitchFamily="34" charset="0"/>
              </a:rPr>
              <a:t>w turystycznych obiektach noclegowych wg. województw w 2022 r.</a:t>
            </a:r>
          </a:p>
        </p:txBody>
      </p:sp>
      <p:pic>
        <p:nvPicPr>
          <p:cNvPr id="4" name="Symbol zastępczy zawartości 3" descr="Mapa polski przedstawiająca poszczególne województwa (w %): zachodnio-pomorskie 47,8, pomorskie 42,7, warmińsko-mazurskie 31,8, podlaskie 32,8, lubuskie 31,2, wielkopolskie 31,7, kujawsko-pomorskie 45,3, łódzkie 38,2, mazowieckie 45,7, lubelskie 33,8, dolnośląskie 38,8, opolskie 31,5, śląskie 38,1, małopolskie 41,8, świętokrzyskie 33,2, podkarpackie 35,2. Ponadto Polska 40,4." title="Mapa: Stopień wykorzystania miejsc noclegowych "/>
          <p:cNvPicPr>
            <a:picLocks noGrp="1" noChangeAspect="1"/>
          </p:cNvPicPr>
          <p:nvPr>
            <p:ph idx="1"/>
          </p:nvPr>
        </p:nvPicPr>
        <p:blipFill>
          <a:blip r:embed="rId2"/>
          <a:stretch>
            <a:fillRect/>
          </a:stretch>
        </p:blipFill>
        <p:spPr>
          <a:xfrm>
            <a:off x="1583928" y="1754943"/>
            <a:ext cx="6371635" cy="4689189"/>
          </a:xfrm>
          <a:prstGeom prst="rect">
            <a:avLst/>
          </a:prstGeom>
        </p:spPr>
      </p:pic>
    </p:spTree>
    <p:extLst>
      <p:ext uri="{BB962C8B-B14F-4D97-AF65-F5344CB8AC3E}">
        <p14:creationId xmlns:p14="http://schemas.microsoft.com/office/powerpoint/2010/main" val="208986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3808" y="114451"/>
            <a:ext cx="8379717" cy="713058"/>
          </a:xfrm>
        </p:spPr>
        <p:txBody>
          <a:bodyPr>
            <a:normAutofit/>
          </a:bodyPr>
          <a:lstStyle/>
          <a:p>
            <a:pPr algn="ctr"/>
            <a:r>
              <a:rPr lang="pl-PL" sz="3200" b="1" dirty="0">
                <a:solidFill>
                  <a:schemeClr val="accent5">
                    <a:lumMod val="75000"/>
                  </a:schemeClr>
                </a:solidFill>
              </a:rPr>
              <a:t>Podsumowanie</a:t>
            </a:r>
          </a:p>
        </p:txBody>
      </p:sp>
      <p:sp>
        <p:nvSpPr>
          <p:cNvPr id="5" name="Prostokąt 4"/>
          <p:cNvSpPr/>
          <p:nvPr/>
        </p:nvSpPr>
        <p:spPr>
          <a:xfrm>
            <a:off x="503808" y="1331565"/>
            <a:ext cx="9145016" cy="5209118"/>
          </a:xfrm>
          <a:prstGeom prst="rect">
            <a:avLst/>
          </a:prstGeom>
        </p:spPr>
        <p:txBody>
          <a:bodyPr wrap="square">
            <a:spAutoFit/>
          </a:bodyPr>
          <a:lstStyle/>
          <a:p>
            <a:pPr marL="285750" indent="-285750">
              <a:lnSpc>
                <a:spcPts val="2500"/>
              </a:lnSpc>
              <a:spcAft>
                <a:spcPts val="600"/>
              </a:spcAft>
              <a:buFont typeface="Arial" panose="020B0604020202020204" pitchFamily="34" charset="0"/>
              <a:buChar char="•"/>
            </a:pPr>
            <a:r>
              <a:rPr lang="pl-PL" dirty="0">
                <a:ea typeface="Calibri" panose="020F0502020204030204" pitchFamily="34" charset="0"/>
                <a:cs typeface="Times New Roman" panose="02020603050405020304" pitchFamily="18" charset="0"/>
              </a:rPr>
              <a:t>Obecny rozwój gospodarczy regionu najlepiej ilustruje </a:t>
            </a:r>
            <a:r>
              <a:rPr lang="pl-PL" b="1" dirty="0">
                <a:ea typeface="Calibri" panose="020F0502020204030204" pitchFamily="34" charset="0"/>
                <a:cs typeface="Times New Roman" panose="02020603050405020304" pitchFamily="18" charset="0"/>
              </a:rPr>
              <a:t>koncepcja polaryzacji wokół regionalnych ośrodków wzrostu</a:t>
            </a:r>
            <a:r>
              <a:rPr lang="pl-PL" dirty="0">
                <a:ea typeface="Calibri" panose="020F0502020204030204" pitchFamily="34" charset="0"/>
                <a:cs typeface="Times New Roman" panose="02020603050405020304" pitchFamily="18" charset="0"/>
              </a:rPr>
              <a:t>, tj. aglomeracja Rzeszowska, ośrodek północno-regionalny (Dębica-Mielec-Tarnobrzeg-Stalowa Wola), ośrodek południowy - trójmiejski (Sanok-Krosno-Jasło). Nie „przestawiając” tej polityki na „inny tor” należy dążyć </a:t>
            </a:r>
            <a:r>
              <a:rPr lang="pl-PL" dirty="0"/>
              <a:t>oraz poprawy spójności wewnątrzregionalnej i bardziej zrównoważonego rozwoju całego regionu. </a:t>
            </a:r>
          </a:p>
          <a:p>
            <a:pPr marL="285750" indent="-285750">
              <a:lnSpc>
                <a:spcPts val="2500"/>
              </a:lnSpc>
              <a:spcAft>
                <a:spcPts val="600"/>
              </a:spcAft>
              <a:buFont typeface="Arial" panose="020B0604020202020204" pitchFamily="34" charset="0"/>
              <a:buChar char="•"/>
            </a:pPr>
            <a:r>
              <a:rPr lang="pl-PL" dirty="0"/>
              <a:t>W </a:t>
            </a:r>
            <a:r>
              <a:rPr lang="pl-PL" b="1" dirty="0"/>
              <a:t>polityce rozwoju </a:t>
            </a:r>
            <a:r>
              <a:rPr lang="pl-PL" dirty="0"/>
              <a:t>regionalnego szczególna uwaga powinna zostać położona na </a:t>
            </a:r>
            <a:r>
              <a:rPr lang="pl-PL" b="1" dirty="0"/>
              <a:t>zdynamizowanie przemian gospodarczych</a:t>
            </a:r>
            <a:r>
              <a:rPr lang="pl-PL" dirty="0"/>
              <a:t>. Jest to klucz do „rozpędzenia” pozostałych zasobów endogenicznych i potencjałów rozwojowych regionu (społecznych, kulturowych, środowiskowych, turystycznych).</a:t>
            </a:r>
          </a:p>
          <a:p>
            <a:pPr marL="285750" indent="-285750">
              <a:lnSpc>
                <a:spcPts val="2500"/>
              </a:lnSpc>
              <a:spcAft>
                <a:spcPts val="600"/>
              </a:spcAft>
              <a:buFont typeface="Arial" panose="020B0604020202020204" pitchFamily="34" charset="0"/>
              <a:buChar char="•"/>
            </a:pPr>
            <a:r>
              <a:rPr lang="pl-PL" b="1" dirty="0"/>
              <a:t>Kluczową rolę w efektywnym wykorzystanie endogenicznego potencjału regionu </a:t>
            </a:r>
            <a:r>
              <a:rPr lang="pl-PL" dirty="0"/>
              <a:t>mają do odegrania </a:t>
            </a:r>
            <a:r>
              <a:rPr lang="pl-PL" b="1" dirty="0"/>
              <a:t>regionalne inteligentne specjalizacje</a:t>
            </a:r>
            <a:r>
              <a:rPr lang="pl-PL" dirty="0"/>
              <a:t>. W ich obrębie ważne jest </a:t>
            </a:r>
            <a:r>
              <a:rPr lang="pl-PL" b="1" dirty="0"/>
              <a:t>wzmacnianie sprawnie funkcjonującej sieci współpracy</a:t>
            </a:r>
            <a:r>
              <a:rPr lang="pl-PL" dirty="0"/>
              <a:t>. </a:t>
            </a:r>
          </a:p>
          <a:p>
            <a:pPr marL="285750" indent="-285750">
              <a:lnSpc>
                <a:spcPts val="2500"/>
              </a:lnSpc>
              <a:spcAft>
                <a:spcPts val="600"/>
              </a:spcAft>
              <a:buFont typeface="Arial" panose="020B0604020202020204" pitchFamily="34" charset="0"/>
              <a:buChar char="•"/>
            </a:pPr>
            <a:endParaRPr lang="pl-PL" dirty="0">
              <a:ea typeface="Calibri" panose="020F0502020204030204" pitchFamily="34" charset="0"/>
              <a:cs typeface="Times New Roman" panose="02020603050405020304" pitchFamily="18" charset="0"/>
            </a:endParaRPr>
          </a:p>
          <a:p>
            <a:pPr marL="285750" indent="-285750">
              <a:lnSpc>
                <a:spcPts val="2500"/>
              </a:lnSpc>
              <a:spcAft>
                <a:spcPts val="600"/>
              </a:spcAft>
              <a:buFont typeface="Arial" panose="020B0604020202020204" pitchFamily="34" charset="0"/>
              <a:buChar char="•"/>
            </a:pPr>
            <a:endParaRPr lang="pl-PL" dirty="0"/>
          </a:p>
        </p:txBody>
      </p:sp>
    </p:spTree>
    <p:extLst>
      <p:ext uri="{BB962C8B-B14F-4D97-AF65-F5344CB8AC3E}">
        <p14:creationId xmlns:p14="http://schemas.microsoft.com/office/powerpoint/2010/main" val="60173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3808" y="179437"/>
            <a:ext cx="8379717" cy="713058"/>
          </a:xfrm>
        </p:spPr>
        <p:txBody>
          <a:bodyPr>
            <a:normAutofit/>
          </a:bodyPr>
          <a:lstStyle/>
          <a:p>
            <a:pPr algn="ctr"/>
            <a:r>
              <a:rPr lang="pl-PL" sz="3200" b="1" dirty="0">
                <a:solidFill>
                  <a:schemeClr val="accent5">
                    <a:lumMod val="75000"/>
                  </a:schemeClr>
                </a:solidFill>
              </a:rPr>
              <a:t>Podsumowanie 2</a:t>
            </a:r>
          </a:p>
        </p:txBody>
      </p:sp>
      <p:sp>
        <p:nvSpPr>
          <p:cNvPr id="5" name="Prostokąt 4"/>
          <p:cNvSpPr/>
          <p:nvPr/>
        </p:nvSpPr>
        <p:spPr>
          <a:xfrm>
            <a:off x="143768" y="1570818"/>
            <a:ext cx="9721080" cy="5529719"/>
          </a:xfrm>
          <a:prstGeom prst="rect">
            <a:avLst/>
          </a:prstGeom>
        </p:spPr>
        <p:txBody>
          <a:bodyPr wrap="square">
            <a:spAutoFit/>
          </a:bodyPr>
          <a:lstStyle/>
          <a:p>
            <a:pPr marL="285750" indent="-285750">
              <a:lnSpc>
                <a:spcPts val="2500"/>
              </a:lnSpc>
              <a:spcAft>
                <a:spcPts val="600"/>
              </a:spcAft>
              <a:buFont typeface="Arial" panose="020B0604020202020204" pitchFamily="34" charset="0"/>
              <a:buChar char="•"/>
            </a:pPr>
            <a:r>
              <a:rPr lang="pl-PL" b="1" dirty="0"/>
              <a:t>Aktywność sektora przedsiębiorstw </a:t>
            </a:r>
            <a:r>
              <a:rPr lang="pl-PL" dirty="0"/>
              <a:t>w </a:t>
            </a:r>
            <a:r>
              <a:rPr lang="pl-PL" b="1" dirty="0"/>
              <a:t>zakresie nakładów na B+R </a:t>
            </a:r>
            <a:r>
              <a:rPr lang="pl-PL" dirty="0"/>
              <a:t>powinna być stymulowana </a:t>
            </a:r>
            <a:r>
              <a:rPr lang="pl-PL" b="1" dirty="0"/>
              <a:t>wsparciem publicznym </a:t>
            </a:r>
            <a:r>
              <a:rPr lang="pl-PL" dirty="0"/>
              <a:t>w postaci </a:t>
            </a:r>
            <a:r>
              <a:rPr lang="pl-PL" b="1" dirty="0"/>
              <a:t>zachęt inwestycyjnych </a:t>
            </a:r>
            <a:r>
              <a:rPr lang="pl-PL" dirty="0"/>
              <a:t>i </a:t>
            </a:r>
            <a:r>
              <a:rPr lang="pl-PL" b="1" dirty="0"/>
              <a:t>wspieraniem mechanizmów synergii w ramach porozumień klastrowych</a:t>
            </a:r>
            <a:r>
              <a:rPr lang="pl-PL" dirty="0"/>
              <a:t>.</a:t>
            </a:r>
          </a:p>
          <a:p>
            <a:pPr marL="285750" indent="-285750">
              <a:lnSpc>
                <a:spcPts val="2500"/>
              </a:lnSpc>
              <a:spcAft>
                <a:spcPts val="600"/>
              </a:spcAft>
              <a:buFont typeface="Arial" panose="020B0604020202020204" pitchFamily="34" charset="0"/>
              <a:buChar char="•"/>
            </a:pPr>
            <a:r>
              <a:rPr lang="pl-PL" b="1" dirty="0"/>
              <a:t>Rekomendowane</a:t>
            </a:r>
            <a:r>
              <a:rPr lang="pl-PL" dirty="0"/>
              <a:t> jest dalsze tworzenie korzystnych warunków dla </a:t>
            </a:r>
            <a:r>
              <a:rPr lang="pl-PL" b="1" dirty="0"/>
              <a:t>napływu bezpośrednich inwestycji zagranicznych</a:t>
            </a:r>
            <a:r>
              <a:rPr lang="pl-PL" dirty="0"/>
              <a:t>. </a:t>
            </a:r>
            <a:r>
              <a:rPr lang="pl-PL" b="1" dirty="0"/>
              <a:t>I</a:t>
            </a:r>
            <a:r>
              <a:rPr lang="pl-PL" altLang="pl-PL" b="1" dirty="0"/>
              <a:t>stotne</a:t>
            </a:r>
            <a:r>
              <a:rPr lang="pl-PL" altLang="pl-PL" dirty="0"/>
              <a:t> jest jednak maksymalne ich </a:t>
            </a:r>
            <a:r>
              <a:rPr lang="pl-PL" altLang="pl-PL" b="1" dirty="0"/>
              <a:t>zintegrowanie z rynkiem lokalnym i możliwa duża autonomia w stosunku do ich central</a:t>
            </a:r>
            <a:r>
              <a:rPr lang="pl-PL" altLang="pl-PL" dirty="0">
                <a:solidFill>
                  <a:schemeClr val="tx2"/>
                </a:solidFill>
              </a:rPr>
              <a:t>,</a:t>
            </a:r>
            <a:r>
              <a:rPr lang="pl-PL" altLang="pl-PL" dirty="0">
                <a:solidFill>
                  <a:srgbClr val="C00000"/>
                </a:solidFill>
              </a:rPr>
              <a:t> </a:t>
            </a:r>
            <a:r>
              <a:rPr lang="pl-PL" altLang="pl-PL" dirty="0"/>
              <a:t>co złagodzi negatywne skutki w przypadku zawirowań na rynkach światowych.</a:t>
            </a:r>
          </a:p>
          <a:p>
            <a:pPr marL="285750" indent="-285750">
              <a:lnSpc>
                <a:spcPts val="2500"/>
              </a:lnSpc>
              <a:spcAft>
                <a:spcPts val="600"/>
              </a:spcAft>
              <a:buFont typeface="Arial" panose="020B0604020202020204" pitchFamily="34" charset="0"/>
              <a:buChar char="•"/>
            </a:pPr>
            <a:r>
              <a:rPr lang="pl-PL" b="1" dirty="0"/>
              <a:t>Procesy dalszej reindustrializacji regionu </a:t>
            </a:r>
            <a:r>
              <a:rPr lang="pl-PL" dirty="0"/>
              <a:t>i tworzenia </a:t>
            </a:r>
            <a:r>
              <a:rPr lang="pl-PL" b="1" dirty="0"/>
              <a:t>potencjału gospodarczego </a:t>
            </a:r>
            <a:r>
              <a:rPr lang="pl-PL" dirty="0"/>
              <a:t>w oparciu o </a:t>
            </a:r>
            <a:r>
              <a:rPr lang="pl-PL" b="1" dirty="0"/>
              <a:t>wysokie technologie </a:t>
            </a:r>
            <a:r>
              <a:rPr lang="pl-PL" dirty="0"/>
              <a:t>i </a:t>
            </a:r>
            <a:r>
              <a:rPr lang="pl-PL" b="1" dirty="0"/>
              <a:t>innowacyjność</a:t>
            </a:r>
            <a:r>
              <a:rPr lang="pl-PL" dirty="0"/>
              <a:t> powinny iść w parze z rozwojem bazującym </a:t>
            </a:r>
            <a:r>
              <a:rPr lang="pl-PL" b="1" dirty="0"/>
              <a:t>na  cennych walorach przyrodniczych i historycznych regionu </a:t>
            </a:r>
            <a:r>
              <a:rPr lang="pl-PL" dirty="0"/>
              <a:t>(rozwój różnych form turystyki, wielofunkcyjnego rolnictwa, lecznictwa sanatoryjnego). </a:t>
            </a:r>
          </a:p>
          <a:p>
            <a:pPr marL="285750" indent="-285750">
              <a:lnSpc>
                <a:spcPts val="2500"/>
              </a:lnSpc>
              <a:spcAft>
                <a:spcPts val="600"/>
              </a:spcAft>
              <a:buFont typeface="Arial" panose="020B0604020202020204" pitchFamily="34" charset="0"/>
              <a:buChar char="•"/>
            </a:pPr>
            <a:r>
              <a:rPr lang="pl-PL" b="1" dirty="0"/>
              <a:t>Turystyka</a:t>
            </a:r>
            <a:r>
              <a:rPr lang="pl-PL" dirty="0"/>
              <a:t> stanowi ważny element rozwoju gospodarczego. </a:t>
            </a:r>
            <a:r>
              <a:rPr lang="pl-PL" b="1" dirty="0"/>
              <a:t>Podkarpacie posiada unikatowe </a:t>
            </a:r>
            <a:r>
              <a:rPr lang="pl-PL" dirty="0"/>
              <a:t>walory turystyczne, ale wymagają one pracy nad </a:t>
            </a:r>
            <a:r>
              <a:rPr lang="pl-PL" b="1" dirty="0"/>
              <a:t>kompleksową ofertą turystyczną, nad marką turystycznego, regionalnego produktu </a:t>
            </a:r>
            <a:r>
              <a:rPr lang="pl-PL" dirty="0"/>
              <a:t>oraz nad </a:t>
            </a:r>
            <a:r>
              <a:rPr lang="pl-PL" b="1" dirty="0"/>
              <a:t>poprawą dostępności komunikacyjnej</a:t>
            </a:r>
            <a:r>
              <a:rPr lang="pl-PL" dirty="0"/>
              <a:t> atrakcyjnych turystycznie miejsc</a:t>
            </a:r>
            <a:endParaRPr lang="pl-PL" dirty="0">
              <a:ea typeface="Calibri" panose="020F0502020204030204" pitchFamily="34" charset="0"/>
              <a:cs typeface="Times New Roman" panose="02020603050405020304" pitchFamily="18" charset="0"/>
            </a:endParaRPr>
          </a:p>
          <a:p>
            <a:pPr marL="285750" indent="-285750">
              <a:lnSpc>
                <a:spcPts val="2500"/>
              </a:lnSpc>
              <a:spcAft>
                <a:spcPts val="600"/>
              </a:spcAft>
              <a:buFont typeface="Arial" panose="020B0604020202020204" pitchFamily="34" charset="0"/>
              <a:buChar char="•"/>
            </a:pPr>
            <a:endParaRPr lang="pl-PL" altLang="pl-PL" dirty="0"/>
          </a:p>
        </p:txBody>
      </p:sp>
    </p:spTree>
    <p:extLst>
      <p:ext uri="{BB962C8B-B14F-4D97-AF65-F5344CB8AC3E}">
        <p14:creationId xmlns:p14="http://schemas.microsoft.com/office/powerpoint/2010/main" val="194324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3808" y="179437"/>
            <a:ext cx="9000999" cy="1684234"/>
          </a:xfrm>
        </p:spPr>
        <p:txBody>
          <a:bodyPr>
            <a:normAutofit fontScale="90000"/>
          </a:bodyPr>
          <a:lstStyle/>
          <a:p>
            <a:pPr fontAlgn="auto">
              <a:spcAft>
                <a:spcPts val="0"/>
              </a:spcAft>
            </a:pPr>
            <a:r>
              <a:rPr lang="pl-PL" sz="4000" b="1" dirty="0">
                <a:solidFill>
                  <a:schemeClr val="accent5">
                    <a:lumMod val="75000"/>
                  </a:schemeClr>
                </a:solidFill>
              </a:rPr>
              <a:t>1. </a:t>
            </a:r>
            <a:r>
              <a:rPr lang="pl-PL" sz="3100" b="1" dirty="0">
                <a:solidFill>
                  <a:schemeClr val="accent5">
                    <a:lumMod val="75000"/>
                  </a:schemeClr>
                </a:solidFill>
              </a:rPr>
              <a:t>Stan i struktura ludności oraz przemiany demograficzne zachodzące w regionie</a:t>
            </a:r>
            <a:br>
              <a:rPr lang="pl-PL" sz="3100" b="1" dirty="0">
                <a:solidFill>
                  <a:schemeClr val="accent5">
                    <a:lumMod val="75000"/>
                  </a:schemeClr>
                </a:solidFill>
              </a:rPr>
            </a:br>
            <a:r>
              <a:rPr lang="pl-PL" sz="3100" b="1" dirty="0">
                <a:solidFill>
                  <a:schemeClr val="accent5">
                    <a:lumMod val="75000"/>
                  </a:schemeClr>
                </a:solidFill>
                <a:effectLst>
                  <a:outerShdw blurRad="38100" dist="38100" dir="2700000" algn="tl">
                    <a:srgbClr val="000000">
                      <a:alpha val="43137"/>
                    </a:srgbClr>
                  </a:outerShdw>
                </a:effectLst>
              </a:rPr>
              <a:t>Gęstość zaludnienia w województwie podkarpackim w 2019 r</a:t>
            </a:r>
          </a:p>
        </p:txBody>
      </p:sp>
      <p:pic>
        <p:nvPicPr>
          <p:cNvPr id="4" name="Symbol zastępczy zawartości 3" descr="Mapa podkarpacia z wyszczególnionymi powiatami: Stalowowolski 130, Tarnobrzeski: 103, Mielecki: 155, Kolbuszowski: 81, Niżański: 86, Dębicki: 174, Ropczycko-sędziszowski: 135, Rzeszowski: 145, Łańcucki: 177, Leżajsk: 119, Jasielski: 138, Krośnieński: 121, Strzyżowski 123, Brzozowski: 123, Przeworski: 113, Jarosławski: 118, Lubaczowski: 43, Przemyski: 61, Sanocki: 78, Leski: 32, Bieszczadzki: 19. Ponadto miasta na prawach powiatu: Krosno: 1075, Przemyśl: 1358, Rzeszów: 1598, Tarnobrzeg: 560. Województwo podkarpackie 119." title="Gęstość zaludnienia w województwie podkarpackim w 2019 r"/>
          <p:cNvPicPr>
            <a:picLocks noGrp="1" noChangeAspect="1"/>
          </p:cNvPicPr>
          <p:nvPr>
            <p:ph idx="1"/>
          </p:nvPr>
        </p:nvPicPr>
        <p:blipFill>
          <a:blip r:embed="rId2"/>
          <a:stretch>
            <a:fillRect/>
          </a:stretch>
        </p:blipFill>
        <p:spPr>
          <a:xfrm>
            <a:off x="2015976" y="2123653"/>
            <a:ext cx="5472608" cy="4896544"/>
          </a:xfrm>
          <a:prstGeom prst="rect">
            <a:avLst/>
          </a:prstGeom>
        </p:spPr>
      </p:pic>
    </p:spTree>
    <p:extLst>
      <p:ext uri="{BB962C8B-B14F-4D97-AF65-F5344CB8AC3E}">
        <p14:creationId xmlns:p14="http://schemas.microsoft.com/office/powerpoint/2010/main" val="230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3808" y="179437"/>
            <a:ext cx="8379717" cy="713058"/>
          </a:xfrm>
        </p:spPr>
        <p:txBody>
          <a:bodyPr>
            <a:normAutofit/>
          </a:bodyPr>
          <a:lstStyle/>
          <a:p>
            <a:pPr algn="ctr"/>
            <a:r>
              <a:rPr lang="pl-PL" sz="3200" b="1" dirty="0">
                <a:solidFill>
                  <a:schemeClr val="accent5">
                    <a:lumMod val="75000"/>
                  </a:schemeClr>
                </a:solidFill>
              </a:rPr>
              <a:t>Podsumowanie 3</a:t>
            </a:r>
          </a:p>
        </p:txBody>
      </p:sp>
      <p:sp>
        <p:nvSpPr>
          <p:cNvPr id="5" name="Prostokąt 4"/>
          <p:cNvSpPr/>
          <p:nvPr/>
        </p:nvSpPr>
        <p:spPr>
          <a:xfrm>
            <a:off x="503808" y="1570818"/>
            <a:ext cx="9145016" cy="6017032"/>
          </a:xfrm>
          <a:prstGeom prst="rect">
            <a:avLst/>
          </a:prstGeom>
        </p:spPr>
        <p:txBody>
          <a:bodyPr wrap="square">
            <a:spAutoFit/>
          </a:bodyPr>
          <a:lstStyle/>
          <a:p>
            <a:pPr marL="285750" indent="-285750">
              <a:lnSpc>
                <a:spcPts val="2500"/>
              </a:lnSpc>
              <a:spcAft>
                <a:spcPts val="1200"/>
              </a:spcAft>
              <a:buFont typeface="Arial" panose="020B0604020202020204" pitchFamily="34" charset="0"/>
              <a:buChar char="•"/>
            </a:pPr>
            <a:r>
              <a:rPr lang="pl-PL" b="1" dirty="0">
                <a:latin typeface="Arial" panose="020B0604020202020204" pitchFamily="34" charset="0"/>
                <a:ea typeface="Calibri" panose="020F0502020204030204" pitchFamily="34" charset="0"/>
              </a:rPr>
              <a:t>Wzrost liczby ludności w wieku poprodukcyjnym </a:t>
            </a:r>
            <a:r>
              <a:rPr lang="pl-PL" dirty="0">
                <a:latin typeface="Arial" panose="020B0604020202020204" pitchFamily="34" charset="0"/>
                <a:ea typeface="Calibri" panose="020F0502020204030204" pitchFamily="34" charset="0"/>
              </a:rPr>
              <a:t>stanowi duże wyzwanie dla polityki społecznej regionu związane z </a:t>
            </a:r>
            <a:r>
              <a:rPr lang="pl-PL" b="1" dirty="0">
                <a:latin typeface="Arial" panose="020B0604020202020204" pitchFamily="34" charset="0"/>
                <a:ea typeface="Calibri" panose="020F0502020204030204" pitchFamily="34" charset="0"/>
              </a:rPr>
              <a:t>rozwijaniem i zaspokajaniem określonych usług publicznych </a:t>
            </a:r>
            <a:r>
              <a:rPr lang="pl-PL" dirty="0">
                <a:latin typeface="Arial" panose="020B0604020202020204" pitchFamily="34" charset="0"/>
                <a:ea typeface="Calibri" panose="020F0502020204030204" pitchFamily="34" charset="0"/>
              </a:rPr>
              <a:t>obejmujący m. in.: usługi pomocy środowiskowej,</a:t>
            </a:r>
            <a:r>
              <a:rPr lang="pl-PL" sz="1600" dirty="0">
                <a:latin typeface="Calibri" panose="020F0502020204030204" pitchFamily="34" charset="0"/>
                <a:ea typeface="Calibri" panose="020F0502020204030204" pitchFamily="34" charset="0"/>
                <a:cs typeface="Times New Roman" panose="02020603050405020304" pitchFamily="18" charset="0"/>
              </a:rPr>
              <a:t> </a:t>
            </a:r>
            <a:r>
              <a:rPr lang="pl-PL" dirty="0">
                <a:latin typeface="Arial" panose="020B0604020202020204" pitchFamily="34" charset="0"/>
                <a:ea typeface="Calibri" panose="020F0502020204030204" pitchFamily="34" charset="0"/>
              </a:rPr>
              <a:t>system dziennych oraz rodzinnych domów pomocy, pobudzanie aktywności osób starszych,</a:t>
            </a:r>
            <a:r>
              <a:rPr lang="pl-PL" sz="1600" dirty="0">
                <a:latin typeface="Calibri" panose="020F0502020204030204" pitchFamily="34" charset="0"/>
                <a:ea typeface="Calibri" panose="020F0502020204030204" pitchFamily="34" charset="0"/>
                <a:cs typeface="Times New Roman" panose="02020603050405020304" pitchFamily="18" charset="0"/>
              </a:rPr>
              <a:t> </a:t>
            </a:r>
            <a:r>
              <a:rPr lang="pl-PL" dirty="0">
                <a:latin typeface="Arial" panose="020B0604020202020204" pitchFamily="34" charset="0"/>
                <a:ea typeface="Calibri" panose="020F0502020204030204" pitchFamily="34" charset="0"/>
              </a:rPr>
              <a:t>tworzenie placówek integracyjnych,</a:t>
            </a:r>
            <a:r>
              <a:rPr lang="pl-PL" sz="1600" dirty="0">
                <a:latin typeface="Calibri" panose="020F0502020204030204" pitchFamily="34" charset="0"/>
                <a:ea typeface="Calibri" panose="020F0502020204030204" pitchFamily="34" charset="0"/>
                <a:cs typeface="Times New Roman" panose="02020603050405020304" pitchFamily="18" charset="0"/>
              </a:rPr>
              <a:t> </a:t>
            </a:r>
            <a:r>
              <a:rPr lang="pl-PL" dirty="0">
                <a:latin typeface="Arial" panose="020B0604020202020204" pitchFamily="34" charset="0"/>
                <a:ea typeface="Calibri" panose="020F0502020204030204" pitchFamily="34" charset="0"/>
              </a:rPr>
              <a:t>rozwijanie terapii zajęciowej dla osób starszych, rozwijanie wolontariatu wspierającego osoby starsze,</a:t>
            </a:r>
            <a:r>
              <a:rPr lang="pl-PL" sz="1600" dirty="0">
                <a:latin typeface="Calibri" panose="020F0502020204030204" pitchFamily="34" charset="0"/>
                <a:ea typeface="Calibri" panose="020F0502020204030204" pitchFamily="34" charset="0"/>
                <a:cs typeface="Times New Roman" panose="02020603050405020304" pitchFamily="18" charset="0"/>
              </a:rPr>
              <a:t> </a:t>
            </a:r>
            <a:r>
              <a:rPr lang="pl-PL" dirty="0">
                <a:latin typeface="Arial" panose="020B0604020202020204" pitchFamily="34" charset="0"/>
                <a:ea typeface="Calibri" panose="020F0502020204030204" pitchFamily="34" charset="0"/>
              </a:rPr>
              <a:t>wspieranie działań przygotowujących lokalnych animatorów do pracy z osobami starszymi.</a:t>
            </a:r>
          </a:p>
          <a:p>
            <a:pPr marL="285750" indent="-285750">
              <a:lnSpc>
                <a:spcPts val="2500"/>
              </a:lnSpc>
              <a:buFont typeface="Arial" panose="020B0604020202020204" pitchFamily="34" charset="0"/>
              <a:buChar char="•"/>
            </a:pPr>
            <a:r>
              <a:rPr lang="pl-PL" b="1" dirty="0"/>
              <a:t>Obszary słabo zaludnione są szczególnie narażone na procesy depopulacyjne</a:t>
            </a:r>
            <a:r>
              <a:rPr lang="pl-PL" dirty="0"/>
              <a:t>, które dodatkowo mogą się nasilać w gminach przygranicznych sąsiadujących z objętą wojną Ukrainą. Takie obszary są również najbardziej zagrożone marginalizacją społeczną i ekonomiczną. Dla tych obszarów szczególnie </a:t>
            </a:r>
            <a:r>
              <a:rPr lang="pl-PL" b="1" dirty="0"/>
              <a:t>potrzebne jest wsparcie instrumentami polityki regionalnej i lokalnej </a:t>
            </a:r>
            <a:r>
              <a:rPr lang="pl-PL" dirty="0"/>
              <a:t>stymulującymi  ich rozwój na poziome lokalnym, sprzyjającymi wielofunkcyjnemu rozwojowi obszarów wiejskich oraz poprawie spójności społecznej, ekonomicznej i przestrzennej.</a:t>
            </a:r>
          </a:p>
          <a:p>
            <a:pPr marL="285750" indent="-285750">
              <a:lnSpc>
                <a:spcPts val="2500"/>
              </a:lnSpc>
              <a:buFont typeface="Arial" panose="020B0604020202020204" pitchFamily="34" charset="0"/>
              <a:buChar char="•"/>
            </a:pPr>
            <a:r>
              <a:rPr lang="pl-PL" dirty="0"/>
              <a:t>Potrzebna jest promocja dzietności oraz </a:t>
            </a:r>
            <a:r>
              <a:rPr lang="pl-PL" b="1" dirty="0"/>
              <a:t>tworzenie warunków do godzenia pracy zawodowej z wychowaniem dzieci </a:t>
            </a:r>
            <a:r>
              <a:rPr lang="pl-PL" dirty="0"/>
              <a:t>dla młodych matek poprzez rozwijanie systemu opieki nad dziećmi obejmującego między innymi budowę żłobków i przedszkoli.</a:t>
            </a:r>
          </a:p>
          <a:p>
            <a:pPr marL="285750" indent="-285750">
              <a:lnSpc>
                <a:spcPts val="2500"/>
              </a:lnSpc>
              <a:buFont typeface="Arial" panose="020B0604020202020204" pitchFamily="34" charset="0"/>
              <a:buChar char="•"/>
            </a:pPr>
            <a:endParaRPr lang="pl-PL" dirty="0"/>
          </a:p>
        </p:txBody>
      </p:sp>
    </p:spTree>
    <p:extLst>
      <p:ext uri="{BB962C8B-B14F-4D97-AF65-F5344CB8AC3E}">
        <p14:creationId xmlns:p14="http://schemas.microsoft.com/office/powerpoint/2010/main" val="3051547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3808" y="179437"/>
            <a:ext cx="8379717" cy="713058"/>
          </a:xfrm>
        </p:spPr>
        <p:txBody>
          <a:bodyPr>
            <a:normAutofit/>
          </a:bodyPr>
          <a:lstStyle/>
          <a:p>
            <a:pPr algn="ctr"/>
            <a:r>
              <a:rPr lang="pl-PL" sz="3200" b="1" dirty="0">
                <a:solidFill>
                  <a:schemeClr val="accent5">
                    <a:lumMod val="75000"/>
                  </a:schemeClr>
                </a:solidFill>
              </a:rPr>
              <a:t>Podsumowanie 4</a:t>
            </a:r>
          </a:p>
        </p:txBody>
      </p:sp>
      <p:sp>
        <p:nvSpPr>
          <p:cNvPr id="5" name="Prostokąt 4"/>
          <p:cNvSpPr/>
          <p:nvPr/>
        </p:nvSpPr>
        <p:spPr>
          <a:xfrm>
            <a:off x="503808" y="1570818"/>
            <a:ext cx="9145016" cy="5375831"/>
          </a:xfrm>
          <a:prstGeom prst="rect">
            <a:avLst/>
          </a:prstGeom>
        </p:spPr>
        <p:txBody>
          <a:bodyPr wrap="square">
            <a:spAutoFit/>
          </a:bodyPr>
          <a:lstStyle/>
          <a:p>
            <a:pPr marL="285750" indent="-285750">
              <a:lnSpc>
                <a:spcPts val="2500"/>
              </a:lnSpc>
              <a:spcAft>
                <a:spcPts val="600"/>
              </a:spcAft>
              <a:buFont typeface="Arial" panose="020B0604020202020204" pitchFamily="34" charset="0"/>
              <a:buChar char="•"/>
            </a:pPr>
            <a:r>
              <a:rPr lang="pl-PL" dirty="0"/>
              <a:t>Bezprecedensowa pomoc uchodźcom z Ukrainy rozsławiła na świecie Przemyśl, Rzeszów i całe Podkarpacie. Tworzy to specyficzny „</a:t>
            </a:r>
            <a:r>
              <a:rPr lang="pl-PL" b="1" dirty="0"/>
              <a:t>kapitał </a:t>
            </a:r>
            <a:r>
              <a:rPr lang="pl-PL" b="1" dirty="0" err="1"/>
              <a:t>reputacyjny</a:t>
            </a:r>
            <a:r>
              <a:rPr lang="pl-PL" dirty="0"/>
              <a:t>”, który dobrze wykorzystany, może przynieść wymierne korzyści ekonomiczne dla całego regionu. Władze regionalne w porozumieniu z władzami największych podkarpackich miast powinny </a:t>
            </a:r>
            <a:r>
              <a:rPr lang="pl-PL" b="1" dirty="0"/>
              <a:t>opracować strategię wyznaczającą działania służące dyskontowaniu kapitału </a:t>
            </a:r>
            <a:r>
              <a:rPr lang="pl-PL" b="1" dirty="0" err="1"/>
              <a:t>reputacyjnego</a:t>
            </a:r>
            <a:r>
              <a:rPr lang="pl-PL" dirty="0"/>
              <a:t> na rzecz rozwoju regionu. </a:t>
            </a:r>
          </a:p>
          <a:p>
            <a:pPr marL="285750" indent="-285750">
              <a:lnSpc>
                <a:spcPts val="2500"/>
              </a:lnSpc>
              <a:spcAft>
                <a:spcPts val="600"/>
              </a:spcAft>
              <a:buFont typeface="Arial" panose="020B0604020202020204" pitchFamily="34" charset="0"/>
              <a:buChar char="•"/>
            </a:pPr>
            <a:r>
              <a:rPr lang="pl-PL" dirty="0"/>
              <a:t>W opinii ekspertów oraz przedstawicieli samorządów terytorialnych </a:t>
            </a:r>
            <a:r>
              <a:rPr lang="pl-PL" b="1" dirty="0"/>
              <a:t>szansą dla regionu jest tworzenie logistycznego zaplecza dla odbudowy Ukrainy</a:t>
            </a:r>
            <a:r>
              <a:rPr lang="pl-PL" dirty="0"/>
              <a:t>. Wymaga to jednak dalszych inwestycji w obszarze przejść granicznych, centrów logistycznych i korytarzy transportowych, z uwzględnieniem interesu (dobrostanu) lokalnych społeczności i środowiska przyrodniczego.</a:t>
            </a:r>
          </a:p>
          <a:p>
            <a:pPr marL="285750" indent="-285750">
              <a:lnSpc>
                <a:spcPts val="2500"/>
              </a:lnSpc>
              <a:spcAft>
                <a:spcPts val="600"/>
              </a:spcAft>
              <a:buFont typeface="Arial" panose="020B0604020202020204" pitchFamily="34" charset="0"/>
              <a:buChar char="•"/>
            </a:pPr>
            <a:r>
              <a:rPr lang="pl-PL" dirty="0"/>
              <a:t>W </a:t>
            </a:r>
            <a:r>
              <a:rPr lang="pl-PL" b="1" dirty="0"/>
              <a:t>wymiarze surowcowym </a:t>
            </a:r>
            <a:r>
              <a:rPr lang="pl-PL" dirty="0"/>
              <a:t>podkarpackie rolnictwo nie jest w stanie konkurować z ukraińskim, jednak </a:t>
            </a:r>
            <a:r>
              <a:rPr lang="pl-PL" b="1" dirty="0"/>
              <a:t>szansą dla regionu może być rozwój przetwórstwa rolno-spożywczego</a:t>
            </a:r>
            <a:r>
              <a:rPr lang="pl-PL" dirty="0"/>
              <a:t>. Chodzi o przetwarzanie relatywnie tanich surowców rolnych importowanych z Ukrainy na żywność o wyższym stopniu przetworzenia i jej eksport do krajów trzecich. </a:t>
            </a:r>
          </a:p>
        </p:txBody>
      </p:sp>
    </p:spTree>
    <p:extLst>
      <p:ext uri="{BB962C8B-B14F-4D97-AF65-F5344CB8AC3E}">
        <p14:creationId xmlns:p14="http://schemas.microsoft.com/office/powerpoint/2010/main" val="2516038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079872" y="2199076"/>
            <a:ext cx="8694539" cy="1461188"/>
          </a:xfrm>
        </p:spPr>
        <p:txBody>
          <a:bodyPr/>
          <a:lstStyle/>
          <a:p>
            <a:br>
              <a:rPr lang="pl-PL" sz="4000" b="1" i="1" dirty="0">
                <a:solidFill>
                  <a:schemeClr val="accent2"/>
                </a:solidFill>
                <a:effectLst>
                  <a:outerShdw blurRad="38100" dist="38100" dir="2700000" algn="tl">
                    <a:srgbClr val="000000">
                      <a:alpha val="43137"/>
                    </a:srgbClr>
                  </a:outerShdw>
                </a:effectLst>
              </a:rPr>
            </a:br>
            <a:endParaRPr lang="pl-PL" dirty="0"/>
          </a:p>
        </p:txBody>
      </p:sp>
      <p:sp>
        <p:nvSpPr>
          <p:cNvPr id="4813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527">
                <a:solidFill>
                  <a:schemeClr val="tx1"/>
                </a:solidFill>
                <a:latin typeface="Arial" panose="020B0604020202020204" pitchFamily="34" charset="0"/>
              </a:defRPr>
            </a:lvl1pPr>
            <a:lvl2pPr marL="818954" indent="-314982">
              <a:spcBef>
                <a:spcPct val="20000"/>
              </a:spcBef>
              <a:buChar char="–"/>
              <a:defRPr sz="3086">
                <a:solidFill>
                  <a:schemeClr val="tx1"/>
                </a:solidFill>
                <a:latin typeface="Arial" panose="020B0604020202020204" pitchFamily="34" charset="0"/>
              </a:defRPr>
            </a:lvl2pPr>
            <a:lvl3pPr marL="1259929" indent="-251986">
              <a:spcBef>
                <a:spcPct val="20000"/>
              </a:spcBef>
              <a:buChar char="•"/>
              <a:defRPr sz="2646">
                <a:solidFill>
                  <a:schemeClr val="tx1"/>
                </a:solidFill>
                <a:latin typeface="Arial" panose="020B0604020202020204" pitchFamily="34" charset="0"/>
              </a:defRPr>
            </a:lvl3pPr>
            <a:lvl4pPr marL="1763900" indent="-251986">
              <a:spcBef>
                <a:spcPct val="20000"/>
              </a:spcBef>
              <a:buChar char="–"/>
              <a:defRPr sz="2205">
                <a:solidFill>
                  <a:schemeClr val="tx1"/>
                </a:solidFill>
                <a:latin typeface="Arial" panose="020B0604020202020204" pitchFamily="34" charset="0"/>
              </a:defRPr>
            </a:lvl4pPr>
            <a:lvl5pPr marL="2267872" indent="-251986">
              <a:spcBef>
                <a:spcPct val="20000"/>
              </a:spcBef>
              <a:buChar char="»"/>
              <a:defRPr sz="2205">
                <a:solidFill>
                  <a:schemeClr val="tx1"/>
                </a:solidFill>
                <a:latin typeface="Arial" panose="020B0604020202020204" pitchFamily="34" charset="0"/>
              </a:defRPr>
            </a:lvl5pPr>
            <a:lvl6pPr marL="2771844" indent="-251986" eaLnBrk="0" fontAlgn="base" hangingPunct="0">
              <a:spcBef>
                <a:spcPct val="20000"/>
              </a:spcBef>
              <a:spcAft>
                <a:spcPct val="0"/>
              </a:spcAft>
              <a:buChar char="»"/>
              <a:defRPr sz="2205">
                <a:solidFill>
                  <a:schemeClr val="tx1"/>
                </a:solidFill>
                <a:latin typeface="Arial" panose="020B0604020202020204" pitchFamily="34" charset="0"/>
              </a:defRPr>
            </a:lvl6pPr>
            <a:lvl7pPr marL="3275815" indent="-251986" eaLnBrk="0" fontAlgn="base" hangingPunct="0">
              <a:spcBef>
                <a:spcPct val="20000"/>
              </a:spcBef>
              <a:spcAft>
                <a:spcPct val="0"/>
              </a:spcAft>
              <a:buChar char="»"/>
              <a:defRPr sz="2205">
                <a:solidFill>
                  <a:schemeClr val="tx1"/>
                </a:solidFill>
                <a:latin typeface="Arial" panose="020B0604020202020204" pitchFamily="34" charset="0"/>
              </a:defRPr>
            </a:lvl7pPr>
            <a:lvl8pPr marL="3779787" indent="-251986" eaLnBrk="0" fontAlgn="base" hangingPunct="0">
              <a:spcBef>
                <a:spcPct val="20000"/>
              </a:spcBef>
              <a:spcAft>
                <a:spcPct val="0"/>
              </a:spcAft>
              <a:buChar char="»"/>
              <a:defRPr sz="2205">
                <a:solidFill>
                  <a:schemeClr val="tx1"/>
                </a:solidFill>
                <a:latin typeface="Arial" panose="020B0604020202020204" pitchFamily="34" charset="0"/>
              </a:defRPr>
            </a:lvl8pPr>
            <a:lvl9pPr marL="4283758" indent="-251986" eaLnBrk="0" fontAlgn="base" hangingPunct="0">
              <a:spcBef>
                <a:spcPct val="20000"/>
              </a:spcBef>
              <a:spcAft>
                <a:spcPct val="0"/>
              </a:spcAft>
              <a:buChar char="»"/>
              <a:defRPr sz="2205">
                <a:solidFill>
                  <a:schemeClr val="tx1"/>
                </a:solidFill>
                <a:latin typeface="Arial" panose="020B0604020202020204" pitchFamily="34" charset="0"/>
              </a:defRPr>
            </a:lvl9pPr>
          </a:lstStyle>
          <a:p>
            <a:pPr>
              <a:spcBef>
                <a:spcPct val="0"/>
              </a:spcBef>
              <a:buFontTx/>
              <a:buNone/>
            </a:pPr>
            <a:fld id="{5CB09E10-98CB-44E0-B0DA-F0CA72E0C9E4}" type="slidenum">
              <a:rPr lang="pl-PL" altLang="pl-PL" sz="1543"/>
              <a:pPr>
                <a:spcBef>
                  <a:spcPct val="0"/>
                </a:spcBef>
                <a:buFontTx/>
                <a:buNone/>
              </a:pPr>
              <a:t>42</a:t>
            </a:fld>
            <a:endParaRPr lang="pl-PL" altLang="pl-PL" sz="1543"/>
          </a:p>
        </p:txBody>
      </p:sp>
      <p:pic>
        <p:nvPicPr>
          <p:cNvPr id="48131" name="Picture 2" descr="Grafika przedstawiająca meandry rzeki, pomiędzy terenami zalesionymi z miejscowym występowaniem zabudowań. " title="Grafika przedstawiająca meandry rzeki, pomiędzy terenami zalesionymi z miejscowym występowaniem zabudowań.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75576"/>
            <a:ext cx="10079567" cy="774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p:cNvSpPr txBox="1"/>
          <p:nvPr/>
        </p:nvSpPr>
        <p:spPr>
          <a:xfrm>
            <a:off x="4116352" y="6920953"/>
            <a:ext cx="4031827" cy="567207"/>
          </a:xfrm>
          <a:prstGeom prst="rect">
            <a:avLst/>
          </a:prstGeom>
          <a:noFill/>
        </p:spPr>
        <p:txBody>
          <a:bodyPr>
            <a:spAutoFit/>
          </a:bodyPr>
          <a:lstStyle/>
          <a:p>
            <a:pPr>
              <a:defRPr/>
            </a:pPr>
            <a:r>
              <a:rPr lang="pl-PL" sz="3086" b="1" i="1" dirty="0">
                <a:solidFill>
                  <a:schemeClr val="accent2"/>
                </a:solidFill>
                <a:effectLst>
                  <a:outerShdw blurRad="38100" dist="38100" dir="2700000" algn="tl">
                    <a:srgbClr val="000000">
                      <a:alpha val="43137"/>
                    </a:srgbClr>
                  </a:outerShdw>
                </a:effectLst>
              </a:rPr>
              <a:t>Dziękuję za uwagę</a:t>
            </a:r>
          </a:p>
        </p:txBody>
      </p:sp>
    </p:spTree>
    <p:extLst>
      <p:ext uri="{BB962C8B-B14F-4D97-AF65-F5344CB8AC3E}">
        <p14:creationId xmlns:p14="http://schemas.microsoft.com/office/powerpoint/2010/main" val="3718650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Grafika przedstawiająca logo Uniwersytetu Rzeszowskiego." title="Logo Uniwersytetu Rzeszowskiego."/>
          <p:cNvPicPr>
            <a:picLocks noChangeAspect="1" noChangeArrowheads="1"/>
          </p:cNvPicPr>
          <p:nvPr/>
        </p:nvPicPr>
        <p:blipFill>
          <a:blip r:embed="rId2" cstate="print"/>
          <a:srcRect/>
          <a:stretch>
            <a:fillRect/>
          </a:stretch>
        </p:blipFill>
        <p:spPr bwMode="auto">
          <a:xfrm>
            <a:off x="919162" y="897284"/>
            <a:ext cx="1905000" cy="1971948"/>
          </a:xfrm>
          <a:prstGeom prst="rect">
            <a:avLst/>
          </a:prstGeom>
          <a:noFill/>
          <a:ln w="9525">
            <a:noFill/>
            <a:miter lim="800000"/>
            <a:headEnd/>
            <a:tailEnd/>
          </a:ln>
        </p:spPr>
      </p:pic>
      <p:sp>
        <p:nvSpPr>
          <p:cNvPr id="2" name="Tytuł 1"/>
          <p:cNvSpPr>
            <a:spLocks noGrp="1"/>
          </p:cNvSpPr>
          <p:nvPr>
            <p:ph type="title"/>
          </p:nvPr>
        </p:nvSpPr>
        <p:spPr>
          <a:xfrm>
            <a:off x="3600152" y="4427909"/>
            <a:ext cx="5921350" cy="1461188"/>
          </a:xfrm>
        </p:spPr>
        <p:txBody>
          <a:bodyPr/>
          <a:lstStyle/>
          <a:p>
            <a:pPr algn="ctr"/>
            <a:r>
              <a:rPr lang="pl-PL" altLang="pl-PL" sz="4400" b="1" dirty="0">
                <a:solidFill>
                  <a:schemeClr val="tx2"/>
                </a:solidFill>
                <a:latin typeface="Arial" panose="020B0604020202020204" pitchFamily="34" charset="0"/>
                <a:cs typeface="Arial" panose="020B0604020202020204" pitchFamily="34" charset="0"/>
              </a:rPr>
              <a:t>Dziękujemy za uwagę</a:t>
            </a:r>
            <a:br>
              <a:rPr lang="pl-PL" altLang="pl-PL" sz="4000" b="1" dirty="0">
                <a:solidFill>
                  <a:schemeClr val="tx2"/>
                </a:solidFill>
              </a:rPr>
            </a:br>
            <a:endParaRPr lang="pl-PL" dirty="0"/>
          </a:p>
        </p:txBody>
      </p:sp>
    </p:spTree>
    <p:extLst>
      <p:ext uri="{BB962C8B-B14F-4D97-AF65-F5344CB8AC3E}">
        <p14:creationId xmlns:p14="http://schemas.microsoft.com/office/powerpoint/2010/main" val="17913724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4472C4">
                    <a:lumMod val="75000"/>
                  </a:srgbClr>
                </a:solidFill>
              </a:rPr>
              <a:t>Stan i struktura ludności oraz przemiany demograficzne zachodzące w regionie</a:t>
            </a:r>
            <a:br>
              <a:rPr lang="pl-PL" sz="2800" b="1" dirty="0">
                <a:solidFill>
                  <a:srgbClr val="4472C4">
                    <a:lumMod val="75000"/>
                  </a:srgbClr>
                </a:solidFill>
              </a:rPr>
            </a:br>
            <a:r>
              <a:rPr lang="pl-PL" sz="2800" b="1" dirty="0">
                <a:solidFill>
                  <a:srgbClr val="4472C4">
                    <a:lumMod val="75000"/>
                  </a:srgbClr>
                </a:solidFill>
                <a:effectLst>
                  <a:outerShdw blurRad="38100" dist="38100" dir="2700000" algn="tl">
                    <a:srgbClr val="000000">
                      <a:alpha val="43137"/>
                    </a:srgbClr>
                  </a:outerShdw>
                </a:effectLst>
              </a:rPr>
              <a:t>Gęstość zaludnienia w gminach w 2019 r.</a:t>
            </a:r>
            <a:endParaRPr lang="pl-PL" dirty="0"/>
          </a:p>
        </p:txBody>
      </p:sp>
      <p:pic>
        <p:nvPicPr>
          <p:cNvPr id="4" name="Symbol zastępczy zawartości 3" descr="Mapa polski przedstawiająca gęstość zaludnienia we wszystkich gminach w Polsce. Wskazuje, że największa gęstość zaludnienia występuje w głównych aglomeracjach miejskich. Na tle wszystkich województw wyróżnia się konurbacja górnośląska oraz trójmiasto, gdzie gęstość występuje na największym terenie w odniesieniu do innych województw. W województwie podkarpackim zaobserwować można zwiększoną gęstość w miastach na prawach powiatu. Najmniejsza gęstość występuje w powiatach przygranicznych: Bieszczadzki i Lubaczowskim. " title="Gęstość zaludnienia w gminach w 2019 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7944" y="1863671"/>
            <a:ext cx="6246903" cy="5156526"/>
          </a:xfrm>
          <a:prstGeom prst="rect">
            <a:avLst/>
          </a:prstGeom>
        </p:spPr>
      </p:pic>
    </p:spTree>
    <p:extLst>
      <p:ext uri="{BB962C8B-B14F-4D97-AF65-F5344CB8AC3E}">
        <p14:creationId xmlns:p14="http://schemas.microsoft.com/office/powerpoint/2010/main" val="177908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94355" y="1246556"/>
            <a:ext cx="8694539" cy="481897"/>
          </a:xfrm>
        </p:spPr>
        <p:txBody>
          <a:bodyPr>
            <a:normAutofit/>
          </a:bodyPr>
          <a:lstStyle/>
          <a:p>
            <a:pPr algn="ctr"/>
            <a:r>
              <a:rPr lang="pl-PL" sz="2800" b="1" dirty="0">
                <a:latin typeface="+mn-lt"/>
                <a:cs typeface="Arial" panose="020B0604020202020204" pitchFamily="34" charset="0"/>
              </a:rPr>
              <a:t>Wykres 2. Piramida wieku i płci</a:t>
            </a:r>
          </a:p>
        </p:txBody>
      </p:sp>
      <p:sp>
        <p:nvSpPr>
          <p:cNvPr id="5" name="Symbol zastępczy tekstu 4"/>
          <p:cNvSpPr>
            <a:spLocks noGrp="1"/>
          </p:cNvSpPr>
          <p:nvPr>
            <p:ph type="body" idx="1"/>
          </p:nvPr>
        </p:nvSpPr>
        <p:spPr>
          <a:xfrm>
            <a:off x="694356" y="1887987"/>
            <a:ext cx="4264576" cy="450852"/>
          </a:xfrm>
        </p:spPr>
        <p:txBody>
          <a:bodyPr>
            <a:normAutofit/>
          </a:bodyPr>
          <a:lstStyle/>
          <a:p>
            <a:pPr algn="ctr"/>
            <a:r>
              <a:rPr lang="pl-PL" sz="2315" dirty="0">
                <a:latin typeface="Arial" panose="020B0604020202020204" pitchFamily="34" charset="0"/>
                <a:cs typeface="Arial" panose="020B0604020202020204" pitchFamily="34" charset="0"/>
              </a:rPr>
              <a:t>rok 2022</a:t>
            </a:r>
          </a:p>
        </p:txBody>
      </p:sp>
      <p:pic>
        <p:nvPicPr>
          <p:cNvPr id="10" name="Symbol zastępczy zawartości 9" descr="Wykres słupkowy poziomy przedstawiający piramidę wieku kobiet i mężczyzn. Zaobserwować można następujące tendencje: nadwyżka liczby kobiet nad liczbą mężczyzn w przedziale od 52 do ponad 100 lat; nadwyżka liczby mężczyzn nad liczbą kobiet od liczby urodzeń do około 50 roku życia. Liczba kobiet w wieku starczym jest zdecydowanie większa niż liczba mężczyzn w tym samym przedziale wiekowym." title="Piramida wieku i płci - rok 2022"/>
          <p:cNvPicPr>
            <a:picLocks noGrp="1" noChangeAspect="1"/>
          </p:cNvPicPr>
          <p:nvPr>
            <p:ph sz="half" idx="2"/>
          </p:nvPr>
        </p:nvPicPr>
        <p:blipFill>
          <a:blip r:embed="rId2"/>
          <a:stretch>
            <a:fillRect/>
          </a:stretch>
        </p:blipFill>
        <p:spPr>
          <a:xfrm>
            <a:off x="1129804" y="2387393"/>
            <a:ext cx="3393681" cy="3835724"/>
          </a:xfrm>
          <a:prstGeom prst="rect">
            <a:avLst/>
          </a:prstGeom>
        </p:spPr>
      </p:pic>
      <p:sp>
        <p:nvSpPr>
          <p:cNvPr id="7" name="Symbol zastępczy tekstu 6"/>
          <p:cNvSpPr>
            <a:spLocks noGrp="1"/>
          </p:cNvSpPr>
          <p:nvPr>
            <p:ph type="body" sz="quarter" idx="3"/>
          </p:nvPr>
        </p:nvSpPr>
        <p:spPr>
          <a:xfrm>
            <a:off x="5103316" y="1887987"/>
            <a:ext cx="4285579" cy="450852"/>
          </a:xfrm>
        </p:spPr>
        <p:txBody>
          <a:bodyPr>
            <a:normAutofit/>
          </a:bodyPr>
          <a:lstStyle/>
          <a:p>
            <a:pPr algn="ctr"/>
            <a:r>
              <a:rPr lang="pl-PL" sz="2315" dirty="0">
                <a:latin typeface="Arial" panose="020B0604020202020204" pitchFamily="34" charset="0"/>
                <a:cs typeface="Arial" panose="020B0604020202020204" pitchFamily="34" charset="0"/>
              </a:rPr>
              <a:t>prognoza na rok 2060</a:t>
            </a:r>
          </a:p>
        </p:txBody>
      </p:sp>
      <p:pic>
        <p:nvPicPr>
          <p:cNvPr id="9" name="Symbol zastępczy zawartości 8" descr="Wykres słupkowy poziomy przedstawiający piramidę wieku kobiet i mężczyzn. Zaobserwować można następujące tendencje: nadwyżka liczby kobiet nad liczbą mężczyzn w przedziale od 60 do ponad 100 lat; nadwyżka liczby mężczyzn nad liczbą kobiet od liczby urodzeń do około 55 roku życia. Liczba kobiet w wieku starczym jest zdecydowanie większa niż liczba mężczyzn w tym samym przedziale wiekowym." title="Piramida wieku i płci - prognoza na rok 2060"/>
          <p:cNvPicPr>
            <a:picLocks noGrp="1" noChangeAspect="1"/>
          </p:cNvPicPr>
          <p:nvPr>
            <p:ph sz="quarter" idx="4"/>
          </p:nvPr>
        </p:nvPicPr>
        <p:blipFill>
          <a:blip r:embed="rId3"/>
          <a:stretch>
            <a:fillRect/>
          </a:stretch>
        </p:blipFill>
        <p:spPr>
          <a:xfrm>
            <a:off x="5111738" y="2387393"/>
            <a:ext cx="4268734" cy="3759426"/>
          </a:xfrm>
          <a:prstGeom prst="rect">
            <a:avLst/>
          </a:prstGeom>
        </p:spPr>
      </p:pic>
      <p:sp>
        <p:nvSpPr>
          <p:cNvPr id="8" name="Tytuł 1"/>
          <p:cNvSpPr txBox="1">
            <a:spLocks/>
          </p:cNvSpPr>
          <p:nvPr/>
        </p:nvSpPr>
        <p:spPr>
          <a:xfrm>
            <a:off x="702252" y="323453"/>
            <a:ext cx="8694539" cy="497034"/>
          </a:xfrm>
          <a:prstGeom prst="rect">
            <a:avLst/>
          </a:prstGeom>
        </p:spPr>
        <p:txBody>
          <a:bodyPr vert="horz" lIns="91440" tIns="45720" rIns="91440" bIns="45720" rtlCol="0" anchor="ctr">
            <a:noAutofit/>
          </a:bodyPr>
          <a:lstStyle>
            <a:lvl1pPr algn="l" defTabSz="756026" rtl="0" eaLnBrk="1" latinLnBrk="0" hangingPunct="1">
              <a:lnSpc>
                <a:spcPct val="90000"/>
              </a:lnSpc>
              <a:spcBef>
                <a:spcPct val="0"/>
              </a:spcBef>
              <a:buNone/>
              <a:defRPr sz="3638" kern="1200">
                <a:solidFill>
                  <a:schemeClr val="tx1"/>
                </a:solidFill>
                <a:latin typeface="+mj-lt"/>
                <a:ea typeface="+mj-ea"/>
                <a:cs typeface="+mj-cs"/>
              </a:defRPr>
            </a:lvl1pPr>
          </a:lstStyle>
          <a:p>
            <a:pPr fontAlgn="auto">
              <a:spcAft>
                <a:spcPts val="0"/>
              </a:spcAft>
            </a:pPr>
            <a:r>
              <a:rPr lang="pl-PL" sz="3200" b="1" dirty="0">
                <a:solidFill>
                  <a:schemeClr val="accent5">
                    <a:lumMod val="75000"/>
                  </a:schemeClr>
                </a:solidFill>
              </a:rPr>
              <a:t>1. Stan i struktura ludności oraz przemiany demograficzne zachodzące w regionie</a:t>
            </a:r>
            <a:endParaRPr lang="pl-PL" sz="3200" dirty="0">
              <a:solidFill>
                <a:schemeClr val="accent5">
                  <a:lumMod val="75000"/>
                </a:schemeClr>
              </a:solidFill>
            </a:endParaRPr>
          </a:p>
        </p:txBody>
      </p:sp>
    </p:spTree>
    <p:extLst>
      <p:ext uri="{BB962C8B-B14F-4D97-AF65-F5344CB8AC3E}">
        <p14:creationId xmlns:p14="http://schemas.microsoft.com/office/powerpoint/2010/main" val="355921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043" y="402483"/>
            <a:ext cx="8694539" cy="425026"/>
          </a:xfrm>
        </p:spPr>
        <p:txBody>
          <a:bodyPr>
            <a:normAutofit fontScale="90000"/>
          </a:bodyPr>
          <a:lstStyle/>
          <a:p>
            <a:r>
              <a:rPr lang="pl-PL" sz="3200" b="1" dirty="0">
                <a:solidFill>
                  <a:schemeClr val="accent5">
                    <a:lumMod val="75000"/>
                  </a:schemeClr>
                </a:solidFill>
              </a:rPr>
              <a:t>15. Oddziaływanie konfliktu zbrojnego w Ukrainie na województwo podkarpackie </a:t>
            </a:r>
            <a:endParaRPr lang="pl-PL" sz="3200" dirty="0">
              <a:solidFill>
                <a:schemeClr val="accent5">
                  <a:lumMod val="75000"/>
                </a:schemeClr>
              </a:solidFill>
            </a:endParaRPr>
          </a:p>
        </p:txBody>
      </p:sp>
      <p:sp>
        <p:nvSpPr>
          <p:cNvPr id="6" name="Prostokąt 5"/>
          <p:cNvSpPr/>
          <p:nvPr/>
        </p:nvSpPr>
        <p:spPr>
          <a:xfrm>
            <a:off x="27687" y="1331565"/>
            <a:ext cx="458057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500" b="1" dirty="0">
                <a:solidFill>
                  <a:schemeClr val="tx1"/>
                </a:solidFill>
              </a:rPr>
              <a:t>Wykres: Liczba osób zarejestrowanych w rejestrze obywateli Ukrainy na dzień 3 stycznia 2023 r.</a:t>
            </a:r>
          </a:p>
          <a:p>
            <a:endParaRPr lang="pl-PL" sz="1600" dirty="0">
              <a:solidFill>
                <a:schemeClr val="tx1"/>
              </a:solidFill>
            </a:endParaRPr>
          </a:p>
        </p:txBody>
      </p:sp>
      <p:sp>
        <p:nvSpPr>
          <p:cNvPr id="8" name="Prostokąt 7"/>
          <p:cNvSpPr/>
          <p:nvPr/>
        </p:nvSpPr>
        <p:spPr>
          <a:xfrm>
            <a:off x="4608264" y="1142822"/>
            <a:ext cx="5148572" cy="178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500" b="1" dirty="0">
                <a:solidFill>
                  <a:schemeClr val="tx1"/>
                </a:solidFill>
              </a:rPr>
              <a:t>Wykres: Liczba osób zarejestrowanych w rejestrze obywateli Ukrainy wg powiatów</a:t>
            </a:r>
          </a:p>
        </p:txBody>
      </p:sp>
      <p:sp>
        <p:nvSpPr>
          <p:cNvPr id="3" name="Prostokąt 2"/>
          <p:cNvSpPr/>
          <p:nvPr/>
        </p:nvSpPr>
        <p:spPr>
          <a:xfrm>
            <a:off x="535581" y="6228109"/>
            <a:ext cx="2416499"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Na Podkarpaciu zarejestrowanych</a:t>
            </a:r>
            <a:r>
              <a:rPr lang="pl-PL" dirty="0"/>
              <a:t> </a:t>
            </a:r>
            <a:r>
              <a:rPr lang="pl-PL" b="1" dirty="0">
                <a:solidFill>
                  <a:schemeClr val="tx1"/>
                </a:solidFill>
              </a:rPr>
              <a:t>28,0 </a:t>
            </a:r>
            <a:r>
              <a:rPr lang="pl-PL" dirty="0">
                <a:solidFill>
                  <a:schemeClr val="tx1"/>
                </a:solidFill>
              </a:rPr>
              <a:t>tys. osób, z tego </a:t>
            </a:r>
            <a:r>
              <a:rPr lang="pl-PL" b="1" dirty="0">
                <a:solidFill>
                  <a:schemeClr val="tx1"/>
                </a:solidFill>
              </a:rPr>
              <a:t>17,8</a:t>
            </a:r>
            <a:r>
              <a:rPr lang="pl-PL" dirty="0">
                <a:solidFill>
                  <a:schemeClr val="tx1"/>
                </a:solidFill>
              </a:rPr>
              <a:t> tys. to kobiety</a:t>
            </a:r>
          </a:p>
        </p:txBody>
      </p:sp>
      <p:pic>
        <p:nvPicPr>
          <p:cNvPr id="11" name="Obraz 10" descr="Wykres mapa polski przedstawiająca - Liczba osób zarejestrowanych w rejestrze obywateli Ukrainy na dzień 3 stycznia 2023 r. We wszystkich województwach około 60% obywateli ukrainny to kobiety, natomiast 40% to mężczyźni. W województwie: Świętokrzyskim, Podlaskim oraz Warmińsko-mazurskim zarejestrowanych jest 14,5-20 tyś. osób; Lubelskim, Podkarpackim, Opolskim, Lubuskim oraz Kujawsko-pomorskim zarejestrowanych jest 20,1 – 40 tyś. osób; Zachodnio-pomorskim zarejestrowanych jest 40,1 – 60 tyś. osób; Łódzkim oraz Pomorskim zarejestrowanych jest 60,1 – 80 tyś. osób; Małopolskim, Śląskim, Dolnośląskim, Wielkopolskim, Mazowieckim zarejestrowanych jest 80,1 - 199,8 tyś. osób.   " title="Wykres: Liczba osób zarejestrowanych w rejestrze obywateli Ukrainy na dzień 3 stycznia 2023 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84" y="2267669"/>
            <a:ext cx="3672408" cy="3600400"/>
          </a:xfrm>
          <a:prstGeom prst="rect">
            <a:avLst/>
          </a:prstGeom>
          <a:noFill/>
          <a:ln>
            <a:noFill/>
          </a:ln>
        </p:spPr>
      </p:pic>
      <p:graphicFrame>
        <p:nvGraphicFramePr>
          <p:cNvPr id="12" name="Wykres 11" descr="Wykres słupkowy pionowy w tym dane powiatów województwa podkarpackiego: miasto Rzeszów 5998, miasto Przemyśl 3295, jarosławski 2415, rzeszowski 1564, mielecki 1449, przemyski 1349, dębicki 1306, sanocki 1086, stalowowolski 914, przeworski 837, krośnieński 779, leski 776, bieszczadzki 762, łańcucki 623, miasto Tarnobrzeg 602, miasto Krosno 597, sędziszowski 545, jasielski, 518, leżajski 515, niżański 496, lubaczowski 486, tarnobrzeski 331, brzozowski 296, kolbuszowski 280, strzyżowski 242." title="Wykres: Liczba osób zarejestrowanych w rejestrze obywateli Ukrainy wg powiatów">
            <a:extLst>
              <a:ext uri="{FF2B5EF4-FFF2-40B4-BE49-F238E27FC236}">
                <a16:creationId xmlns:a16="http://schemas.microsoft.com/office/drawing/2014/main" id="{A8C68A57-3425-48BB-B112-CD7231220CCC}"/>
              </a:ext>
            </a:extLst>
          </p:cNvPr>
          <p:cNvGraphicFramePr/>
          <p:nvPr>
            <p:extLst>
              <p:ext uri="{D42A27DB-BD31-4B8C-83A1-F6EECF244321}">
                <p14:modId xmlns:p14="http://schemas.microsoft.com/office/powerpoint/2010/main" val="1588041015"/>
              </p:ext>
            </p:extLst>
          </p:nvPr>
        </p:nvGraphicFramePr>
        <p:xfrm>
          <a:off x="4195090" y="1636216"/>
          <a:ext cx="5813774" cy="24092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Wykres 12" descr="Wykres słupkowy pionowy w tym dane powiatów województwa podkarpackiego: miasto Rzeszów 545 oddziałów, 1409 uczniów, dębicki 173 oddziałów, 269 uczniów, jarosławski 123 oddziałów, 265 uczniów, mielecki 156 oddziałów, 265 uczniów, miasto Przemyśl 123 oddziałów, 257 uczniów, rzeszowski 180 oddziałów, 238 uczniów, miasto Krosno 113 oddziałów, 207 uczniów, miasto Tarnobrzeg 95 oddziałów, 193 uczniów, stalowowolski 125 oddziałów, 182 uczniów, sanocki 121 oddziałów,  171 uczniów, przeworski 65 oddziałów, 125 uczniów, krośnieński 95 oddziałów, 120 uczniów, tarnobrzeski 47 oddziałów, 108 uczniów, jasielski 73 oddziałów, 100 uczniów, łańcucki 65 oddziałów, 87 uczniów, ropczycko-sędziszowski 63 oddziałów, 87 uczniów, leżajski 57 oddziałów, 85 uczniów, niżański 52 oddziałów, 77 uczniów, leski 50 oddziałów, 74 uczniów, bieszczadzki 41 oddziałów, 65 uczniów, lubaczowski 44 oddziałów, 58 uczniów, przemyski 37 oddziałów, 42 uczniów, brzozowski 26 oddziałów, 30 uczniów, strzyżowski 25 oddziałów, 29 uczniów, kolbuszowski 24 oddziałów, 27 uczniów.  " title="Wykres: Uczniowie z Ukrainy uczęszczający do szkół">
            <a:extLst>
              <a:ext uri="{FF2B5EF4-FFF2-40B4-BE49-F238E27FC236}">
                <a16:creationId xmlns:a16="http://schemas.microsoft.com/office/drawing/2014/main" id="{EA0DFB20-022D-4866-9BD1-5ECBA0448DF3}"/>
              </a:ext>
            </a:extLst>
          </p:cNvPr>
          <p:cNvGraphicFramePr/>
          <p:nvPr>
            <p:extLst>
              <p:ext uri="{D42A27DB-BD31-4B8C-83A1-F6EECF244321}">
                <p14:modId xmlns:p14="http://schemas.microsoft.com/office/powerpoint/2010/main" val="1905278170"/>
              </p:ext>
            </p:extLst>
          </p:nvPr>
        </p:nvGraphicFramePr>
        <p:xfrm>
          <a:off x="4220290" y="4573285"/>
          <a:ext cx="5644558" cy="2986390"/>
        </p:xfrm>
        <a:graphic>
          <a:graphicData uri="http://schemas.openxmlformats.org/drawingml/2006/chart">
            <c:chart xmlns:c="http://schemas.openxmlformats.org/drawingml/2006/chart" xmlns:r="http://schemas.openxmlformats.org/officeDocument/2006/relationships" r:id="rId5"/>
          </a:graphicData>
        </a:graphic>
      </p:graphicFrame>
      <p:sp>
        <p:nvSpPr>
          <p:cNvPr id="5" name="Prostokąt 4"/>
          <p:cNvSpPr/>
          <p:nvPr/>
        </p:nvSpPr>
        <p:spPr>
          <a:xfrm>
            <a:off x="4523206" y="4139877"/>
            <a:ext cx="5038725" cy="323165"/>
          </a:xfrm>
          <a:prstGeom prst="rect">
            <a:avLst/>
          </a:prstGeom>
        </p:spPr>
        <p:txBody>
          <a:bodyPr>
            <a:spAutoFit/>
          </a:bodyPr>
          <a:lstStyle/>
          <a:p>
            <a:r>
              <a:rPr lang="pl-PL" sz="1500" b="1" dirty="0"/>
              <a:t>Wykres: Uczniowie z Ukrainy uczęszczający do szkół</a:t>
            </a:r>
            <a:endParaRPr lang="pl-PL" sz="1500" dirty="0"/>
          </a:p>
        </p:txBody>
      </p:sp>
    </p:spTree>
    <p:extLst>
      <p:ext uri="{BB962C8B-B14F-4D97-AF65-F5344CB8AC3E}">
        <p14:creationId xmlns:p14="http://schemas.microsoft.com/office/powerpoint/2010/main" val="305399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137247" y="2051645"/>
            <a:ext cx="4908788" cy="791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 Wskaźnik zagrożenia ubóstwem po transferach społecznych według regionów w 2019 i 2021 r.</a:t>
            </a:r>
            <a:endParaRPr lang="pl-PL" sz="1600" dirty="0">
              <a:solidFill>
                <a:schemeClr val="tx1"/>
              </a:solidFill>
            </a:endParaRPr>
          </a:p>
        </p:txBody>
      </p:sp>
      <p:graphicFrame>
        <p:nvGraphicFramePr>
          <p:cNvPr id="13" name="Wykres 12" descr="Wykres słupkowy poziomy w tym dane województw za rok 2019 oraz 2021 (w %): warszawski stołeczny: 2019: 11,6, 2021: 8,8, dolnośląskie: 2019: 11, 2021: 9,9, opolskie: 2019: 14,6, 2021: 10,1, śląskie: 2019: 10,7, 2021: 11,2, zachodniopomorskie: 2019: 12,7, 2021: 12, lubuskie: 2019: 11,6, 2021:12,8, pomorskie: 2019: 12,8, 2021: 13,1, świętokrzyskie: 2019: 18,1, 2021: 13,4, łódzkie: 2019: 14,3, 2021: 14,5, Polska: 2019: 15,4, 2021: 14,8, małopolskie: 2019: 16, 2021: 14,9, wielkopolskie: 2019: 14,6, 2021: 16,2, podkarpackie: 2019: 19,4, 2021: 17,6, warmińsko-mazurskie: 2019: 19,9, 2021: 19,4, podlaskie: 2019: 18,8, 2021: 19,6, kujawsko-pomorskie: 2019: 19,7, 2021: 20,4, mazowieckie regionalny: 2019: 19,8, 2021: 20,7, lubelskie: 2019: 26,5, 2021: 22,9. " title="Wykres : Wskaźnik zagrożenia ubóstwem po transferach społecznych według regionów w 2019 i 2021 r.">
            <a:extLst>
              <a:ext uri="{FF2B5EF4-FFF2-40B4-BE49-F238E27FC236}">
                <a16:creationId xmlns:a16="http://schemas.microsoft.com/office/drawing/2014/main" id="{516B21EA-4A2D-4DAD-B854-AE21CD9823DC}"/>
              </a:ext>
            </a:extLst>
          </p:cNvPr>
          <p:cNvGraphicFramePr/>
          <p:nvPr>
            <p:extLst>
              <p:ext uri="{D42A27DB-BD31-4B8C-83A1-F6EECF244321}">
                <p14:modId xmlns:p14="http://schemas.microsoft.com/office/powerpoint/2010/main" val="2053094778"/>
              </p:ext>
            </p:extLst>
          </p:nvPr>
        </p:nvGraphicFramePr>
        <p:xfrm>
          <a:off x="5119393" y="2623462"/>
          <a:ext cx="4572000" cy="4397985"/>
        </p:xfrm>
        <a:graphic>
          <a:graphicData uri="http://schemas.openxmlformats.org/drawingml/2006/chart">
            <c:chart xmlns:c="http://schemas.openxmlformats.org/drawingml/2006/chart" xmlns:r="http://schemas.openxmlformats.org/officeDocument/2006/relationships" r:id="rId3"/>
          </a:graphicData>
        </a:graphic>
      </p:graphicFrame>
      <p:sp>
        <p:nvSpPr>
          <p:cNvPr id="2" name="Tytuł 1"/>
          <p:cNvSpPr>
            <a:spLocks noGrp="1"/>
          </p:cNvSpPr>
          <p:nvPr>
            <p:ph type="title"/>
          </p:nvPr>
        </p:nvSpPr>
        <p:spPr>
          <a:xfrm>
            <a:off x="202506" y="251445"/>
            <a:ext cx="9878119" cy="569042"/>
          </a:xfrm>
        </p:spPr>
        <p:txBody>
          <a:bodyPr>
            <a:normAutofit fontScale="90000"/>
          </a:bodyPr>
          <a:lstStyle/>
          <a:p>
            <a:r>
              <a:rPr lang="pl-PL" b="1" dirty="0">
                <a:solidFill>
                  <a:schemeClr val="accent5">
                    <a:lumMod val="75000"/>
                  </a:schemeClr>
                </a:solidFill>
              </a:rPr>
              <a:t>2. Kapitał ludzki i społeczny, jakość i warunki życia mieszkańców oraz zmiany w sytuacji dochodowej ludności</a:t>
            </a:r>
            <a:endParaRPr lang="pl-PL" dirty="0">
              <a:solidFill>
                <a:schemeClr val="accent5">
                  <a:lumMod val="75000"/>
                </a:schemeClr>
              </a:solidFill>
            </a:endParaRPr>
          </a:p>
        </p:txBody>
      </p:sp>
      <p:sp>
        <p:nvSpPr>
          <p:cNvPr id="5" name="Prostokąt 4"/>
          <p:cNvSpPr/>
          <p:nvPr/>
        </p:nvSpPr>
        <p:spPr>
          <a:xfrm>
            <a:off x="42050" y="2339987"/>
            <a:ext cx="4752528" cy="38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Wykres:  Współczynnik </a:t>
            </a:r>
            <a:r>
              <a:rPr lang="pl-PL" sz="1600" b="1" dirty="0" err="1">
                <a:solidFill>
                  <a:schemeClr val="tx1"/>
                </a:solidFill>
              </a:rPr>
              <a:t>Giniego</a:t>
            </a:r>
            <a:r>
              <a:rPr lang="pl-PL" sz="1600" b="1" dirty="0">
                <a:solidFill>
                  <a:schemeClr val="tx1"/>
                </a:solidFill>
              </a:rPr>
              <a:t> według regionów w 2019 i 2021 r.</a:t>
            </a:r>
          </a:p>
          <a:p>
            <a:endParaRPr lang="pl-PL" sz="1600" dirty="0">
              <a:solidFill>
                <a:schemeClr val="tx1"/>
              </a:solidFill>
            </a:endParaRPr>
          </a:p>
        </p:txBody>
      </p:sp>
      <p:sp>
        <p:nvSpPr>
          <p:cNvPr id="17" name="Prostokąt 16" descr="Prostokąt wyróżniający województwo podkarpackie. " title="Prostokąt wyróżniający województwo podkarpackie. "/>
          <p:cNvSpPr/>
          <p:nvPr/>
        </p:nvSpPr>
        <p:spPr>
          <a:xfrm>
            <a:off x="5584493" y="5292005"/>
            <a:ext cx="3416257" cy="208284"/>
          </a:xfrm>
          <a:prstGeom prst="rect">
            <a:avLst/>
          </a:prstGeom>
          <a:solidFill>
            <a:schemeClr val="bg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rostokąt 17"/>
          <p:cNvSpPr/>
          <p:nvPr/>
        </p:nvSpPr>
        <p:spPr>
          <a:xfrm>
            <a:off x="42050" y="6948189"/>
            <a:ext cx="475252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accent5">
                    <a:lumMod val="75000"/>
                  </a:schemeClr>
                </a:solidFill>
              </a:rPr>
              <a:t>Nierówności dochodowe (</a:t>
            </a:r>
            <a:r>
              <a:rPr lang="pl-PL" sz="1600" b="1" dirty="0" err="1">
                <a:solidFill>
                  <a:schemeClr val="accent5">
                    <a:lumMod val="75000"/>
                  </a:schemeClr>
                </a:solidFill>
              </a:rPr>
              <a:t>wsp</a:t>
            </a:r>
            <a:r>
              <a:rPr lang="pl-PL" sz="1600" b="1" dirty="0">
                <a:solidFill>
                  <a:schemeClr val="accent5">
                    <a:lumMod val="75000"/>
                  </a:schemeClr>
                </a:solidFill>
              </a:rPr>
              <a:t>. </a:t>
            </a:r>
            <a:r>
              <a:rPr lang="pl-PL" sz="1600" b="1" dirty="0" err="1">
                <a:solidFill>
                  <a:schemeClr val="accent5">
                    <a:lumMod val="75000"/>
                  </a:schemeClr>
                </a:solidFill>
              </a:rPr>
              <a:t>Gini</a:t>
            </a:r>
            <a:r>
              <a:rPr lang="pl-PL" sz="1600" b="1" dirty="0">
                <a:solidFill>
                  <a:schemeClr val="accent5">
                    <a:lumMod val="75000"/>
                  </a:schemeClr>
                </a:solidFill>
              </a:rPr>
              <a:t>)</a:t>
            </a:r>
          </a:p>
          <a:p>
            <a:r>
              <a:rPr lang="pl-PL" sz="1600" b="1" dirty="0">
                <a:solidFill>
                  <a:schemeClr val="accent5">
                    <a:lumMod val="75000"/>
                  </a:schemeClr>
                </a:solidFill>
              </a:rPr>
              <a:t>– podkarpackie 	26,2% - 2019 r.; 	23,7%- 2021 r.</a:t>
            </a:r>
          </a:p>
        </p:txBody>
      </p:sp>
      <p:sp>
        <p:nvSpPr>
          <p:cNvPr id="19" name="Prostokąt 18"/>
          <p:cNvSpPr/>
          <p:nvPr/>
        </p:nvSpPr>
        <p:spPr>
          <a:xfrm>
            <a:off x="5137247" y="6948189"/>
            <a:ext cx="475252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rgbClr val="FF0000"/>
                </a:solidFill>
              </a:rPr>
              <a:t>Zagrożenie ubóstwem </a:t>
            </a:r>
          </a:p>
          <a:p>
            <a:r>
              <a:rPr lang="pl-PL" sz="1600" b="1" dirty="0">
                <a:solidFill>
                  <a:srgbClr val="FF0000"/>
                </a:solidFill>
              </a:rPr>
              <a:t>– podkarpackie	19,4% - 2019 r.; 	17,6%- 2021 r.</a:t>
            </a:r>
            <a:endParaRPr lang="pl-PL" sz="1600" dirty="0">
              <a:solidFill>
                <a:srgbClr val="FF0000"/>
              </a:solidFill>
            </a:endParaRPr>
          </a:p>
        </p:txBody>
      </p:sp>
      <p:graphicFrame>
        <p:nvGraphicFramePr>
          <p:cNvPr id="12" name="Wykres 11" descr="Wykres słupkowy poziomy w tym dane województw za rok 2019 oraz 2021 (w %): świętokrzyskie: 2019: 25,5, 2021: 22,6; lubuskie: 2019: 26,2 2021: 23,1, opolskie: 2019: 25,8, 2021: 23,2, podkarpackie: 2019: 26,2, 2021: 23,7, podlaskie: 2019: 27,4, 2021: 24,9, warmińsko-mazurskie: 2019: 28, 2021: 25, pomorskie: 2019: 27,5, 2021: 25,1, śląskie: 2019: 25,4, 2021: 25,2, wielkopolskie: 2019: 25,3, 2021: 25,4, dolnośląskie: 2019: 27,9, 2021: 25,4, mazowiecki regionalny: 2019: 26,4, 2021: 26,5, łódzkie: 2019: 28,4, 2021: 26,7, kujawsko-pomorskie: 2019: 28,6, 2021: 26,8, Polska: 2019: 28,5, 2021: 26,8, zachodniopomorskie: 2019: 28, 2021: 27, małopolskie: 2019: 28,3, 2021: 27,7, lubelskie: 2019: 28,8, 2021: 28,3, warszawa stołeczny: 2019: 34,5, 2021: 29,5." title="Wykres:  Współczynnik Giniego według regionów w 2019 i 2021 r.">
            <a:extLst>
              <a:ext uri="{FF2B5EF4-FFF2-40B4-BE49-F238E27FC236}">
                <a16:creationId xmlns:a16="http://schemas.microsoft.com/office/drawing/2014/main" id="{A5445EF3-AF62-4F58-AF43-75720226AA89}"/>
              </a:ext>
            </a:extLst>
          </p:cNvPr>
          <p:cNvGraphicFramePr/>
          <p:nvPr>
            <p:extLst>
              <p:ext uri="{D42A27DB-BD31-4B8C-83A1-F6EECF244321}">
                <p14:modId xmlns:p14="http://schemas.microsoft.com/office/powerpoint/2010/main" val="4102937158"/>
              </p:ext>
            </p:extLst>
          </p:nvPr>
        </p:nvGraphicFramePr>
        <p:xfrm>
          <a:off x="143768" y="2555701"/>
          <a:ext cx="4572000" cy="4482272"/>
        </p:xfrm>
        <a:graphic>
          <a:graphicData uri="http://schemas.openxmlformats.org/drawingml/2006/chart">
            <c:chart xmlns:c="http://schemas.openxmlformats.org/drawingml/2006/chart" xmlns:r="http://schemas.openxmlformats.org/officeDocument/2006/relationships" r:id="rId4"/>
          </a:graphicData>
        </a:graphic>
      </p:graphicFrame>
      <p:sp>
        <p:nvSpPr>
          <p:cNvPr id="3" name="Prostokąt 2"/>
          <p:cNvSpPr/>
          <p:nvPr/>
        </p:nvSpPr>
        <p:spPr>
          <a:xfrm>
            <a:off x="143768" y="973266"/>
            <a:ext cx="9746007" cy="1077218"/>
          </a:xfrm>
          <a:prstGeom prst="rect">
            <a:avLst/>
          </a:prstGeom>
          <a:solidFill>
            <a:schemeClr val="bg1">
              <a:lumMod val="95000"/>
            </a:schemeClr>
          </a:solidFill>
          <a:ln>
            <a:solidFill>
              <a:srgbClr val="FF0000"/>
            </a:solidFill>
          </a:ln>
        </p:spPr>
        <p:txBody>
          <a:bodyPr wrap="square">
            <a:spAutoFit/>
          </a:bodyPr>
          <a:lstStyle/>
          <a:p>
            <a:pPr algn="just"/>
            <a:r>
              <a:rPr lang="pl-PL" sz="1600" b="1" dirty="0">
                <a:latin typeface="+mn-lt"/>
              </a:rPr>
              <a:t>Sytuacja dochodowa </a:t>
            </a:r>
            <a:r>
              <a:rPr lang="pl-PL" sz="1600" dirty="0">
                <a:latin typeface="+mn-lt"/>
              </a:rPr>
              <a:t>mieszkańców regionu </a:t>
            </a:r>
            <a:r>
              <a:rPr lang="pl-PL" sz="1600" b="1" dirty="0">
                <a:latin typeface="+mn-lt"/>
              </a:rPr>
              <a:t>nie była korzystna </a:t>
            </a:r>
            <a:r>
              <a:rPr lang="pl-PL" sz="1600" dirty="0">
                <a:latin typeface="+mn-lt"/>
              </a:rPr>
              <a:t>(wysoka stopa ubóstwa na tle kraju, niższy odsetek gospodarstw domowych, które dysponowały wysokimi dochodami). </a:t>
            </a:r>
          </a:p>
          <a:p>
            <a:pPr lvl="0" algn="just"/>
            <a:r>
              <a:rPr lang="pl-PL" sz="1600" dirty="0">
                <a:latin typeface="+mn-lt"/>
              </a:rPr>
              <a:t>Region podkarpacki charakteryzował się </a:t>
            </a:r>
            <a:r>
              <a:rPr lang="pl-PL" sz="1600" b="1" dirty="0">
                <a:latin typeface="+mn-lt"/>
              </a:rPr>
              <a:t>jednym z najniższych poziomów nierówności dochodowych </a:t>
            </a:r>
            <a:r>
              <a:rPr lang="pl-PL" sz="1600" dirty="0">
                <a:latin typeface="+mn-lt"/>
              </a:rPr>
              <a:t>w kraju, a ich poziom, podobnie jak w całej Polsce, stopniowo się zmniejszał.</a:t>
            </a:r>
          </a:p>
        </p:txBody>
      </p:sp>
    </p:spTree>
    <p:extLst>
      <p:ext uri="{BB962C8B-B14F-4D97-AF65-F5344CB8AC3E}">
        <p14:creationId xmlns:p14="http://schemas.microsoft.com/office/powerpoint/2010/main" val="203527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506" y="107429"/>
            <a:ext cx="9806358" cy="785066"/>
          </a:xfrm>
        </p:spPr>
        <p:txBody>
          <a:bodyPr>
            <a:normAutofit fontScale="90000"/>
          </a:bodyPr>
          <a:lstStyle/>
          <a:p>
            <a:r>
              <a:rPr lang="pl-PL" b="1" dirty="0">
                <a:solidFill>
                  <a:schemeClr val="accent5">
                    <a:lumMod val="75000"/>
                  </a:schemeClr>
                </a:solidFill>
              </a:rPr>
              <a:t>2. Kapitał ludzki i społeczny, jakość i warunki życia</a:t>
            </a:r>
            <a:r>
              <a:rPr lang="pl-PL" b="1" dirty="0">
                <a:solidFill>
                  <a:schemeClr val="bg1"/>
                </a:solidFill>
              </a:rPr>
              <a:t>.</a:t>
            </a:r>
            <a:r>
              <a:rPr lang="pl-PL" b="1" dirty="0">
                <a:solidFill>
                  <a:schemeClr val="accent5">
                    <a:lumMod val="75000"/>
                  </a:schemeClr>
                </a:solidFill>
              </a:rPr>
              <a:t> mieszkańców oraz zmiany w sytuacji dochodowej ludności</a:t>
            </a:r>
            <a:endParaRPr lang="pl-PL" dirty="0">
              <a:solidFill>
                <a:schemeClr val="accent5">
                  <a:lumMod val="75000"/>
                </a:schemeClr>
              </a:solidFill>
            </a:endParaRPr>
          </a:p>
        </p:txBody>
      </p:sp>
      <p:sp>
        <p:nvSpPr>
          <p:cNvPr id="5" name="Prostokąt 4"/>
          <p:cNvSpPr/>
          <p:nvPr/>
        </p:nvSpPr>
        <p:spPr>
          <a:xfrm>
            <a:off x="149821" y="1979637"/>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Zasoby mieszkaniowe na 1000 ludności według województw w 2022 r.</a:t>
            </a:r>
            <a:endParaRPr lang="pl-PL" sz="1600" dirty="0">
              <a:solidFill>
                <a:schemeClr val="tx1"/>
              </a:solidFill>
            </a:endParaRPr>
          </a:p>
        </p:txBody>
      </p:sp>
      <p:sp>
        <p:nvSpPr>
          <p:cNvPr id="6" name="Prostokąt 5"/>
          <p:cNvSpPr/>
          <p:nvPr/>
        </p:nvSpPr>
        <p:spPr>
          <a:xfrm>
            <a:off x="5149721" y="2123653"/>
            <a:ext cx="4752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a:solidFill>
                  <a:schemeClr val="tx1"/>
                </a:solidFill>
              </a:rPr>
              <a:t>Mapa: Mieszkania oddane do użytkowania na 1000 ludności według województw w 2022 r. </a:t>
            </a:r>
            <a:endParaRPr lang="pl-PL" sz="1600" dirty="0">
              <a:solidFill>
                <a:schemeClr val="tx1"/>
              </a:solidFill>
            </a:endParaRPr>
          </a:p>
          <a:p>
            <a:endParaRPr lang="pl-PL" sz="1600" dirty="0">
              <a:solidFill>
                <a:schemeClr val="tx1"/>
              </a:solidFill>
            </a:endParaRPr>
          </a:p>
        </p:txBody>
      </p:sp>
      <p:pic>
        <p:nvPicPr>
          <p:cNvPr id="8" name="Obraz 7" descr="Mapa polski przedstawiająca poszczególne województwa: zachodnio-pomorskie 6,2, pomorskie 8,7, warmińsko-mazurskie 5,6, podlaskie 5,7, lubuskie 6, wielkopolskie 7,3, kujawsko-pomorskie 5,7, łódzkie 5,6, mazowieckie 7,8, lubelskie 5,1, dolnośląskie 7,7, opolskie 3,5, śląskie 4,3, małopolskie 7, świętokrzyskie 3,7, podkarpackie 5,4." title="Wykres mapa polski przedstawiająca mieszkania oddane do użytkowania na 1000 ludności według województw w 2022 r.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673" y="2764432"/>
            <a:ext cx="4667250" cy="3895725"/>
          </a:xfrm>
          <a:prstGeom prst="rect">
            <a:avLst/>
          </a:prstGeom>
          <a:noFill/>
          <a:ln>
            <a:noFill/>
          </a:ln>
        </p:spPr>
      </p:pic>
      <p:pic>
        <p:nvPicPr>
          <p:cNvPr id="10" name="Obraz 9" descr="Mapa polski przedstawiająca poszczególne województwa: zachodnio-pomorskie 430,7, pomorskie 411,4, warmińsko-mazurskie 396,5, podlaskie 411,7, lubuskie 408,6, wielkopolskie 386,9, kujawsko-pomorskie 395,6, łódzkie 445,9, mazowieckie 450,6, lubelskie 395,5, dolnośląskie 448,2, opolskie 388, śląskie 423,9, małopolskie 385,2, świętokrzyskie 389,4, podkarpackie 342,9." title="Wykres mapa polski przedstawiająca zasoby mieszkaniowe na 1000 ludności według województw w 2022 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506" y="2771725"/>
            <a:ext cx="4675505" cy="3880485"/>
          </a:xfrm>
          <a:prstGeom prst="rect">
            <a:avLst/>
          </a:prstGeom>
          <a:noFill/>
          <a:ln>
            <a:noFill/>
          </a:ln>
        </p:spPr>
      </p:pic>
      <p:sp>
        <p:nvSpPr>
          <p:cNvPr id="3" name="Prostokąt 2"/>
          <p:cNvSpPr/>
          <p:nvPr/>
        </p:nvSpPr>
        <p:spPr>
          <a:xfrm>
            <a:off x="202506" y="971525"/>
            <a:ext cx="9699743" cy="923330"/>
          </a:xfrm>
          <a:prstGeom prst="rect">
            <a:avLst/>
          </a:prstGeom>
          <a:solidFill>
            <a:schemeClr val="bg2"/>
          </a:solidFill>
          <a:ln>
            <a:solidFill>
              <a:srgbClr val="FF0000"/>
            </a:solidFill>
          </a:ln>
        </p:spPr>
        <p:txBody>
          <a:bodyPr wrap="square">
            <a:spAutoFit/>
          </a:bodyPr>
          <a:lstStyle/>
          <a:p>
            <a:pPr algn="just"/>
            <a:r>
              <a:rPr lang="pl-PL" dirty="0">
                <a:latin typeface="+mn-lt"/>
              </a:rPr>
              <a:t>Warunki mieszkaniowe ludności w województwie były stosunkowo niekorzystne (</a:t>
            </a:r>
            <a:r>
              <a:rPr lang="pl-PL" b="1" dirty="0">
                <a:latin typeface="+mn-lt"/>
              </a:rPr>
              <a:t>najmniejsza w Polsce liczba mieszkań na 1000 ludności</a:t>
            </a:r>
            <a:r>
              <a:rPr lang="pl-PL" dirty="0">
                <a:latin typeface="+mn-lt"/>
              </a:rPr>
              <a:t>, niższe niż w kraju </a:t>
            </a:r>
            <a:r>
              <a:rPr lang="pl-PL" b="1" dirty="0">
                <a:latin typeface="+mn-lt"/>
              </a:rPr>
              <a:t>wyposażenie w instalacje sanitarno-techniczne</a:t>
            </a:r>
            <a:r>
              <a:rPr lang="pl-PL" dirty="0">
                <a:latin typeface="+mn-lt"/>
              </a:rPr>
              <a:t>, z wyjątkiem gazu sieciowego). Wyposażenie to jednak systematycznie poprawiało się.</a:t>
            </a:r>
          </a:p>
        </p:txBody>
      </p:sp>
      <p:sp>
        <p:nvSpPr>
          <p:cNvPr id="11" name="Prostokąt 10"/>
          <p:cNvSpPr/>
          <p:nvPr/>
        </p:nvSpPr>
        <p:spPr>
          <a:xfrm>
            <a:off x="5208840" y="7010905"/>
            <a:ext cx="4693409" cy="338554"/>
          </a:xfrm>
          <a:prstGeom prst="rect">
            <a:avLst/>
          </a:prstGeom>
        </p:spPr>
        <p:txBody>
          <a:bodyPr wrap="square">
            <a:spAutoFit/>
          </a:bodyPr>
          <a:lstStyle/>
          <a:p>
            <a:r>
              <a:rPr lang="pl-PL" sz="1600" b="1" dirty="0">
                <a:solidFill>
                  <a:srgbClr val="FF0000"/>
                </a:solidFill>
                <a:latin typeface="+mn-lt"/>
                <a:ea typeface="+mn-ea"/>
              </a:rPr>
              <a:t>12. miejsce w kraju (w 2019 r. było to 4,3 - 8. lokata)</a:t>
            </a:r>
          </a:p>
        </p:txBody>
      </p:sp>
      <p:sp>
        <p:nvSpPr>
          <p:cNvPr id="12" name="Prostokąt 11"/>
          <p:cNvSpPr/>
          <p:nvPr/>
        </p:nvSpPr>
        <p:spPr>
          <a:xfrm>
            <a:off x="338120" y="7061871"/>
            <a:ext cx="4693409" cy="338554"/>
          </a:xfrm>
          <a:prstGeom prst="rect">
            <a:avLst/>
          </a:prstGeom>
        </p:spPr>
        <p:txBody>
          <a:bodyPr wrap="square">
            <a:spAutoFit/>
          </a:bodyPr>
          <a:lstStyle/>
          <a:p>
            <a:r>
              <a:rPr lang="pl-PL" sz="1600" b="1" dirty="0">
                <a:solidFill>
                  <a:srgbClr val="FF0000"/>
                </a:solidFill>
                <a:latin typeface="+mn-lt"/>
                <a:ea typeface="+mn-ea"/>
              </a:rPr>
              <a:t>16. miejsce w kraju (w 2019 r. było to 319,1)</a:t>
            </a:r>
          </a:p>
        </p:txBody>
      </p:sp>
    </p:spTree>
    <p:extLst>
      <p:ext uri="{BB962C8B-B14F-4D97-AF65-F5344CB8AC3E}">
        <p14:creationId xmlns:p14="http://schemas.microsoft.com/office/powerpoint/2010/main" val="78935465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11142</TotalTime>
  <Words>4052</Words>
  <Application>Microsoft Office PowerPoint</Application>
  <PresentationFormat>Niestandardowy</PresentationFormat>
  <Paragraphs>271</Paragraphs>
  <Slides>43</Slides>
  <Notes>34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43</vt:i4>
      </vt:variant>
    </vt:vector>
  </HeadingPairs>
  <TitlesOfParts>
    <vt:vector size="51" baseType="lpstr">
      <vt:lpstr>Microsoft YaHei</vt:lpstr>
      <vt:lpstr>Arial</vt:lpstr>
      <vt:lpstr>Calibri</vt:lpstr>
      <vt:lpstr>Calibri Light</vt:lpstr>
      <vt:lpstr>Corbel</vt:lpstr>
      <vt:lpstr>Fira Sans</vt:lpstr>
      <vt:lpstr>Times New Roman</vt:lpstr>
      <vt:lpstr>Motyw pakietu Office</vt:lpstr>
      <vt:lpstr> Sytuacja społeczno-ekonomiczna w województwie podkarpackim  w świetle raportu  „Przegląd regionalny. Województwo podkarpackie 2022 </vt:lpstr>
      <vt:lpstr> Identyfikacja i opis obszaru badawczego: </vt:lpstr>
      <vt:lpstr>Wykres 1.  Liczba ludności według województw rok 2019 i 2022</vt:lpstr>
      <vt:lpstr>1. Stan i struktura ludności oraz przemiany demograficzne zachodzące w regionie Gęstość zaludnienia w województwie podkarpackim w 2019 r</vt:lpstr>
      <vt:lpstr>Stan i struktura ludności oraz przemiany demograficzne zachodzące w regionie Gęstość zaludnienia w gminach w 2019 r.</vt:lpstr>
      <vt:lpstr>Wykres 2. Piramida wieku i płci</vt:lpstr>
      <vt:lpstr>15. Oddziaływanie konfliktu zbrojnego w Ukrainie na województwo podkarpackie </vt:lpstr>
      <vt:lpstr>2. Kapitał ludzki i społeczny, jakość i warunki życia mieszkańców oraz zmiany w sytuacji dochodowej ludności</vt:lpstr>
      <vt:lpstr>2. Kapitał ludzki i społeczny, jakość i warunki życia. mieszkańców oraz zmiany w sytuacji dochodowej ludności</vt:lpstr>
      <vt:lpstr>2. Kapitał ludzki i społeczny, jakość i warunki życia.. mieszkańców oraz zmiany w sytuacji dochodowej ludności</vt:lpstr>
      <vt:lpstr>2. Kapitał ludzki i społeczny, jakość i warunki życia... mieszkańców oraz zmiany w sytuacji dochodowej ludności</vt:lpstr>
      <vt:lpstr>3. Sytuacja oraz procesy zachodzące na regionalnym rynku pracy</vt:lpstr>
      <vt:lpstr>3. Sytuacja oraz procesy zachodzące na regionalnym rynku pracy.</vt:lpstr>
      <vt:lpstr>3. Sytuacja oraz procesy zachodzące na regionalnym rynku pracy…</vt:lpstr>
      <vt:lpstr>3. Sytuacja oraz procesy zachodzące na regionalnym rynku pracy..</vt:lpstr>
      <vt:lpstr>4. Kondycja zdrowotna ludności oraz stan i zmiany zachodzące w infrastrukturze i funkcjonowaniu opieki zdrowotnej </vt:lpstr>
      <vt:lpstr>4. Kondycja zdrowotna ludności oraz stan i zmiany zachodzące w infrastrukturze i funkcjonowaniu opieki zdrowotnej.. </vt:lpstr>
      <vt:lpstr>5. Stan i dynamika zmian struktury oraz poziomu oświaty i wychowania </vt:lpstr>
      <vt:lpstr>5. Stan i dynamika zmian struktury oraz poziomu oświaty i wychowania.. </vt:lpstr>
      <vt:lpstr>5. Stan i dynamika zmian struktury oraz poziomu oświaty i wychowania… </vt:lpstr>
      <vt:lpstr>6. Zmiany zachodzące w sektorze nauki i szkolnictwa wyższego </vt:lpstr>
      <vt:lpstr>10. Potencjał gospodarczy województwa</vt:lpstr>
      <vt:lpstr>10. Potencjał gospodarczy województwa..</vt:lpstr>
      <vt:lpstr>10. Potencjał gospodarczy województwa…</vt:lpstr>
      <vt:lpstr>10. Potencjał gospodarczy województwa.…</vt:lpstr>
      <vt:lpstr>11. Konkurencyjność i innowacyjność przedsiębiorstw</vt:lpstr>
      <vt:lpstr>11. Konkurencyjność i innowacyjność przedsiębiorstw </vt:lpstr>
      <vt:lpstr>12. Główne czynniki atrakcyjności regionu</vt:lpstr>
      <vt:lpstr>12. Główne czynniki atrakcyjności regionu.</vt:lpstr>
      <vt:lpstr>12. Główne czynniki atrakcyjności regionu..</vt:lpstr>
      <vt:lpstr>10. Potencjał gospodarczy województwa.</vt:lpstr>
      <vt:lpstr>10. Potencjał gospodarczy województwa….</vt:lpstr>
      <vt:lpstr>6. Zmiany zachodzące w sektorze nauki i szkolnictwa wyższego. </vt:lpstr>
      <vt:lpstr>10. Potencjał gospodarczy województwa…..</vt:lpstr>
      <vt:lpstr>8. Stan środowiska naturalnego</vt:lpstr>
      <vt:lpstr>Mapa: Wskaźnik gęstości bazy noclegowej według powiatów w 2022 r. </vt:lpstr>
      <vt:lpstr>Mapa: Stopień wykorzystania miejsc noclegowych  w turystycznych obiektach noclegowych wg. województw w 2022 r.</vt:lpstr>
      <vt:lpstr>Podsumowanie</vt:lpstr>
      <vt:lpstr>Podsumowanie 2</vt:lpstr>
      <vt:lpstr>Podsumowanie 3</vt:lpstr>
      <vt:lpstr>Podsumowanie 4</vt:lpstr>
      <vt:lpstr> </vt:lpstr>
      <vt:lpstr>Dziękujemy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Sytuacja społeczno-ekonomiczna w województwie podkarpackim </dc:title>
  <dc:creator>Uniwersytet Rzeszowski</dc:creator>
  <cp:lastModifiedBy>Wojturski Konrad</cp:lastModifiedBy>
  <cp:revision>1004</cp:revision>
  <cp:lastPrinted>2023-05-29T12:50:07Z</cp:lastPrinted>
  <dcterms:created xsi:type="dcterms:W3CDTF">2013-02-18T15:52:41Z</dcterms:created>
  <dcterms:modified xsi:type="dcterms:W3CDTF">2024-01-17T10:05:37Z</dcterms:modified>
</cp:coreProperties>
</file>