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66"/>
  </p:notesMasterIdLst>
  <p:sldIdLst>
    <p:sldId id="256" r:id="rId2"/>
    <p:sldId id="417" r:id="rId3"/>
    <p:sldId id="456" r:id="rId4"/>
    <p:sldId id="453" r:id="rId5"/>
    <p:sldId id="454" r:id="rId6"/>
    <p:sldId id="458" r:id="rId7"/>
    <p:sldId id="457" r:id="rId8"/>
    <p:sldId id="455" r:id="rId9"/>
    <p:sldId id="564" r:id="rId10"/>
    <p:sldId id="436" r:id="rId11"/>
    <p:sldId id="464" r:id="rId12"/>
    <p:sldId id="463" r:id="rId13"/>
    <p:sldId id="465" r:id="rId14"/>
    <p:sldId id="558" r:id="rId15"/>
    <p:sldId id="396" r:id="rId16"/>
    <p:sldId id="469" r:id="rId17"/>
    <p:sldId id="470" r:id="rId18"/>
    <p:sldId id="571" r:id="rId19"/>
    <p:sldId id="467" r:id="rId20"/>
    <p:sldId id="426" r:id="rId21"/>
    <p:sldId id="391" r:id="rId22"/>
    <p:sldId id="471" r:id="rId23"/>
    <p:sldId id="472" r:id="rId24"/>
    <p:sldId id="473" r:id="rId25"/>
    <p:sldId id="474" r:id="rId26"/>
    <p:sldId id="394" r:id="rId27"/>
    <p:sldId id="476" r:id="rId28"/>
    <p:sldId id="438" r:id="rId29"/>
    <p:sldId id="561" r:id="rId30"/>
    <p:sldId id="594" r:id="rId31"/>
    <p:sldId id="567" r:id="rId32"/>
    <p:sldId id="565" r:id="rId33"/>
    <p:sldId id="479" r:id="rId34"/>
    <p:sldId id="572" r:id="rId35"/>
    <p:sldId id="459" r:id="rId36"/>
    <p:sldId id="568" r:id="rId37"/>
    <p:sldId id="462" r:id="rId38"/>
    <p:sldId id="563" r:id="rId39"/>
    <p:sldId id="588" r:id="rId40"/>
    <p:sldId id="580" r:id="rId41"/>
    <p:sldId id="559" r:id="rId42"/>
    <p:sldId id="526" r:id="rId43"/>
    <p:sldId id="528" r:id="rId44"/>
    <p:sldId id="591" r:id="rId45"/>
    <p:sldId id="590" r:id="rId46"/>
    <p:sldId id="533" r:id="rId47"/>
    <p:sldId id="582" r:id="rId48"/>
    <p:sldId id="552" r:id="rId49"/>
    <p:sldId id="538" r:id="rId50"/>
    <p:sldId id="541" r:id="rId51"/>
    <p:sldId id="542" r:id="rId52"/>
    <p:sldId id="543" r:id="rId53"/>
    <p:sldId id="545" r:id="rId54"/>
    <p:sldId id="550" r:id="rId55"/>
    <p:sldId id="478" r:id="rId56"/>
    <p:sldId id="570" r:id="rId57"/>
    <p:sldId id="592" r:id="rId58"/>
    <p:sldId id="583" r:id="rId59"/>
    <p:sldId id="584" r:id="rId60"/>
    <p:sldId id="585" r:id="rId61"/>
    <p:sldId id="586" r:id="rId62"/>
    <p:sldId id="587" r:id="rId63"/>
    <p:sldId id="595" r:id="rId64"/>
    <p:sldId id="593" r:id="rId65"/>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3583"/>
    <a:srgbClr val="BB0A30"/>
    <a:srgbClr val="BAA7D6"/>
    <a:srgbClr val="522398"/>
    <a:srgbClr val="CC99FF"/>
    <a:srgbClr val="69BE28"/>
    <a:srgbClr val="A5D87E"/>
    <a:srgbClr val="E1F2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Styl pośredni 2 — Ak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Styl pośredni 2 — Ak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B4B98B0-60AC-42C2-AFA5-B58CD77FA1E5}" styleName="Styl jasny 1 — Ak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Styl jasny 3 — Ak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Styl jasny 2 — Ak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16DA210-FB5B-4158-B5E0-FEB733F419BA}" styleName="Styl jasny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E9639D4-E3E2-4D34-9284-5A2195B3D0D7}" styleName="Styl jasny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A111915-BE36-4E01-A7E5-04B1672EAD32}" styleName="Styl jasny 2 — Ak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49" autoAdjust="0"/>
    <p:restoredTop sz="94630" autoAdjust="0"/>
  </p:normalViewPr>
  <p:slideViewPr>
    <p:cSldViewPr snapToGrid="0">
      <p:cViewPr varScale="1">
        <p:scale>
          <a:sx n="107" d="100"/>
          <a:sy n="107" d="100"/>
        </p:scale>
        <p:origin x="882"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charts/_rels/chart1.xml.rels><?xml version="1.0" encoding="UTF-8" standalone="yes"?>
<Relationships xmlns="http://schemas.openxmlformats.org/package/2006/relationships"><Relationship Id="rId3" Type="http://schemas.openxmlformats.org/officeDocument/2006/relationships/oleObject" Target="file:///\\vmfrze01\ote\=Wiesia=\1.PREZENTACJE\2023\Ruch%20maj\07%20lipiec\Osobowy%20ruch%20na%20granicy%20polsko-ukrai&#324;skiej%2001.2019%20&#8211;%2007.2023.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wojcikse\AppData\Local\Microsoft\Windows\INetCache\Content.Outlook\QPC9GKZ4\VISA%20a%20PDP%20%20%20Ukraina_2021.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litkowiecr\Desktop\Dysk_D\Dyrektor\Publikacja%20Dyrektor%20Twar&#243;g\Publikacja%20Dyrektor%20lipiec%202021\__DZIE&#321;O%20DRUK%20%20laptop\3%2002%202020\wyk%203.1%20do%203.4.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litkowiecr\Desktop\Dysk_D\Dyrektor\Publikacja%20Dyrektor%20Twar&#243;g\Publikacja%20Dyrektor%20lipiec%202021\__DZIE&#321;O%20DRUK%20%20laptop\3%2002%202020\wyk%203.1%20do%203.4.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litkowiecr\Desktop\Dysk_D\Dyrektor\Publikacja%20Dyrektor%20Twar&#243;g\Publikacja%20Dyrektor%20lipiec%202021\__DZIE&#321;O%20DRUK%20%20laptop\3%2002%202020\wyk%203.1%20do%203.4.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litkowiecr\Desktop\Dysk_D\Dyrektor\Publikacja%20Dyrektor%20Twar&#243;g\Publikacja%20Dyrektor%20lipiec%202021\__DZIE&#321;O%20DRUK%20%20laptop\3%2002%202020\wyk%203.1%20do%203.4.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litkowiecr\Desktop\Dysk_D\Dyrektor\Publikacja%20Dyrektor%20Twar&#243;g\Publikacja%20Dyrektor%20lipiec%202021\__DZIE&#321;O%20DRUK%20%20laptop\3%2002%202020\wyk%203.1%20do%203.4.xlsx" TargetMode="External"/><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3219695889407684E-2"/>
          <c:y val="0.10552633744855967"/>
          <c:w val="0.92783550786058233"/>
          <c:h val="0.67099127614013054"/>
        </c:manualLayout>
      </c:layout>
      <c:barChart>
        <c:barDir val="col"/>
        <c:grouping val="stacked"/>
        <c:varyColors val="0"/>
        <c:ser>
          <c:idx val="0"/>
          <c:order val="0"/>
          <c:tx>
            <c:strRef>
              <c:f>'2019-2022'!$D$1</c:f>
              <c:strCache>
                <c:ptCount val="1"/>
                <c:pt idx="0">
                  <c:v>cudzoziemcy - przyjazd do RP</c:v>
                </c:pt>
              </c:strCache>
            </c:strRef>
          </c:tx>
          <c:spPr>
            <a:solidFill>
              <a:srgbClr val="006600"/>
            </a:solidFill>
            <a:ln>
              <a:noFill/>
            </a:ln>
            <a:effectLst/>
          </c:spPr>
          <c:invertIfNegative val="0"/>
          <c:cat>
            <c:multiLvlStrRef>
              <c:f>'2019-2022'!$B$2:$C$56</c:f>
              <c:multiLvlStrCache>
                <c:ptCount val="55"/>
                <c:lvl>
                  <c:pt idx="0">
                    <c:v>01</c:v>
                  </c:pt>
                  <c:pt idx="1">
                    <c:v>02</c:v>
                  </c:pt>
                  <c:pt idx="2">
                    <c:v>03</c:v>
                  </c:pt>
                  <c:pt idx="3">
                    <c:v>04</c:v>
                  </c:pt>
                  <c:pt idx="4">
                    <c:v>05</c:v>
                  </c:pt>
                  <c:pt idx="5">
                    <c:v>06</c:v>
                  </c:pt>
                  <c:pt idx="6">
                    <c:v>07</c:v>
                  </c:pt>
                  <c:pt idx="7">
                    <c:v>08</c:v>
                  </c:pt>
                  <c:pt idx="8">
                    <c:v>09</c:v>
                  </c:pt>
                  <c:pt idx="9">
                    <c:v>10</c:v>
                  </c:pt>
                  <c:pt idx="10">
                    <c:v>11</c:v>
                  </c:pt>
                  <c:pt idx="11">
                    <c:v>12</c:v>
                  </c:pt>
                  <c:pt idx="12">
                    <c:v>01</c:v>
                  </c:pt>
                  <c:pt idx="13">
                    <c:v>02</c:v>
                  </c:pt>
                  <c:pt idx="14">
                    <c:v>03</c:v>
                  </c:pt>
                  <c:pt idx="15">
                    <c:v>04</c:v>
                  </c:pt>
                  <c:pt idx="16">
                    <c:v>05</c:v>
                  </c:pt>
                  <c:pt idx="17">
                    <c:v>06</c:v>
                  </c:pt>
                  <c:pt idx="18">
                    <c:v>07</c:v>
                  </c:pt>
                  <c:pt idx="19">
                    <c:v>08</c:v>
                  </c:pt>
                  <c:pt idx="20">
                    <c:v>09</c:v>
                  </c:pt>
                  <c:pt idx="21">
                    <c:v>10</c:v>
                  </c:pt>
                  <c:pt idx="22">
                    <c:v>11</c:v>
                  </c:pt>
                  <c:pt idx="23">
                    <c:v>12</c:v>
                  </c:pt>
                  <c:pt idx="24">
                    <c:v>01</c:v>
                  </c:pt>
                  <c:pt idx="25">
                    <c:v>02</c:v>
                  </c:pt>
                  <c:pt idx="26">
                    <c:v>03</c:v>
                  </c:pt>
                  <c:pt idx="27">
                    <c:v>04</c:v>
                  </c:pt>
                  <c:pt idx="28">
                    <c:v>05</c:v>
                  </c:pt>
                  <c:pt idx="29">
                    <c:v>06</c:v>
                  </c:pt>
                  <c:pt idx="30">
                    <c:v>07</c:v>
                  </c:pt>
                  <c:pt idx="31">
                    <c:v>08</c:v>
                  </c:pt>
                  <c:pt idx="32">
                    <c:v>09</c:v>
                  </c:pt>
                  <c:pt idx="33">
                    <c:v>10</c:v>
                  </c:pt>
                  <c:pt idx="34">
                    <c:v>11</c:v>
                  </c:pt>
                  <c:pt idx="35">
                    <c:v>12</c:v>
                  </c:pt>
                  <c:pt idx="36">
                    <c:v>01</c:v>
                  </c:pt>
                  <c:pt idx="37">
                    <c:v>02</c:v>
                  </c:pt>
                  <c:pt idx="38">
                    <c:v>03</c:v>
                  </c:pt>
                  <c:pt idx="39">
                    <c:v>04</c:v>
                  </c:pt>
                  <c:pt idx="40">
                    <c:v>05</c:v>
                  </c:pt>
                  <c:pt idx="41">
                    <c:v>06</c:v>
                  </c:pt>
                  <c:pt idx="42">
                    <c:v>07</c:v>
                  </c:pt>
                  <c:pt idx="43">
                    <c:v>08</c:v>
                  </c:pt>
                  <c:pt idx="44">
                    <c:v>09</c:v>
                  </c:pt>
                  <c:pt idx="45">
                    <c:v>10</c:v>
                  </c:pt>
                  <c:pt idx="46">
                    <c:v>11</c:v>
                  </c:pt>
                  <c:pt idx="47">
                    <c:v>12</c:v>
                  </c:pt>
                  <c:pt idx="48">
                    <c:v>01</c:v>
                  </c:pt>
                  <c:pt idx="49">
                    <c:v>02</c:v>
                  </c:pt>
                  <c:pt idx="50">
                    <c:v>03</c:v>
                  </c:pt>
                  <c:pt idx="51">
                    <c:v>04</c:v>
                  </c:pt>
                  <c:pt idx="52">
                    <c:v>05</c:v>
                  </c:pt>
                  <c:pt idx="53">
                    <c:v>06</c:v>
                  </c:pt>
                  <c:pt idx="54">
                    <c:v>07</c:v>
                  </c:pt>
                </c:lvl>
                <c:lvl>
                  <c:pt idx="0">
                    <c:v>2019</c:v>
                  </c:pt>
                  <c:pt idx="12">
                    <c:v>2020</c:v>
                  </c:pt>
                  <c:pt idx="24">
                    <c:v>2021</c:v>
                  </c:pt>
                  <c:pt idx="36">
                    <c:v>2022</c:v>
                  </c:pt>
                  <c:pt idx="48">
                    <c:v>2023</c:v>
                  </c:pt>
                </c:lvl>
              </c:multiLvlStrCache>
            </c:multiLvlStrRef>
          </c:cat>
          <c:val>
            <c:numRef>
              <c:f>'2019-2022'!$D$2:$D$56</c:f>
              <c:numCache>
                <c:formatCode>#,##0</c:formatCode>
                <c:ptCount val="55"/>
                <c:pt idx="0">
                  <c:v>792634</c:v>
                </c:pt>
                <c:pt idx="1">
                  <c:v>723878</c:v>
                </c:pt>
                <c:pt idx="2">
                  <c:v>814210</c:v>
                </c:pt>
                <c:pt idx="3">
                  <c:v>677099</c:v>
                </c:pt>
                <c:pt idx="4">
                  <c:v>914488</c:v>
                </c:pt>
                <c:pt idx="5">
                  <c:v>865432</c:v>
                </c:pt>
                <c:pt idx="6">
                  <c:v>931437</c:v>
                </c:pt>
                <c:pt idx="7">
                  <c:v>957574</c:v>
                </c:pt>
                <c:pt idx="8">
                  <c:v>917831</c:v>
                </c:pt>
                <c:pt idx="9">
                  <c:v>887398</c:v>
                </c:pt>
                <c:pt idx="10">
                  <c:v>784495</c:v>
                </c:pt>
                <c:pt idx="11">
                  <c:v>717069</c:v>
                </c:pt>
                <c:pt idx="12">
                  <c:v>893924</c:v>
                </c:pt>
                <c:pt idx="13">
                  <c:v>768077</c:v>
                </c:pt>
                <c:pt idx="14">
                  <c:v>349388</c:v>
                </c:pt>
                <c:pt idx="15">
                  <c:v>35142</c:v>
                </c:pt>
                <c:pt idx="16">
                  <c:v>95567</c:v>
                </c:pt>
                <c:pt idx="17">
                  <c:v>167809</c:v>
                </c:pt>
                <c:pt idx="18">
                  <c:v>221806</c:v>
                </c:pt>
                <c:pt idx="19">
                  <c:v>238151</c:v>
                </c:pt>
                <c:pt idx="20">
                  <c:v>265665</c:v>
                </c:pt>
                <c:pt idx="21">
                  <c:v>246570</c:v>
                </c:pt>
                <c:pt idx="22">
                  <c:v>187878</c:v>
                </c:pt>
                <c:pt idx="23">
                  <c:v>175294</c:v>
                </c:pt>
                <c:pt idx="24">
                  <c:v>290036</c:v>
                </c:pt>
                <c:pt idx="25">
                  <c:v>283111</c:v>
                </c:pt>
                <c:pt idx="26">
                  <c:v>323736</c:v>
                </c:pt>
                <c:pt idx="27">
                  <c:v>272623</c:v>
                </c:pt>
                <c:pt idx="28">
                  <c:v>369719</c:v>
                </c:pt>
                <c:pt idx="29">
                  <c:v>366034</c:v>
                </c:pt>
                <c:pt idx="30">
                  <c:v>368246</c:v>
                </c:pt>
                <c:pt idx="31">
                  <c:v>400956</c:v>
                </c:pt>
                <c:pt idx="32">
                  <c:v>429832</c:v>
                </c:pt>
                <c:pt idx="33">
                  <c:v>388669</c:v>
                </c:pt>
                <c:pt idx="34">
                  <c:v>338962</c:v>
                </c:pt>
                <c:pt idx="35">
                  <c:v>313510</c:v>
                </c:pt>
                <c:pt idx="36">
                  <c:v>453827</c:v>
                </c:pt>
                <c:pt idx="37">
                  <c:v>710797</c:v>
                </c:pt>
                <c:pt idx="38">
                  <c:v>2028130</c:v>
                </c:pt>
                <c:pt idx="39">
                  <c:v>641468</c:v>
                </c:pt>
                <c:pt idx="40">
                  <c:v>651150</c:v>
                </c:pt>
                <c:pt idx="41">
                  <c:v>688143</c:v>
                </c:pt>
                <c:pt idx="42">
                  <c:v>702041</c:v>
                </c:pt>
                <c:pt idx="43">
                  <c:v>759758</c:v>
                </c:pt>
                <c:pt idx="44">
                  <c:v>716134</c:v>
                </c:pt>
                <c:pt idx="45">
                  <c:v>720692</c:v>
                </c:pt>
                <c:pt idx="46">
                  <c:v>648434</c:v>
                </c:pt>
                <c:pt idx="47">
                  <c:v>715629</c:v>
                </c:pt>
                <c:pt idx="48">
                  <c:v>702198</c:v>
                </c:pt>
                <c:pt idx="49">
                  <c:v>568252</c:v>
                </c:pt>
                <c:pt idx="50">
                  <c:v>638683</c:v>
                </c:pt>
                <c:pt idx="51">
                  <c:v>707915</c:v>
                </c:pt>
                <c:pt idx="52">
                  <c:v>728695</c:v>
                </c:pt>
                <c:pt idx="53">
                  <c:v>850144</c:v>
                </c:pt>
                <c:pt idx="54">
                  <c:v>982653</c:v>
                </c:pt>
              </c:numCache>
            </c:numRef>
          </c:val>
          <c:extLst>
            <c:ext xmlns:c16="http://schemas.microsoft.com/office/drawing/2014/chart" uri="{C3380CC4-5D6E-409C-BE32-E72D297353CC}">
              <c16:uniqueId val="{00000000-A14F-4354-9D86-BE16A1C02DAF}"/>
            </c:ext>
          </c:extLst>
        </c:ser>
        <c:ser>
          <c:idx val="1"/>
          <c:order val="1"/>
          <c:tx>
            <c:strRef>
              <c:f>'2019-2022'!$E$1</c:f>
              <c:strCache>
                <c:ptCount val="1"/>
                <c:pt idx="0">
                  <c:v>cudzoziemcy - wyjazd z RP</c:v>
                </c:pt>
              </c:strCache>
            </c:strRef>
          </c:tx>
          <c:spPr>
            <a:solidFill>
              <a:srgbClr val="A9D18E"/>
            </a:solidFill>
            <a:ln>
              <a:noFill/>
            </a:ln>
            <a:effectLst/>
          </c:spPr>
          <c:invertIfNegative val="0"/>
          <c:cat>
            <c:multiLvlStrRef>
              <c:f>'2019-2022'!$B$2:$C$56</c:f>
              <c:multiLvlStrCache>
                <c:ptCount val="55"/>
                <c:lvl>
                  <c:pt idx="0">
                    <c:v>01</c:v>
                  </c:pt>
                  <c:pt idx="1">
                    <c:v>02</c:v>
                  </c:pt>
                  <c:pt idx="2">
                    <c:v>03</c:v>
                  </c:pt>
                  <c:pt idx="3">
                    <c:v>04</c:v>
                  </c:pt>
                  <c:pt idx="4">
                    <c:v>05</c:v>
                  </c:pt>
                  <c:pt idx="5">
                    <c:v>06</c:v>
                  </c:pt>
                  <c:pt idx="6">
                    <c:v>07</c:v>
                  </c:pt>
                  <c:pt idx="7">
                    <c:v>08</c:v>
                  </c:pt>
                  <c:pt idx="8">
                    <c:v>09</c:v>
                  </c:pt>
                  <c:pt idx="9">
                    <c:v>10</c:v>
                  </c:pt>
                  <c:pt idx="10">
                    <c:v>11</c:v>
                  </c:pt>
                  <c:pt idx="11">
                    <c:v>12</c:v>
                  </c:pt>
                  <c:pt idx="12">
                    <c:v>01</c:v>
                  </c:pt>
                  <c:pt idx="13">
                    <c:v>02</c:v>
                  </c:pt>
                  <c:pt idx="14">
                    <c:v>03</c:v>
                  </c:pt>
                  <c:pt idx="15">
                    <c:v>04</c:v>
                  </c:pt>
                  <c:pt idx="16">
                    <c:v>05</c:v>
                  </c:pt>
                  <c:pt idx="17">
                    <c:v>06</c:v>
                  </c:pt>
                  <c:pt idx="18">
                    <c:v>07</c:v>
                  </c:pt>
                  <c:pt idx="19">
                    <c:v>08</c:v>
                  </c:pt>
                  <c:pt idx="20">
                    <c:v>09</c:v>
                  </c:pt>
                  <c:pt idx="21">
                    <c:v>10</c:v>
                  </c:pt>
                  <c:pt idx="22">
                    <c:v>11</c:v>
                  </c:pt>
                  <c:pt idx="23">
                    <c:v>12</c:v>
                  </c:pt>
                  <c:pt idx="24">
                    <c:v>01</c:v>
                  </c:pt>
                  <c:pt idx="25">
                    <c:v>02</c:v>
                  </c:pt>
                  <c:pt idx="26">
                    <c:v>03</c:v>
                  </c:pt>
                  <c:pt idx="27">
                    <c:v>04</c:v>
                  </c:pt>
                  <c:pt idx="28">
                    <c:v>05</c:v>
                  </c:pt>
                  <c:pt idx="29">
                    <c:v>06</c:v>
                  </c:pt>
                  <c:pt idx="30">
                    <c:v>07</c:v>
                  </c:pt>
                  <c:pt idx="31">
                    <c:v>08</c:v>
                  </c:pt>
                  <c:pt idx="32">
                    <c:v>09</c:v>
                  </c:pt>
                  <c:pt idx="33">
                    <c:v>10</c:v>
                  </c:pt>
                  <c:pt idx="34">
                    <c:v>11</c:v>
                  </c:pt>
                  <c:pt idx="35">
                    <c:v>12</c:v>
                  </c:pt>
                  <c:pt idx="36">
                    <c:v>01</c:v>
                  </c:pt>
                  <c:pt idx="37">
                    <c:v>02</c:v>
                  </c:pt>
                  <c:pt idx="38">
                    <c:v>03</c:v>
                  </c:pt>
                  <c:pt idx="39">
                    <c:v>04</c:v>
                  </c:pt>
                  <c:pt idx="40">
                    <c:v>05</c:v>
                  </c:pt>
                  <c:pt idx="41">
                    <c:v>06</c:v>
                  </c:pt>
                  <c:pt idx="42">
                    <c:v>07</c:v>
                  </c:pt>
                  <c:pt idx="43">
                    <c:v>08</c:v>
                  </c:pt>
                  <c:pt idx="44">
                    <c:v>09</c:v>
                  </c:pt>
                  <c:pt idx="45">
                    <c:v>10</c:v>
                  </c:pt>
                  <c:pt idx="46">
                    <c:v>11</c:v>
                  </c:pt>
                  <c:pt idx="47">
                    <c:v>12</c:v>
                  </c:pt>
                  <c:pt idx="48">
                    <c:v>01</c:v>
                  </c:pt>
                  <c:pt idx="49">
                    <c:v>02</c:v>
                  </c:pt>
                  <c:pt idx="50">
                    <c:v>03</c:v>
                  </c:pt>
                  <c:pt idx="51">
                    <c:v>04</c:v>
                  </c:pt>
                  <c:pt idx="52">
                    <c:v>05</c:v>
                  </c:pt>
                  <c:pt idx="53">
                    <c:v>06</c:v>
                  </c:pt>
                  <c:pt idx="54">
                    <c:v>07</c:v>
                  </c:pt>
                </c:lvl>
                <c:lvl>
                  <c:pt idx="0">
                    <c:v>2019</c:v>
                  </c:pt>
                  <c:pt idx="12">
                    <c:v>2020</c:v>
                  </c:pt>
                  <c:pt idx="24">
                    <c:v>2021</c:v>
                  </c:pt>
                  <c:pt idx="36">
                    <c:v>2022</c:v>
                  </c:pt>
                  <c:pt idx="48">
                    <c:v>2023</c:v>
                  </c:pt>
                </c:lvl>
              </c:multiLvlStrCache>
            </c:multiLvlStrRef>
          </c:cat>
          <c:val>
            <c:numRef>
              <c:f>'2019-2022'!$E$2:$E$56</c:f>
              <c:numCache>
                <c:formatCode>#,##0</c:formatCode>
                <c:ptCount val="55"/>
                <c:pt idx="0">
                  <c:v>592078</c:v>
                </c:pt>
                <c:pt idx="1">
                  <c:v>649724</c:v>
                </c:pt>
                <c:pt idx="2">
                  <c:v>760566</c:v>
                </c:pt>
                <c:pt idx="3">
                  <c:v>847558</c:v>
                </c:pt>
                <c:pt idx="4">
                  <c:v>726764</c:v>
                </c:pt>
                <c:pt idx="5">
                  <c:v>826652</c:v>
                </c:pt>
                <c:pt idx="6">
                  <c:v>955559</c:v>
                </c:pt>
                <c:pt idx="7">
                  <c:v>1029694</c:v>
                </c:pt>
                <c:pt idx="8">
                  <c:v>810886</c:v>
                </c:pt>
                <c:pt idx="9">
                  <c:v>874761</c:v>
                </c:pt>
                <c:pt idx="10">
                  <c:v>793103</c:v>
                </c:pt>
                <c:pt idx="11">
                  <c:v>1062408</c:v>
                </c:pt>
                <c:pt idx="12">
                  <c:v>663424</c:v>
                </c:pt>
                <c:pt idx="13">
                  <c:v>711648</c:v>
                </c:pt>
                <c:pt idx="14">
                  <c:v>460230</c:v>
                </c:pt>
                <c:pt idx="15">
                  <c:v>84260</c:v>
                </c:pt>
                <c:pt idx="16">
                  <c:v>95594</c:v>
                </c:pt>
                <c:pt idx="17">
                  <c:v>138456</c:v>
                </c:pt>
                <c:pt idx="18">
                  <c:v>226839</c:v>
                </c:pt>
                <c:pt idx="19">
                  <c:v>238172</c:v>
                </c:pt>
                <c:pt idx="20">
                  <c:v>206008</c:v>
                </c:pt>
                <c:pt idx="21">
                  <c:v>252887</c:v>
                </c:pt>
                <c:pt idx="22">
                  <c:v>230038</c:v>
                </c:pt>
                <c:pt idx="23">
                  <c:v>383750</c:v>
                </c:pt>
                <c:pt idx="24">
                  <c:v>154439</c:v>
                </c:pt>
                <c:pt idx="25">
                  <c:v>199510</c:v>
                </c:pt>
                <c:pt idx="26">
                  <c:v>242641</c:v>
                </c:pt>
                <c:pt idx="27">
                  <c:v>318783</c:v>
                </c:pt>
                <c:pt idx="28">
                  <c:v>268362</c:v>
                </c:pt>
                <c:pt idx="29">
                  <c:v>320648</c:v>
                </c:pt>
                <c:pt idx="30">
                  <c:v>431969</c:v>
                </c:pt>
                <c:pt idx="31">
                  <c:v>439226</c:v>
                </c:pt>
                <c:pt idx="32">
                  <c:v>337408</c:v>
                </c:pt>
                <c:pt idx="33">
                  <c:v>389933</c:v>
                </c:pt>
                <c:pt idx="34">
                  <c:v>358496</c:v>
                </c:pt>
                <c:pt idx="35">
                  <c:v>638655</c:v>
                </c:pt>
                <c:pt idx="36">
                  <c:v>287888</c:v>
                </c:pt>
                <c:pt idx="37">
                  <c:v>300708</c:v>
                </c:pt>
                <c:pt idx="38">
                  <c:v>327860</c:v>
                </c:pt>
                <c:pt idx="39">
                  <c:v>546029</c:v>
                </c:pt>
                <c:pt idx="40">
                  <c:v>752838</c:v>
                </c:pt>
                <c:pt idx="41">
                  <c:v>742466</c:v>
                </c:pt>
                <c:pt idx="42">
                  <c:v>754402</c:v>
                </c:pt>
                <c:pt idx="43">
                  <c:v>855728</c:v>
                </c:pt>
                <c:pt idx="44">
                  <c:v>725355</c:v>
                </c:pt>
                <c:pt idx="45">
                  <c:v>709482</c:v>
                </c:pt>
                <c:pt idx="46">
                  <c:v>630301</c:v>
                </c:pt>
                <c:pt idx="47">
                  <c:v>743664</c:v>
                </c:pt>
                <c:pt idx="48">
                  <c:v>638224</c:v>
                </c:pt>
                <c:pt idx="49">
                  <c:v>515139</c:v>
                </c:pt>
                <c:pt idx="50">
                  <c:v>674915</c:v>
                </c:pt>
                <c:pt idx="51">
                  <c:v>810289</c:v>
                </c:pt>
                <c:pt idx="52">
                  <c:v>707858</c:v>
                </c:pt>
                <c:pt idx="53">
                  <c:v>791463</c:v>
                </c:pt>
                <c:pt idx="54">
                  <c:v>1040611</c:v>
                </c:pt>
              </c:numCache>
            </c:numRef>
          </c:val>
          <c:extLst>
            <c:ext xmlns:c16="http://schemas.microsoft.com/office/drawing/2014/chart" uri="{C3380CC4-5D6E-409C-BE32-E72D297353CC}">
              <c16:uniqueId val="{00000001-A14F-4354-9D86-BE16A1C02DAF}"/>
            </c:ext>
          </c:extLst>
        </c:ser>
        <c:ser>
          <c:idx val="2"/>
          <c:order val="2"/>
          <c:tx>
            <c:strRef>
              <c:f>'2019-2022'!$F$1</c:f>
              <c:strCache>
                <c:ptCount val="1"/>
                <c:pt idx="0">
                  <c:v>Polacy - przyjazd do RP</c:v>
                </c:pt>
              </c:strCache>
            </c:strRef>
          </c:tx>
          <c:spPr>
            <a:solidFill>
              <a:srgbClr val="0000FF"/>
            </a:solidFill>
            <a:ln>
              <a:noFill/>
            </a:ln>
            <a:effectLst/>
          </c:spPr>
          <c:invertIfNegative val="0"/>
          <c:cat>
            <c:multiLvlStrRef>
              <c:f>'2019-2022'!$B$2:$C$56</c:f>
              <c:multiLvlStrCache>
                <c:ptCount val="55"/>
                <c:lvl>
                  <c:pt idx="0">
                    <c:v>01</c:v>
                  </c:pt>
                  <c:pt idx="1">
                    <c:v>02</c:v>
                  </c:pt>
                  <c:pt idx="2">
                    <c:v>03</c:v>
                  </c:pt>
                  <c:pt idx="3">
                    <c:v>04</c:v>
                  </c:pt>
                  <c:pt idx="4">
                    <c:v>05</c:v>
                  </c:pt>
                  <c:pt idx="5">
                    <c:v>06</c:v>
                  </c:pt>
                  <c:pt idx="6">
                    <c:v>07</c:v>
                  </c:pt>
                  <c:pt idx="7">
                    <c:v>08</c:v>
                  </c:pt>
                  <c:pt idx="8">
                    <c:v>09</c:v>
                  </c:pt>
                  <c:pt idx="9">
                    <c:v>10</c:v>
                  </c:pt>
                  <c:pt idx="10">
                    <c:v>11</c:v>
                  </c:pt>
                  <c:pt idx="11">
                    <c:v>12</c:v>
                  </c:pt>
                  <c:pt idx="12">
                    <c:v>01</c:v>
                  </c:pt>
                  <c:pt idx="13">
                    <c:v>02</c:v>
                  </c:pt>
                  <c:pt idx="14">
                    <c:v>03</c:v>
                  </c:pt>
                  <c:pt idx="15">
                    <c:v>04</c:v>
                  </c:pt>
                  <c:pt idx="16">
                    <c:v>05</c:v>
                  </c:pt>
                  <c:pt idx="17">
                    <c:v>06</c:v>
                  </c:pt>
                  <c:pt idx="18">
                    <c:v>07</c:v>
                  </c:pt>
                  <c:pt idx="19">
                    <c:v>08</c:v>
                  </c:pt>
                  <c:pt idx="20">
                    <c:v>09</c:v>
                  </c:pt>
                  <c:pt idx="21">
                    <c:v>10</c:v>
                  </c:pt>
                  <c:pt idx="22">
                    <c:v>11</c:v>
                  </c:pt>
                  <c:pt idx="23">
                    <c:v>12</c:v>
                  </c:pt>
                  <c:pt idx="24">
                    <c:v>01</c:v>
                  </c:pt>
                  <c:pt idx="25">
                    <c:v>02</c:v>
                  </c:pt>
                  <c:pt idx="26">
                    <c:v>03</c:v>
                  </c:pt>
                  <c:pt idx="27">
                    <c:v>04</c:v>
                  </c:pt>
                  <c:pt idx="28">
                    <c:v>05</c:v>
                  </c:pt>
                  <c:pt idx="29">
                    <c:v>06</c:v>
                  </c:pt>
                  <c:pt idx="30">
                    <c:v>07</c:v>
                  </c:pt>
                  <c:pt idx="31">
                    <c:v>08</c:v>
                  </c:pt>
                  <c:pt idx="32">
                    <c:v>09</c:v>
                  </c:pt>
                  <c:pt idx="33">
                    <c:v>10</c:v>
                  </c:pt>
                  <c:pt idx="34">
                    <c:v>11</c:v>
                  </c:pt>
                  <c:pt idx="35">
                    <c:v>12</c:v>
                  </c:pt>
                  <c:pt idx="36">
                    <c:v>01</c:v>
                  </c:pt>
                  <c:pt idx="37">
                    <c:v>02</c:v>
                  </c:pt>
                  <c:pt idx="38">
                    <c:v>03</c:v>
                  </c:pt>
                  <c:pt idx="39">
                    <c:v>04</c:v>
                  </c:pt>
                  <c:pt idx="40">
                    <c:v>05</c:v>
                  </c:pt>
                  <c:pt idx="41">
                    <c:v>06</c:v>
                  </c:pt>
                  <c:pt idx="42">
                    <c:v>07</c:v>
                  </c:pt>
                  <c:pt idx="43">
                    <c:v>08</c:v>
                  </c:pt>
                  <c:pt idx="44">
                    <c:v>09</c:v>
                  </c:pt>
                  <c:pt idx="45">
                    <c:v>10</c:v>
                  </c:pt>
                  <c:pt idx="46">
                    <c:v>11</c:v>
                  </c:pt>
                  <c:pt idx="47">
                    <c:v>12</c:v>
                  </c:pt>
                  <c:pt idx="48">
                    <c:v>01</c:v>
                  </c:pt>
                  <c:pt idx="49">
                    <c:v>02</c:v>
                  </c:pt>
                  <c:pt idx="50">
                    <c:v>03</c:v>
                  </c:pt>
                  <c:pt idx="51">
                    <c:v>04</c:v>
                  </c:pt>
                  <c:pt idx="52">
                    <c:v>05</c:v>
                  </c:pt>
                  <c:pt idx="53">
                    <c:v>06</c:v>
                  </c:pt>
                  <c:pt idx="54">
                    <c:v>07</c:v>
                  </c:pt>
                </c:lvl>
                <c:lvl>
                  <c:pt idx="0">
                    <c:v>2019</c:v>
                  </c:pt>
                  <c:pt idx="12">
                    <c:v>2020</c:v>
                  </c:pt>
                  <c:pt idx="24">
                    <c:v>2021</c:v>
                  </c:pt>
                  <c:pt idx="36">
                    <c:v>2022</c:v>
                  </c:pt>
                  <c:pt idx="48">
                    <c:v>2023</c:v>
                  </c:pt>
                </c:lvl>
              </c:multiLvlStrCache>
            </c:multiLvlStrRef>
          </c:cat>
          <c:val>
            <c:numRef>
              <c:f>'2019-2022'!$F$2:$F$56</c:f>
              <c:numCache>
                <c:formatCode>#,##0</c:formatCode>
                <c:ptCount val="55"/>
                <c:pt idx="0">
                  <c:v>53589</c:v>
                </c:pt>
                <c:pt idx="1">
                  <c:v>53189</c:v>
                </c:pt>
                <c:pt idx="2">
                  <c:v>58326</c:v>
                </c:pt>
                <c:pt idx="3">
                  <c:v>60737</c:v>
                </c:pt>
                <c:pt idx="4">
                  <c:v>102283</c:v>
                </c:pt>
                <c:pt idx="5">
                  <c:v>86952</c:v>
                </c:pt>
                <c:pt idx="6">
                  <c:v>92093</c:v>
                </c:pt>
                <c:pt idx="7">
                  <c:v>120729</c:v>
                </c:pt>
                <c:pt idx="8">
                  <c:v>92643</c:v>
                </c:pt>
                <c:pt idx="9">
                  <c:v>75233</c:v>
                </c:pt>
                <c:pt idx="10">
                  <c:v>63874</c:v>
                </c:pt>
                <c:pt idx="11">
                  <c:v>51210</c:v>
                </c:pt>
                <c:pt idx="12">
                  <c:v>59681</c:v>
                </c:pt>
                <c:pt idx="13">
                  <c:v>50246</c:v>
                </c:pt>
                <c:pt idx="14">
                  <c:v>23847</c:v>
                </c:pt>
                <c:pt idx="15">
                  <c:v>3137</c:v>
                </c:pt>
                <c:pt idx="16">
                  <c:v>3671</c:v>
                </c:pt>
                <c:pt idx="17">
                  <c:v>5146</c:v>
                </c:pt>
                <c:pt idx="18">
                  <c:v>18610</c:v>
                </c:pt>
                <c:pt idx="19">
                  <c:v>19221</c:v>
                </c:pt>
                <c:pt idx="20">
                  <c:v>11804</c:v>
                </c:pt>
                <c:pt idx="21">
                  <c:v>21252</c:v>
                </c:pt>
                <c:pt idx="22">
                  <c:v>12353</c:v>
                </c:pt>
                <c:pt idx="23">
                  <c:v>17241</c:v>
                </c:pt>
                <c:pt idx="24">
                  <c:v>9203</c:v>
                </c:pt>
                <c:pt idx="25">
                  <c:v>9951</c:v>
                </c:pt>
                <c:pt idx="26">
                  <c:v>13194</c:v>
                </c:pt>
                <c:pt idx="27">
                  <c:v>9146</c:v>
                </c:pt>
                <c:pt idx="28">
                  <c:v>13813</c:v>
                </c:pt>
                <c:pt idx="29">
                  <c:v>15778</c:v>
                </c:pt>
                <c:pt idx="30">
                  <c:v>27661</c:v>
                </c:pt>
                <c:pt idx="31">
                  <c:v>41034</c:v>
                </c:pt>
                <c:pt idx="32">
                  <c:v>31671</c:v>
                </c:pt>
                <c:pt idx="33">
                  <c:v>28185</c:v>
                </c:pt>
                <c:pt idx="34">
                  <c:v>23586</c:v>
                </c:pt>
                <c:pt idx="35">
                  <c:v>18254</c:v>
                </c:pt>
                <c:pt idx="36">
                  <c:v>20512</c:v>
                </c:pt>
                <c:pt idx="37">
                  <c:v>16773</c:v>
                </c:pt>
                <c:pt idx="38">
                  <c:v>28714</c:v>
                </c:pt>
                <c:pt idx="39">
                  <c:v>19704</c:v>
                </c:pt>
                <c:pt idx="40">
                  <c:v>18223</c:v>
                </c:pt>
                <c:pt idx="41">
                  <c:v>18942</c:v>
                </c:pt>
                <c:pt idx="42">
                  <c:v>19783</c:v>
                </c:pt>
                <c:pt idx="43">
                  <c:v>21054</c:v>
                </c:pt>
                <c:pt idx="44">
                  <c:v>20599</c:v>
                </c:pt>
                <c:pt idx="45">
                  <c:v>19474</c:v>
                </c:pt>
                <c:pt idx="46">
                  <c:v>18857</c:v>
                </c:pt>
                <c:pt idx="47">
                  <c:v>18410</c:v>
                </c:pt>
                <c:pt idx="48">
                  <c:v>19937</c:v>
                </c:pt>
                <c:pt idx="49">
                  <c:v>16366</c:v>
                </c:pt>
                <c:pt idx="50">
                  <c:v>18784</c:v>
                </c:pt>
                <c:pt idx="51">
                  <c:v>20289</c:v>
                </c:pt>
                <c:pt idx="52">
                  <c:v>22063</c:v>
                </c:pt>
                <c:pt idx="53">
                  <c:v>21421</c:v>
                </c:pt>
                <c:pt idx="54">
                  <c:v>22055</c:v>
                </c:pt>
              </c:numCache>
            </c:numRef>
          </c:val>
          <c:extLst>
            <c:ext xmlns:c16="http://schemas.microsoft.com/office/drawing/2014/chart" uri="{C3380CC4-5D6E-409C-BE32-E72D297353CC}">
              <c16:uniqueId val="{00000002-A14F-4354-9D86-BE16A1C02DAF}"/>
            </c:ext>
          </c:extLst>
        </c:ser>
        <c:ser>
          <c:idx val="3"/>
          <c:order val="3"/>
          <c:tx>
            <c:strRef>
              <c:f>'2019-2022'!$G$1</c:f>
              <c:strCache>
                <c:ptCount val="1"/>
                <c:pt idx="0">
                  <c:v>Polacy - wyjazd z RP</c:v>
                </c:pt>
              </c:strCache>
            </c:strRef>
          </c:tx>
          <c:spPr>
            <a:solidFill>
              <a:srgbClr val="9DC3E6"/>
            </a:solidFill>
            <a:ln>
              <a:noFill/>
            </a:ln>
            <a:effectLst/>
          </c:spPr>
          <c:invertIfNegative val="0"/>
          <c:cat>
            <c:multiLvlStrRef>
              <c:f>'2019-2022'!$B$2:$C$56</c:f>
              <c:multiLvlStrCache>
                <c:ptCount val="55"/>
                <c:lvl>
                  <c:pt idx="0">
                    <c:v>01</c:v>
                  </c:pt>
                  <c:pt idx="1">
                    <c:v>02</c:v>
                  </c:pt>
                  <c:pt idx="2">
                    <c:v>03</c:v>
                  </c:pt>
                  <c:pt idx="3">
                    <c:v>04</c:v>
                  </c:pt>
                  <c:pt idx="4">
                    <c:v>05</c:v>
                  </c:pt>
                  <c:pt idx="5">
                    <c:v>06</c:v>
                  </c:pt>
                  <c:pt idx="6">
                    <c:v>07</c:v>
                  </c:pt>
                  <c:pt idx="7">
                    <c:v>08</c:v>
                  </c:pt>
                  <c:pt idx="8">
                    <c:v>09</c:v>
                  </c:pt>
                  <c:pt idx="9">
                    <c:v>10</c:v>
                  </c:pt>
                  <c:pt idx="10">
                    <c:v>11</c:v>
                  </c:pt>
                  <c:pt idx="11">
                    <c:v>12</c:v>
                  </c:pt>
                  <c:pt idx="12">
                    <c:v>01</c:v>
                  </c:pt>
                  <c:pt idx="13">
                    <c:v>02</c:v>
                  </c:pt>
                  <c:pt idx="14">
                    <c:v>03</c:v>
                  </c:pt>
                  <c:pt idx="15">
                    <c:v>04</c:v>
                  </c:pt>
                  <c:pt idx="16">
                    <c:v>05</c:v>
                  </c:pt>
                  <c:pt idx="17">
                    <c:v>06</c:v>
                  </c:pt>
                  <c:pt idx="18">
                    <c:v>07</c:v>
                  </c:pt>
                  <c:pt idx="19">
                    <c:v>08</c:v>
                  </c:pt>
                  <c:pt idx="20">
                    <c:v>09</c:v>
                  </c:pt>
                  <c:pt idx="21">
                    <c:v>10</c:v>
                  </c:pt>
                  <c:pt idx="22">
                    <c:v>11</c:v>
                  </c:pt>
                  <c:pt idx="23">
                    <c:v>12</c:v>
                  </c:pt>
                  <c:pt idx="24">
                    <c:v>01</c:v>
                  </c:pt>
                  <c:pt idx="25">
                    <c:v>02</c:v>
                  </c:pt>
                  <c:pt idx="26">
                    <c:v>03</c:v>
                  </c:pt>
                  <c:pt idx="27">
                    <c:v>04</c:v>
                  </c:pt>
                  <c:pt idx="28">
                    <c:v>05</c:v>
                  </c:pt>
                  <c:pt idx="29">
                    <c:v>06</c:v>
                  </c:pt>
                  <c:pt idx="30">
                    <c:v>07</c:v>
                  </c:pt>
                  <c:pt idx="31">
                    <c:v>08</c:v>
                  </c:pt>
                  <c:pt idx="32">
                    <c:v>09</c:v>
                  </c:pt>
                  <c:pt idx="33">
                    <c:v>10</c:v>
                  </c:pt>
                  <c:pt idx="34">
                    <c:v>11</c:v>
                  </c:pt>
                  <c:pt idx="35">
                    <c:v>12</c:v>
                  </c:pt>
                  <c:pt idx="36">
                    <c:v>01</c:v>
                  </c:pt>
                  <c:pt idx="37">
                    <c:v>02</c:v>
                  </c:pt>
                  <c:pt idx="38">
                    <c:v>03</c:v>
                  </c:pt>
                  <c:pt idx="39">
                    <c:v>04</c:v>
                  </c:pt>
                  <c:pt idx="40">
                    <c:v>05</c:v>
                  </c:pt>
                  <c:pt idx="41">
                    <c:v>06</c:v>
                  </c:pt>
                  <c:pt idx="42">
                    <c:v>07</c:v>
                  </c:pt>
                  <c:pt idx="43">
                    <c:v>08</c:v>
                  </c:pt>
                  <c:pt idx="44">
                    <c:v>09</c:v>
                  </c:pt>
                  <c:pt idx="45">
                    <c:v>10</c:v>
                  </c:pt>
                  <c:pt idx="46">
                    <c:v>11</c:v>
                  </c:pt>
                  <c:pt idx="47">
                    <c:v>12</c:v>
                  </c:pt>
                  <c:pt idx="48">
                    <c:v>01</c:v>
                  </c:pt>
                  <c:pt idx="49">
                    <c:v>02</c:v>
                  </c:pt>
                  <c:pt idx="50">
                    <c:v>03</c:v>
                  </c:pt>
                  <c:pt idx="51">
                    <c:v>04</c:v>
                  </c:pt>
                  <c:pt idx="52">
                    <c:v>05</c:v>
                  </c:pt>
                  <c:pt idx="53">
                    <c:v>06</c:v>
                  </c:pt>
                  <c:pt idx="54">
                    <c:v>07</c:v>
                  </c:pt>
                </c:lvl>
                <c:lvl>
                  <c:pt idx="0">
                    <c:v>2019</c:v>
                  </c:pt>
                  <c:pt idx="12">
                    <c:v>2020</c:v>
                  </c:pt>
                  <c:pt idx="24">
                    <c:v>2021</c:v>
                  </c:pt>
                  <c:pt idx="36">
                    <c:v>2022</c:v>
                  </c:pt>
                  <c:pt idx="48">
                    <c:v>2023</c:v>
                  </c:pt>
                </c:lvl>
              </c:multiLvlStrCache>
            </c:multiLvlStrRef>
          </c:cat>
          <c:val>
            <c:numRef>
              <c:f>'2019-2022'!$G$2:$G$56</c:f>
              <c:numCache>
                <c:formatCode>#,##0</c:formatCode>
                <c:ptCount val="55"/>
                <c:pt idx="0">
                  <c:v>48164</c:v>
                </c:pt>
                <c:pt idx="1">
                  <c:v>51675</c:v>
                </c:pt>
                <c:pt idx="2">
                  <c:v>58346</c:v>
                </c:pt>
                <c:pt idx="3">
                  <c:v>72875</c:v>
                </c:pt>
                <c:pt idx="4">
                  <c:v>94084</c:v>
                </c:pt>
                <c:pt idx="5">
                  <c:v>87311</c:v>
                </c:pt>
                <c:pt idx="6">
                  <c:v>95464</c:v>
                </c:pt>
                <c:pt idx="7">
                  <c:v>119989</c:v>
                </c:pt>
                <c:pt idx="8">
                  <c:v>88626</c:v>
                </c:pt>
                <c:pt idx="9">
                  <c:v>73594</c:v>
                </c:pt>
                <c:pt idx="10">
                  <c:v>64806</c:v>
                </c:pt>
                <c:pt idx="11">
                  <c:v>58529</c:v>
                </c:pt>
                <c:pt idx="12">
                  <c:v>51268</c:v>
                </c:pt>
                <c:pt idx="13">
                  <c:v>49867</c:v>
                </c:pt>
                <c:pt idx="14">
                  <c:v>21099</c:v>
                </c:pt>
                <c:pt idx="15">
                  <c:v>2724</c:v>
                </c:pt>
                <c:pt idx="16">
                  <c:v>3617</c:v>
                </c:pt>
                <c:pt idx="17">
                  <c:v>5647</c:v>
                </c:pt>
                <c:pt idx="18">
                  <c:v>20617</c:v>
                </c:pt>
                <c:pt idx="19">
                  <c:v>17883</c:v>
                </c:pt>
                <c:pt idx="20">
                  <c:v>11205</c:v>
                </c:pt>
                <c:pt idx="21">
                  <c:v>20428</c:v>
                </c:pt>
                <c:pt idx="22">
                  <c:v>12593</c:v>
                </c:pt>
                <c:pt idx="23">
                  <c:v>19590</c:v>
                </c:pt>
                <c:pt idx="24">
                  <c:v>6850</c:v>
                </c:pt>
                <c:pt idx="25">
                  <c:v>9657</c:v>
                </c:pt>
                <c:pt idx="26">
                  <c:v>12941</c:v>
                </c:pt>
                <c:pt idx="27">
                  <c:v>9894</c:v>
                </c:pt>
                <c:pt idx="28">
                  <c:v>13351</c:v>
                </c:pt>
                <c:pt idx="29">
                  <c:v>17120</c:v>
                </c:pt>
                <c:pt idx="30">
                  <c:v>31679</c:v>
                </c:pt>
                <c:pt idx="31">
                  <c:v>38415</c:v>
                </c:pt>
                <c:pt idx="32">
                  <c:v>30651</c:v>
                </c:pt>
                <c:pt idx="33">
                  <c:v>27440</c:v>
                </c:pt>
                <c:pt idx="34">
                  <c:v>22791</c:v>
                </c:pt>
                <c:pt idx="35">
                  <c:v>22280</c:v>
                </c:pt>
                <c:pt idx="36">
                  <c:v>16967</c:v>
                </c:pt>
                <c:pt idx="37">
                  <c:v>13489</c:v>
                </c:pt>
                <c:pt idx="38">
                  <c:v>27952</c:v>
                </c:pt>
                <c:pt idx="39">
                  <c:v>20388</c:v>
                </c:pt>
                <c:pt idx="40">
                  <c:v>18286</c:v>
                </c:pt>
                <c:pt idx="41">
                  <c:v>19211</c:v>
                </c:pt>
                <c:pt idx="42">
                  <c:v>20388</c:v>
                </c:pt>
                <c:pt idx="43">
                  <c:v>21043</c:v>
                </c:pt>
                <c:pt idx="44">
                  <c:v>20464</c:v>
                </c:pt>
                <c:pt idx="45">
                  <c:v>19451</c:v>
                </c:pt>
                <c:pt idx="46">
                  <c:v>18315</c:v>
                </c:pt>
                <c:pt idx="47">
                  <c:v>19047</c:v>
                </c:pt>
                <c:pt idx="48">
                  <c:v>19375</c:v>
                </c:pt>
                <c:pt idx="49">
                  <c:v>16068</c:v>
                </c:pt>
                <c:pt idx="50">
                  <c:v>18998</c:v>
                </c:pt>
                <c:pt idx="51">
                  <c:v>22585</c:v>
                </c:pt>
                <c:pt idx="52">
                  <c:v>20302</c:v>
                </c:pt>
                <c:pt idx="53">
                  <c:v>21857</c:v>
                </c:pt>
                <c:pt idx="54">
                  <c:v>23027</c:v>
                </c:pt>
              </c:numCache>
            </c:numRef>
          </c:val>
          <c:extLst>
            <c:ext xmlns:c16="http://schemas.microsoft.com/office/drawing/2014/chart" uri="{C3380CC4-5D6E-409C-BE32-E72D297353CC}">
              <c16:uniqueId val="{00000003-A14F-4354-9D86-BE16A1C02DAF}"/>
            </c:ext>
          </c:extLst>
        </c:ser>
        <c:dLbls>
          <c:showLegendKey val="0"/>
          <c:showVal val="0"/>
          <c:showCatName val="0"/>
          <c:showSerName val="0"/>
          <c:showPercent val="0"/>
          <c:showBubbleSize val="0"/>
        </c:dLbls>
        <c:gapWidth val="20"/>
        <c:overlap val="100"/>
        <c:axId val="273045656"/>
        <c:axId val="273046048"/>
      </c:barChart>
      <c:catAx>
        <c:axId val="273045656"/>
        <c:scaling>
          <c:orientation val="minMax"/>
        </c:scaling>
        <c:delete val="0"/>
        <c:axPos val="b"/>
        <c:numFmt formatCode="General" sourceLinked="1"/>
        <c:majorTickMark val="none"/>
        <c:minorTickMark val="none"/>
        <c:tickLblPos val="nextTo"/>
        <c:spPr>
          <a:noFill/>
          <a:ln w="12700" cap="flat" cmpd="sng" algn="ctr">
            <a:solidFill>
              <a:schemeClr val="bg1">
                <a:lumMod val="50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Fira Sans" panose="020B0503050000020004" pitchFamily="34" charset="0"/>
                <a:ea typeface="Fira Sans" panose="020B0503050000020004" pitchFamily="34" charset="0"/>
                <a:cs typeface="+mn-cs"/>
              </a:defRPr>
            </a:pPr>
            <a:endParaRPr lang="pl-PL"/>
          </a:p>
        </c:txPr>
        <c:crossAx val="273046048"/>
        <c:crosses val="autoZero"/>
        <c:auto val="1"/>
        <c:lblAlgn val="ctr"/>
        <c:lblOffset val="0"/>
        <c:noMultiLvlLbl val="0"/>
      </c:catAx>
      <c:valAx>
        <c:axId val="273046048"/>
        <c:scaling>
          <c:orientation val="minMax"/>
          <c:max val="25000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Fira Sans" panose="020B0503050000020004" pitchFamily="34" charset="0"/>
                <a:ea typeface="Fira Sans" panose="020B0503050000020004" pitchFamily="34" charset="0"/>
                <a:cs typeface="+mn-cs"/>
              </a:defRPr>
            </a:pPr>
            <a:endParaRPr lang="pl-PL"/>
          </a:p>
        </c:txPr>
        <c:crossAx val="273045656"/>
        <c:crosses val="autoZero"/>
        <c:crossBetween val="between"/>
        <c:dispUnits>
          <c:builtInUnit val="thousands"/>
          <c:dispUnitsLbl>
            <c:layout>
              <c:manualLayout>
                <c:xMode val="edge"/>
                <c:yMode val="edge"/>
                <c:x val="1.7878089791868529E-2"/>
                <c:y val="0"/>
              </c:manualLayout>
            </c:layout>
            <c:tx>
              <c:rich>
                <a:bodyPr rot="0" spcFirstLastPara="1" vertOverflow="ellipsis" wrap="square" anchor="ctr" anchorCtr="1"/>
                <a:lstStyle/>
                <a:p>
                  <a:pPr>
                    <a:defRPr sz="900" b="0" i="0" u="none" strike="noStrike" kern="1200" baseline="0">
                      <a:solidFill>
                        <a:sysClr val="windowText" lastClr="000000"/>
                      </a:solidFill>
                      <a:latin typeface="Fira Sans" panose="020B0503050000020004" pitchFamily="34" charset="0"/>
                      <a:ea typeface="Fira Sans" panose="020B0503050000020004" pitchFamily="34" charset="0"/>
                      <a:cs typeface="+mn-cs"/>
                    </a:defRPr>
                  </a:pPr>
                  <a:r>
                    <a:rPr lang="pl-PL"/>
                    <a:t>tys.</a:t>
                  </a:r>
                </a:p>
              </c:rich>
            </c:tx>
            <c:spPr>
              <a:noFill/>
              <a:ln>
                <a:noFill/>
              </a:ln>
              <a:effectLst/>
            </c:spPr>
            <c:txPr>
              <a:bodyPr rot="0" spcFirstLastPara="1" vertOverflow="ellipsis" wrap="square" anchor="ctr" anchorCtr="1"/>
              <a:lstStyle/>
              <a:p>
                <a:pPr>
                  <a:defRPr sz="900" b="0" i="0" u="none" strike="noStrike" kern="1200" baseline="0">
                    <a:solidFill>
                      <a:sysClr val="windowText" lastClr="000000"/>
                    </a:solidFill>
                    <a:latin typeface="Fira Sans" panose="020B0503050000020004" pitchFamily="34" charset="0"/>
                    <a:ea typeface="Fira Sans" panose="020B0503050000020004" pitchFamily="34" charset="0"/>
                    <a:cs typeface="+mn-cs"/>
                  </a:defRPr>
                </a:pPr>
                <a:endParaRPr lang="pl-PL"/>
              </a:p>
            </c:txPr>
          </c:dispUnitsLbl>
        </c:dispUnits>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Fira Sans" panose="020B0503050000020004" pitchFamily="34" charset="0"/>
              <a:ea typeface="Fira Sans" panose="020B0503050000020004" pitchFamily="34" charset="0"/>
              <a:cs typeface="+mn-cs"/>
            </a:defRPr>
          </a:pPr>
          <a:endParaRPr lang="pl-P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900">
          <a:solidFill>
            <a:sysClr val="windowText" lastClr="000000"/>
          </a:solidFill>
          <a:latin typeface="Fira Sans" panose="020B0503050000020004" pitchFamily="34" charset="0"/>
          <a:ea typeface="Fira Sans" panose="020B0503050000020004" pitchFamily="34" charset="0"/>
        </a:defRPr>
      </a:pPr>
      <a:endParaRPr lang="pl-PL"/>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Arial" panose="020B0604020202020204" pitchFamily="34" charset="0"/>
                <a:ea typeface="+mn-ea"/>
                <a:cs typeface="Arial" panose="020B0604020202020204" pitchFamily="34" charset="0"/>
              </a:defRPr>
            </a:pPr>
            <a:r>
              <a:rPr lang="pl-PL" dirty="0"/>
              <a:t>Wydatki  Ukraińców w Polsce kartą płatniczą </a:t>
            </a:r>
            <a:br>
              <a:rPr lang="pl-PL" dirty="0"/>
            </a:br>
            <a:r>
              <a:rPr lang="pl-PL" dirty="0"/>
              <a:t>w 2021 r.  [tys. PLN]</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Arial" panose="020B0604020202020204" pitchFamily="34" charset="0"/>
              <a:ea typeface="+mn-ea"/>
              <a:cs typeface="Arial" panose="020B0604020202020204" pitchFamily="34" charset="0"/>
            </a:defRPr>
          </a:pPr>
          <a:endParaRPr lang="pl-PL"/>
        </a:p>
      </c:txPr>
    </c:title>
    <c:autoTitleDeleted val="0"/>
    <c:plotArea>
      <c:layout/>
      <c:barChart>
        <c:barDir val="col"/>
        <c:grouping val="clustered"/>
        <c:varyColors val="0"/>
        <c:ser>
          <c:idx val="0"/>
          <c:order val="0"/>
          <c:tx>
            <c:strRef>
              <c:f>Arkusz1!$C$2</c:f>
              <c:strCache>
                <c:ptCount val="1"/>
                <c:pt idx="0">
                  <c:v>Badanie podróży nierezydentów (cudzoziemców)</c:v>
                </c:pt>
              </c:strCache>
            </c:strRef>
          </c:tx>
          <c:spPr>
            <a:solidFill>
              <a:schemeClr val="accent1"/>
            </a:solidFill>
            <a:ln>
              <a:noFill/>
            </a:ln>
            <a:effectLst/>
          </c:spPr>
          <c:invertIfNegative val="0"/>
          <c:cat>
            <c:strRef>
              <c:f>Arkusz1!$B$3:$B$6</c:f>
              <c:strCache>
                <c:ptCount val="4"/>
                <c:pt idx="0">
                  <c:v>I kwartał</c:v>
                </c:pt>
                <c:pt idx="1">
                  <c:v>II kwartał</c:v>
                </c:pt>
                <c:pt idx="2">
                  <c:v>III kwartał</c:v>
                </c:pt>
                <c:pt idx="3">
                  <c:v>IV kwartał</c:v>
                </c:pt>
              </c:strCache>
            </c:strRef>
          </c:cat>
          <c:val>
            <c:numRef>
              <c:f>Arkusz1!$C$3:$C$6</c:f>
              <c:numCache>
                <c:formatCode>#,##0</c:formatCode>
                <c:ptCount val="4"/>
                <c:pt idx="0">
                  <c:v>187158.82646545107</c:v>
                </c:pt>
                <c:pt idx="1">
                  <c:v>221551.09817444885</c:v>
                </c:pt>
                <c:pt idx="2">
                  <c:v>320358.63310738211</c:v>
                </c:pt>
                <c:pt idx="3">
                  <c:v>342605.87200378237</c:v>
                </c:pt>
              </c:numCache>
            </c:numRef>
          </c:val>
          <c:extLst>
            <c:ext xmlns:c16="http://schemas.microsoft.com/office/drawing/2014/chart" uri="{C3380CC4-5D6E-409C-BE32-E72D297353CC}">
              <c16:uniqueId val="{00000000-FC27-4753-89E9-7D866F262320}"/>
            </c:ext>
          </c:extLst>
        </c:ser>
        <c:ser>
          <c:idx val="1"/>
          <c:order val="1"/>
          <c:tx>
            <c:strRef>
              <c:f>Arkusz1!$D$2</c:f>
              <c:strCache>
                <c:ptCount val="1"/>
                <c:pt idx="0">
                  <c:v>Dane uogólnione od operatora kart płatniczych</c:v>
                </c:pt>
              </c:strCache>
            </c:strRef>
          </c:tx>
          <c:spPr>
            <a:solidFill>
              <a:schemeClr val="accent2"/>
            </a:solidFill>
            <a:ln>
              <a:noFill/>
            </a:ln>
            <a:effectLst/>
          </c:spPr>
          <c:invertIfNegative val="0"/>
          <c:cat>
            <c:strRef>
              <c:f>Arkusz1!$B$3:$B$6</c:f>
              <c:strCache>
                <c:ptCount val="4"/>
                <c:pt idx="0">
                  <c:v>I kwartał</c:v>
                </c:pt>
                <c:pt idx="1">
                  <c:v>II kwartał</c:v>
                </c:pt>
                <c:pt idx="2">
                  <c:v>III kwartał</c:v>
                </c:pt>
                <c:pt idx="3">
                  <c:v>IV kwartał</c:v>
                </c:pt>
              </c:strCache>
            </c:strRef>
          </c:cat>
          <c:val>
            <c:numRef>
              <c:f>Arkusz1!$D$3:$D$6</c:f>
              <c:numCache>
                <c:formatCode>#,##0</c:formatCode>
                <c:ptCount val="4"/>
                <c:pt idx="0">
                  <c:v>201070.5935845123</c:v>
                </c:pt>
                <c:pt idx="1">
                  <c:v>240952.80976634036</c:v>
                </c:pt>
                <c:pt idx="2">
                  <c:v>269556.13577423862</c:v>
                </c:pt>
                <c:pt idx="3">
                  <c:v>395261.45707971219</c:v>
                </c:pt>
              </c:numCache>
            </c:numRef>
          </c:val>
          <c:extLst>
            <c:ext xmlns:c16="http://schemas.microsoft.com/office/drawing/2014/chart" uri="{C3380CC4-5D6E-409C-BE32-E72D297353CC}">
              <c16:uniqueId val="{00000001-FC27-4753-89E9-7D866F262320}"/>
            </c:ext>
          </c:extLst>
        </c:ser>
        <c:dLbls>
          <c:showLegendKey val="0"/>
          <c:showVal val="0"/>
          <c:showCatName val="0"/>
          <c:showSerName val="0"/>
          <c:showPercent val="0"/>
          <c:showBubbleSize val="0"/>
        </c:dLbls>
        <c:gapWidth val="219"/>
        <c:overlap val="-27"/>
        <c:axId val="273040952"/>
        <c:axId val="390963456"/>
      </c:barChart>
      <c:catAx>
        <c:axId val="273040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pl-PL"/>
          </a:p>
        </c:txPr>
        <c:crossAx val="390963456"/>
        <c:crosses val="autoZero"/>
        <c:auto val="1"/>
        <c:lblAlgn val="ctr"/>
        <c:lblOffset val="100"/>
        <c:noMultiLvlLbl val="0"/>
      </c:catAx>
      <c:valAx>
        <c:axId val="39096345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pl-PL"/>
          </a:p>
        </c:txPr>
        <c:crossAx val="2730409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pl-P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latin typeface="Arial" panose="020B0604020202020204" pitchFamily="34" charset="0"/>
          <a:cs typeface="Arial" panose="020B0604020202020204" pitchFamily="34" charset="0"/>
        </a:defRPr>
      </a:pPr>
      <a:endParaRPr lang="pl-PL"/>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0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lang="pl-PL" sz="900" b="0" i="0" baseline="0">
                <a:solidFill>
                  <a:sysClr val="windowText" lastClr="000000"/>
                </a:solidFill>
                <a:effectLst/>
                <a:latin typeface="Arial" panose="020B0604020202020204" pitchFamily="34" charset="0"/>
                <a:cs typeface="Arial" panose="020B0604020202020204" pitchFamily="34" charset="0"/>
              </a:rPr>
              <a:t>W1.7 Mam wpływ na to jaka jest moja społeczność lokalna</a:t>
            </a:r>
            <a:endParaRPr lang="pl-PL" sz="900">
              <a:solidFill>
                <a:sysClr val="windowText" lastClr="000000"/>
              </a:solidFill>
              <a:effectLst/>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90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pl-PL"/>
        </a:p>
      </c:txPr>
    </c:title>
    <c:autoTitleDeleted val="0"/>
    <c:plotArea>
      <c:layout>
        <c:manualLayout>
          <c:layoutTarget val="inner"/>
          <c:xMode val="edge"/>
          <c:yMode val="edge"/>
          <c:x val="0.49714313450544712"/>
          <c:y val="0.11894751383223912"/>
          <c:w val="0.46057275374824724"/>
          <c:h val="0.62432406412217112"/>
        </c:manualLayout>
      </c:layout>
      <c:barChart>
        <c:barDir val="bar"/>
        <c:grouping val="percentStacked"/>
        <c:varyColors val="0"/>
        <c:ser>
          <c:idx val="0"/>
          <c:order val="0"/>
          <c:tx>
            <c:strRef>
              <c:f>'W1.7'!$A$4</c:f>
              <c:strCache>
                <c:ptCount val="1"/>
                <c:pt idx="0">
                  <c:v>zdecydowanie się nie zgadzam</c:v>
                </c:pt>
              </c:strCache>
            </c:strRef>
          </c:tx>
          <c:spPr>
            <a:solidFill>
              <a:schemeClr val="accent1"/>
            </a:solidFill>
            <a:ln>
              <a:noFill/>
            </a:ln>
            <a:effectLst/>
          </c:spPr>
          <c:invertIfNegative val="0"/>
          <c:cat>
            <c:strRef>
              <c:f>'W1.7'!$B$3:$I$3</c:f>
              <c:strCache>
                <c:ptCount val="8"/>
                <c:pt idx="0">
                  <c:v>Strefa przygraniczna - województwo podkarpackie 2015</c:v>
                </c:pt>
                <c:pt idx="1">
                  <c:v>Strefa wewnętrzna - województwo podkarpackie 2015</c:v>
                </c:pt>
                <c:pt idx="2">
                  <c:v>Strefa przygraniczna - województwo podkarpackie 2019</c:v>
                </c:pt>
                <c:pt idx="3">
                  <c:v>Strefa wewnętrzna - województwo podkarpackie 2019</c:v>
                </c:pt>
                <c:pt idx="4">
                  <c:v>Strefa przygraniczna - obwód lwowski 2015</c:v>
                </c:pt>
                <c:pt idx="5">
                  <c:v>Strefa wewnętrzna - obwód lwowski 2015</c:v>
                </c:pt>
                <c:pt idx="6">
                  <c:v>Strefa przygraniczna - obwód lwowski 2019</c:v>
                </c:pt>
                <c:pt idx="7">
                  <c:v>Strefa wewnętrzna - obwód lwowski 2019</c:v>
                </c:pt>
              </c:strCache>
            </c:strRef>
          </c:cat>
          <c:val>
            <c:numRef>
              <c:f>'W1.7'!$B$4:$I$4</c:f>
              <c:numCache>
                <c:formatCode>General</c:formatCode>
                <c:ptCount val="8"/>
                <c:pt idx="0">
                  <c:v>9</c:v>
                </c:pt>
                <c:pt idx="1">
                  <c:v>42</c:v>
                </c:pt>
                <c:pt idx="2">
                  <c:v>10</c:v>
                </c:pt>
                <c:pt idx="3">
                  <c:v>27</c:v>
                </c:pt>
                <c:pt idx="4">
                  <c:v>2</c:v>
                </c:pt>
                <c:pt idx="5">
                  <c:v>23</c:v>
                </c:pt>
                <c:pt idx="6">
                  <c:v>13</c:v>
                </c:pt>
                <c:pt idx="7">
                  <c:v>34</c:v>
                </c:pt>
              </c:numCache>
            </c:numRef>
          </c:val>
          <c:extLst>
            <c:ext xmlns:c16="http://schemas.microsoft.com/office/drawing/2014/chart" uri="{C3380CC4-5D6E-409C-BE32-E72D297353CC}">
              <c16:uniqueId val="{00000000-877E-4E1E-BD3F-1DE5594EE5DC}"/>
            </c:ext>
          </c:extLst>
        </c:ser>
        <c:ser>
          <c:idx val="1"/>
          <c:order val="1"/>
          <c:tx>
            <c:strRef>
              <c:f>'W1.7'!$A$5</c:f>
              <c:strCache>
                <c:ptCount val="1"/>
                <c:pt idx="0">
                  <c:v>raczej się nie zgadzam</c:v>
                </c:pt>
              </c:strCache>
            </c:strRef>
          </c:tx>
          <c:spPr>
            <a:solidFill>
              <a:schemeClr val="accent2"/>
            </a:solidFill>
            <a:ln>
              <a:noFill/>
            </a:ln>
            <a:effectLst/>
          </c:spPr>
          <c:invertIfNegative val="0"/>
          <c:cat>
            <c:strRef>
              <c:f>'W1.7'!$B$3:$I$3</c:f>
              <c:strCache>
                <c:ptCount val="8"/>
                <c:pt idx="0">
                  <c:v>Strefa przygraniczna - województwo podkarpackie 2015</c:v>
                </c:pt>
                <c:pt idx="1">
                  <c:v>Strefa wewnętrzna - województwo podkarpackie 2015</c:v>
                </c:pt>
                <c:pt idx="2">
                  <c:v>Strefa przygraniczna - województwo podkarpackie 2019</c:v>
                </c:pt>
                <c:pt idx="3">
                  <c:v>Strefa wewnętrzna - województwo podkarpackie 2019</c:v>
                </c:pt>
                <c:pt idx="4">
                  <c:v>Strefa przygraniczna - obwód lwowski 2015</c:v>
                </c:pt>
                <c:pt idx="5">
                  <c:v>Strefa wewnętrzna - obwód lwowski 2015</c:v>
                </c:pt>
                <c:pt idx="6">
                  <c:v>Strefa przygraniczna - obwód lwowski 2019</c:v>
                </c:pt>
                <c:pt idx="7">
                  <c:v>Strefa wewnętrzna - obwód lwowski 2019</c:v>
                </c:pt>
              </c:strCache>
            </c:strRef>
          </c:cat>
          <c:val>
            <c:numRef>
              <c:f>'W1.7'!$B$5:$I$5</c:f>
              <c:numCache>
                <c:formatCode>General</c:formatCode>
                <c:ptCount val="8"/>
                <c:pt idx="0">
                  <c:v>20</c:v>
                </c:pt>
                <c:pt idx="1">
                  <c:v>94</c:v>
                </c:pt>
                <c:pt idx="2">
                  <c:v>23</c:v>
                </c:pt>
                <c:pt idx="3">
                  <c:v>72</c:v>
                </c:pt>
                <c:pt idx="4">
                  <c:v>27</c:v>
                </c:pt>
                <c:pt idx="5">
                  <c:v>63</c:v>
                </c:pt>
                <c:pt idx="6">
                  <c:v>49</c:v>
                </c:pt>
                <c:pt idx="7">
                  <c:v>89</c:v>
                </c:pt>
              </c:numCache>
            </c:numRef>
          </c:val>
          <c:extLst>
            <c:ext xmlns:c16="http://schemas.microsoft.com/office/drawing/2014/chart" uri="{C3380CC4-5D6E-409C-BE32-E72D297353CC}">
              <c16:uniqueId val="{00000001-877E-4E1E-BD3F-1DE5594EE5DC}"/>
            </c:ext>
          </c:extLst>
        </c:ser>
        <c:ser>
          <c:idx val="2"/>
          <c:order val="2"/>
          <c:tx>
            <c:strRef>
              <c:f>'W1.7'!$A$6</c:f>
              <c:strCache>
                <c:ptCount val="1"/>
                <c:pt idx="0">
                  <c:v>trudno powiedzieć</c:v>
                </c:pt>
              </c:strCache>
            </c:strRef>
          </c:tx>
          <c:spPr>
            <a:solidFill>
              <a:schemeClr val="accent3"/>
            </a:solidFill>
            <a:ln>
              <a:noFill/>
            </a:ln>
            <a:effectLst/>
          </c:spPr>
          <c:invertIfNegative val="0"/>
          <c:cat>
            <c:strRef>
              <c:f>'W1.7'!$B$3:$I$3</c:f>
              <c:strCache>
                <c:ptCount val="8"/>
                <c:pt idx="0">
                  <c:v>Strefa przygraniczna - województwo podkarpackie 2015</c:v>
                </c:pt>
                <c:pt idx="1">
                  <c:v>Strefa wewnętrzna - województwo podkarpackie 2015</c:v>
                </c:pt>
                <c:pt idx="2">
                  <c:v>Strefa przygraniczna - województwo podkarpackie 2019</c:v>
                </c:pt>
                <c:pt idx="3">
                  <c:v>Strefa wewnętrzna - województwo podkarpackie 2019</c:v>
                </c:pt>
                <c:pt idx="4">
                  <c:v>Strefa przygraniczna - obwód lwowski 2015</c:v>
                </c:pt>
                <c:pt idx="5">
                  <c:v>Strefa wewnętrzna - obwód lwowski 2015</c:v>
                </c:pt>
                <c:pt idx="6">
                  <c:v>Strefa przygraniczna - obwód lwowski 2019</c:v>
                </c:pt>
                <c:pt idx="7">
                  <c:v>Strefa wewnętrzna - obwód lwowski 2019</c:v>
                </c:pt>
              </c:strCache>
            </c:strRef>
          </c:cat>
          <c:val>
            <c:numRef>
              <c:f>'W1.7'!$B$6:$I$6</c:f>
              <c:numCache>
                <c:formatCode>General</c:formatCode>
                <c:ptCount val="8"/>
                <c:pt idx="0">
                  <c:v>28</c:v>
                </c:pt>
                <c:pt idx="1">
                  <c:v>142</c:v>
                </c:pt>
                <c:pt idx="2">
                  <c:v>60</c:v>
                </c:pt>
                <c:pt idx="3">
                  <c:v>153</c:v>
                </c:pt>
                <c:pt idx="4">
                  <c:v>74</c:v>
                </c:pt>
                <c:pt idx="5">
                  <c:v>118</c:v>
                </c:pt>
                <c:pt idx="6">
                  <c:v>69</c:v>
                </c:pt>
                <c:pt idx="7">
                  <c:v>116</c:v>
                </c:pt>
              </c:numCache>
            </c:numRef>
          </c:val>
          <c:extLst>
            <c:ext xmlns:c16="http://schemas.microsoft.com/office/drawing/2014/chart" uri="{C3380CC4-5D6E-409C-BE32-E72D297353CC}">
              <c16:uniqueId val="{00000002-877E-4E1E-BD3F-1DE5594EE5DC}"/>
            </c:ext>
          </c:extLst>
        </c:ser>
        <c:ser>
          <c:idx val="3"/>
          <c:order val="3"/>
          <c:tx>
            <c:strRef>
              <c:f>'W1.7'!$A$7</c:f>
              <c:strCache>
                <c:ptCount val="1"/>
                <c:pt idx="0">
                  <c:v>raczej się zgadzam</c:v>
                </c:pt>
              </c:strCache>
            </c:strRef>
          </c:tx>
          <c:spPr>
            <a:solidFill>
              <a:schemeClr val="accent4"/>
            </a:solidFill>
            <a:ln>
              <a:noFill/>
            </a:ln>
            <a:effectLst/>
          </c:spPr>
          <c:invertIfNegative val="0"/>
          <c:cat>
            <c:strRef>
              <c:f>'W1.7'!$B$3:$I$3</c:f>
              <c:strCache>
                <c:ptCount val="8"/>
                <c:pt idx="0">
                  <c:v>Strefa przygraniczna - województwo podkarpackie 2015</c:v>
                </c:pt>
                <c:pt idx="1">
                  <c:v>Strefa wewnętrzna - województwo podkarpackie 2015</c:v>
                </c:pt>
                <c:pt idx="2">
                  <c:v>Strefa przygraniczna - województwo podkarpackie 2019</c:v>
                </c:pt>
                <c:pt idx="3">
                  <c:v>Strefa wewnętrzna - województwo podkarpackie 2019</c:v>
                </c:pt>
                <c:pt idx="4">
                  <c:v>Strefa przygraniczna - obwód lwowski 2015</c:v>
                </c:pt>
                <c:pt idx="5">
                  <c:v>Strefa wewnętrzna - obwód lwowski 2015</c:v>
                </c:pt>
                <c:pt idx="6">
                  <c:v>Strefa przygraniczna - obwód lwowski 2019</c:v>
                </c:pt>
                <c:pt idx="7">
                  <c:v>Strefa wewnętrzna - obwód lwowski 2019</c:v>
                </c:pt>
              </c:strCache>
            </c:strRef>
          </c:cat>
          <c:val>
            <c:numRef>
              <c:f>'W1.7'!$B$7:$I$7</c:f>
              <c:numCache>
                <c:formatCode>General</c:formatCode>
                <c:ptCount val="8"/>
                <c:pt idx="0">
                  <c:v>10</c:v>
                </c:pt>
                <c:pt idx="1">
                  <c:v>56</c:v>
                </c:pt>
                <c:pt idx="2">
                  <c:v>23</c:v>
                </c:pt>
                <c:pt idx="3">
                  <c:v>47</c:v>
                </c:pt>
                <c:pt idx="4">
                  <c:v>60</c:v>
                </c:pt>
                <c:pt idx="5">
                  <c:v>68</c:v>
                </c:pt>
                <c:pt idx="6">
                  <c:v>43</c:v>
                </c:pt>
                <c:pt idx="7">
                  <c:v>60</c:v>
                </c:pt>
              </c:numCache>
            </c:numRef>
          </c:val>
          <c:extLst>
            <c:ext xmlns:c16="http://schemas.microsoft.com/office/drawing/2014/chart" uri="{C3380CC4-5D6E-409C-BE32-E72D297353CC}">
              <c16:uniqueId val="{00000003-877E-4E1E-BD3F-1DE5594EE5DC}"/>
            </c:ext>
          </c:extLst>
        </c:ser>
        <c:ser>
          <c:idx val="4"/>
          <c:order val="4"/>
          <c:tx>
            <c:strRef>
              <c:f>'W1.7'!$A$8</c:f>
              <c:strCache>
                <c:ptCount val="1"/>
                <c:pt idx="0">
                  <c:v>zdecydowanie się zgadzam</c:v>
                </c:pt>
              </c:strCache>
            </c:strRef>
          </c:tx>
          <c:spPr>
            <a:solidFill>
              <a:schemeClr val="accent6"/>
            </a:solidFill>
            <a:ln>
              <a:noFill/>
            </a:ln>
            <a:effectLst/>
          </c:spPr>
          <c:invertIfNegative val="0"/>
          <c:cat>
            <c:strRef>
              <c:f>'W1.7'!$B$3:$I$3</c:f>
              <c:strCache>
                <c:ptCount val="8"/>
                <c:pt idx="0">
                  <c:v>Strefa przygraniczna - województwo podkarpackie 2015</c:v>
                </c:pt>
                <c:pt idx="1">
                  <c:v>Strefa wewnętrzna - województwo podkarpackie 2015</c:v>
                </c:pt>
                <c:pt idx="2">
                  <c:v>Strefa przygraniczna - województwo podkarpackie 2019</c:v>
                </c:pt>
                <c:pt idx="3">
                  <c:v>Strefa wewnętrzna - województwo podkarpackie 2019</c:v>
                </c:pt>
                <c:pt idx="4">
                  <c:v>Strefa przygraniczna - obwód lwowski 2015</c:v>
                </c:pt>
                <c:pt idx="5">
                  <c:v>Strefa wewnętrzna - obwód lwowski 2015</c:v>
                </c:pt>
                <c:pt idx="6">
                  <c:v>Strefa przygraniczna - obwód lwowski 2019</c:v>
                </c:pt>
                <c:pt idx="7">
                  <c:v>Strefa wewnętrzna - obwód lwowski 2019</c:v>
                </c:pt>
              </c:strCache>
            </c:strRef>
          </c:cat>
          <c:val>
            <c:numRef>
              <c:f>'W1.7'!$B$8:$I$8</c:f>
              <c:numCache>
                <c:formatCode>General</c:formatCode>
                <c:ptCount val="8"/>
                <c:pt idx="0">
                  <c:v>2</c:v>
                </c:pt>
                <c:pt idx="1">
                  <c:v>7</c:v>
                </c:pt>
                <c:pt idx="2">
                  <c:v>3</c:v>
                </c:pt>
                <c:pt idx="3">
                  <c:v>6</c:v>
                </c:pt>
                <c:pt idx="4">
                  <c:v>1</c:v>
                </c:pt>
                <c:pt idx="5">
                  <c:v>3</c:v>
                </c:pt>
                <c:pt idx="6">
                  <c:v>3</c:v>
                </c:pt>
                <c:pt idx="7">
                  <c:v>6</c:v>
                </c:pt>
              </c:numCache>
            </c:numRef>
          </c:val>
          <c:extLst>
            <c:ext xmlns:c16="http://schemas.microsoft.com/office/drawing/2014/chart" uri="{C3380CC4-5D6E-409C-BE32-E72D297353CC}">
              <c16:uniqueId val="{00000004-877E-4E1E-BD3F-1DE5594EE5DC}"/>
            </c:ext>
          </c:extLst>
        </c:ser>
        <c:dLbls>
          <c:showLegendKey val="0"/>
          <c:showVal val="0"/>
          <c:showCatName val="0"/>
          <c:showSerName val="0"/>
          <c:showPercent val="0"/>
          <c:showBubbleSize val="0"/>
        </c:dLbls>
        <c:gapWidth val="150"/>
        <c:overlap val="100"/>
        <c:axId val="390964240"/>
        <c:axId val="390961496"/>
      </c:barChart>
      <c:catAx>
        <c:axId val="39096424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pl-PL"/>
          </a:p>
        </c:txPr>
        <c:crossAx val="390961496"/>
        <c:crosses val="autoZero"/>
        <c:auto val="1"/>
        <c:lblAlgn val="ctr"/>
        <c:lblOffset val="100"/>
        <c:noMultiLvlLbl val="0"/>
      </c:catAx>
      <c:valAx>
        <c:axId val="390961496"/>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pl-PL"/>
          </a:p>
        </c:txPr>
        <c:crossAx val="390964240"/>
        <c:crosses val="max"/>
        <c:crossBetween val="between"/>
        <c:majorUnit val="0.1"/>
      </c:valAx>
      <c:spPr>
        <a:noFill/>
        <a:ln>
          <a:noFill/>
        </a:ln>
        <a:effectLst/>
      </c:spPr>
    </c:plotArea>
    <c:legend>
      <c:legendPos val="b"/>
      <c:layout>
        <c:manualLayout>
          <c:xMode val="edge"/>
          <c:yMode val="edge"/>
          <c:x val="4.7039154352281301E-2"/>
          <c:y val="0.84414246775978019"/>
          <c:w val="0.91531959874878654"/>
          <c:h val="0.10440927867501668"/>
        </c:manualLayout>
      </c:layout>
      <c:overlay val="0"/>
      <c:spPr>
        <a:noFill/>
        <a:ln>
          <a:noFill/>
        </a:ln>
        <a:effectLst/>
      </c:spPr>
      <c:txPr>
        <a:bodyPr rot="0" spcFirstLastPara="1" vertOverflow="ellipsis" vert="horz" wrap="square" anchor="ctr" anchorCtr="1"/>
        <a:lstStyle/>
        <a:p>
          <a:pPr>
            <a:defRPr sz="7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pl-PL"/>
        </a:p>
      </c:txPr>
    </c:legend>
    <c:plotVisOnly val="1"/>
    <c:dispBlanksAs val="gap"/>
    <c:showDLblsOverMax val="0"/>
  </c:chart>
  <c:spPr>
    <a:solidFill>
      <a:schemeClr val="bg1"/>
    </a:solidFill>
    <a:ln w="9525" cap="flat" cmpd="sng" algn="ctr">
      <a:noFill/>
      <a:round/>
    </a:ln>
    <a:effectLst/>
  </c:spPr>
  <c:txPr>
    <a:bodyPr/>
    <a:lstStyle/>
    <a:p>
      <a:pPr>
        <a:defRPr/>
      </a:pPr>
      <a:endParaRPr lang="pl-PL"/>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0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lang="pl-PL" sz="900" b="0" i="0" baseline="0">
                <a:effectLst/>
                <a:latin typeface="Arial" panose="020B0604020202020204" pitchFamily="34" charset="0"/>
                <a:cs typeface="Arial" panose="020B0604020202020204" pitchFamily="34" charset="0"/>
              </a:rPr>
              <a:t>K3.5 Czuję, że ludziom można ufać</a:t>
            </a:r>
            <a:endParaRPr lang="pl-PL" sz="900">
              <a:effectLst/>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90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pl-PL"/>
        </a:p>
      </c:txPr>
    </c:title>
    <c:autoTitleDeleted val="0"/>
    <c:plotArea>
      <c:layout>
        <c:manualLayout>
          <c:layoutTarget val="inner"/>
          <c:xMode val="edge"/>
          <c:yMode val="edge"/>
          <c:x val="0.53192946978983913"/>
          <c:y val="0.12405336573284423"/>
          <c:w val="0.42578654797818755"/>
          <c:h val="0.60832293589414088"/>
        </c:manualLayout>
      </c:layout>
      <c:barChart>
        <c:barDir val="bar"/>
        <c:grouping val="percentStacked"/>
        <c:varyColors val="0"/>
        <c:ser>
          <c:idx val="0"/>
          <c:order val="0"/>
          <c:tx>
            <c:strRef>
              <c:f>'K3.5'!$A$4</c:f>
              <c:strCache>
                <c:ptCount val="1"/>
                <c:pt idx="0">
                  <c:v>zdecydowanie się nie zgadzam</c:v>
                </c:pt>
              </c:strCache>
            </c:strRef>
          </c:tx>
          <c:spPr>
            <a:solidFill>
              <a:schemeClr val="accent1"/>
            </a:solidFill>
            <a:ln>
              <a:noFill/>
            </a:ln>
            <a:effectLst/>
          </c:spPr>
          <c:invertIfNegative val="0"/>
          <c:cat>
            <c:strRef>
              <c:f>'K3.5'!$B$3:$I$3</c:f>
              <c:strCache>
                <c:ptCount val="8"/>
                <c:pt idx="0">
                  <c:v>Strefa przygraniczna - województwo podkarpackie 2015</c:v>
                </c:pt>
                <c:pt idx="1">
                  <c:v>Strefa wewnętrzna - województwo podkarpackie 2015</c:v>
                </c:pt>
                <c:pt idx="2">
                  <c:v>Strefa przygraniczna - województwo podkarpackie 2019</c:v>
                </c:pt>
                <c:pt idx="3">
                  <c:v>Strefa wewnętrzna - województwo podkarpackie 2019</c:v>
                </c:pt>
                <c:pt idx="4">
                  <c:v>Strefa przygraniczna - obwód lwowski 2015</c:v>
                </c:pt>
                <c:pt idx="5">
                  <c:v>Strefa wewnętrzna - obwód lwowski 2015</c:v>
                </c:pt>
                <c:pt idx="6">
                  <c:v>Strefa przygraniczna - obwód lwowski 2019</c:v>
                </c:pt>
                <c:pt idx="7">
                  <c:v>Strefa wewnętrzna - obwód lwowski 2019</c:v>
                </c:pt>
              </c:strCache>
            </c:strRef>
          </c:cat>
          <c:val>
            <c:numRef>
              <c:f>'K3.5'!$B$4:$I$4</c:f>
              <c:numCache>
                <c:formatCode>General</c:formatCode>
                <c:ptCount val="8"/>
                <c:pt idx="0">
                  <c:v>8</c:v>
                </c:pt>
                <c:pt idx="1">
                  <c:v>20</c:v>
                </c:pt>
                <c:pt idx="2">
                  <c:v>7</c:v>
                </c:pt>
                <c:pt idx="3">
                  <c:v>27</c:v>
                </c:pt>
                <c:pt idx="4">
                  <c:v>11</c:v>
                </c:pt>
                <c:pt idx="5">
                  <c:v>7</c:v>
                </c:pt>
                <c:pt idx="6">
                  <c:v>2</c:v>
                </c:pt>
                <c:pt idx="7">
                  <c:v>4</c:v>
                </c:pt>
              </c:numCache>
            </c:numRef>
          </c:val>
          <c:extLst>
            <c:ext xmlns:c16="http://schemas.microsoft.com/office/drawing/2014/chart" uri="{C3380CC4-5D6E-409C-BE32-E72D297353CC}">
              <c16:uniqueId val="{00000000-786D-4CA6-9458-B417F1335295}"/>
            </c:ext>
          </c:extLst>
        </c:ser>
        <c:ser>
          <c:idx val="1"/>
          <c:order val="1"/>
          <c:tx>
            <c:strRef>
              <c:f>'K3.5'!$A$5</c:f>
              <c:strCache>
                <c:ptCount val="1"/>
                <c:pt idx="0">
                  <c:v>raczej się nie zgadzam</c:v>
                </c:pt>
              </c:strCache>
            </c:strRef>
          </c:tx>
          <c:spPr>
            <a:solidFill>
              <a:schemeClr val="accent2"/>
            </a:solidFill>
            <a:ln>
              <a:noFill/>
            </a:ln>
            <a:effectLst/>
          </c:spPr>
          <c:invertIfNegative val="0"/>
          <c:cat>
            <c:strRef>
              <c:f>'K3.5'!$B$3:$I$3</c:f>
              <c:strCache>
                <c:ptCount val="8"/>
                <c:pt idx="0">
                  <c:v>Strefa przygraniczna - województwo podkarpackie 2015</c:v>
                </c:pt>
                <c:pt idx="1">
                  <c:v>Strefa wewnętrzna - województwo podkarpackie 2015</c:v>
                </c:pt>
                <c:pt idx="2">
                  <c:v>Strefa przygraniczna - województwo podkarpackie 2019</c:v>
                </c:pt>
                <c:pt idx="3">
                  <c:v>Strefa wewnętrzna - województwo podkarpackie 2019</c:v>
                </c:pt>
                <c:pt idx="4">
                  <c:v>Strefa przygraniczna - obwód lwowski 2015</c:v>
                </c:pt>
                <c:pt idx="5">
                  <c:v>Strefa wewnętrzna - obwód lwowski 2015</c:v>
                </c:pt>
                <c:pt idx="6">
                  <c:v>Strefa przygraniczna - obwód lwowski 2019</c:v>
                </c:pt>
                <c:pt idx="7">
                  <c:v>Strefa wewnętrzna - obwód lwowski 2019</c:v>
                </c:pt>
              </c:strCache>
            </c:strRef>
          </c:cat>
          <c:val>
            <c:numRef>
              <c:f>'K3.5'!$B$5:$I$5</c:f>
              <c:numCache>
                <c:formatCode>General</c:formatCode>
                <c:ptCount val="8"/>
                <c:pt idx="0">
                  <c:v>22</c:v>
                </c:pt>
                <c:pt idx="1">
                  <c:v>94</c:v>
                </c:pt>
                <c:pt idx="2">
                  <c:v>18</c:v>
                </c:pt>
                <c:pt idx="3">
                  <c:v>47</c:v>
                </c:pt>
                <c:pt idx="4">
                  <c:v>33</c:v>
                </c:pt>
                <c:pt idx="5">
                  <c:v>61</c:v>
                </c:pt>
                <c:pt idx="6">
                  <c:v>31</c:v>
                </c:pt>
                <c:pt idx="7">
                  <c:v>64</c:v>
                </c:pt>
              </c:numCache>
            </c:numRef>
          </c:val>
          <c:extLst>
            <c:ext xmlns:c16="http://schemas.microsoft.com/office/drawing/2014/chart" uri="{C3380CC4-5D6E-409C-BE32-E72D297353CC}">
              <c16:uniqueId val="{00000001-786D-4CA6-9458-B417F1335295}"/>
            </c:ext>
          </c:extLst>
        </c:ser>
        <c:ser>
          <c:idx val="2"/>
          <c:order val="2"/>
          <c:tx>
            <c:strRef>
              <c:f>'K3.5'!$A$6</c:f>
              <c:strCache>
                <c:ptCount val="1"/>
                <c:pt idx="0">
                  <c:v>trudno powiedzieć</c:v>
                </c:pt>
              </c:strCache>
            </c:strRef>
          </c:tx>
          <c:spPr>
            <a:solidFill>
              <a:schemeClr val="accent3"/>
            </a:solidFill>
            <a:ln>
              <a:noFill/>
            </a:ln>
            <a:effectLst/>
          </c:spPr>
          <c:invertIfNegative val="0"/>
          <c:cat>
            <c:strRef>
              <c:f>'K3.5'!$B$3:$I$3</c:f>
              <c:strCache>
                <c:ptCount val="8"/>
                <c:pt idx="0">
                  <c:v>Strefa przygraniczna - województwo podkarpackie 2015</c:v>
                </c:pt>
                <c:pt idx="1">
                  <c:v>Strefa wewnętrzna - województwo podkarpackie 2015</c:v>
                </c:pt>
                <c:pt idx="2">
                  <c:v>Strefa przygraniczna - województwo podkarpackie 2019</c:v>
                </c:pt>
                <c:pt idx="3">
                  <c:v>Strefa wewnętrzna - województwo podkarpackie 2019</c:v>
                </c:pt>
                <c:pt idx="4">
                  <c:v>Strefa przygraniczna - obwód lwowski 2015</c:v>
                </c:pt>
                <c:pt idx="5">
                  <c:v>Strefa wewnętrzna - obwód lwowski 2015</c:v>
                </c:pt>
                <c:pt idx="6">
                  <c:v>Strefa przygraniczna - obwód lwowski 2019</c:v>
                </c:pt>
                <c:pt idx="7">
                  <c:v>Strefa wewnętrzna - obwód lwowski 2019</c:v>
                </c:pt>
              </c:strCache>
            </c:strRef>
          </c:cat>
          <c:val>
            <c:numRef>
              <c:f>'K3.5'!$B$6:$I$6</c:f>
              <c:numCache>
                <c:formatCode>General</c:formatCode>
                <c:ptCount val="8"/>
                <c:pt idx="0">
                  <c:v>27</c:v>
                </c:pt>
                <c:pt idx="1">
                  <c:v>144</c:v>
                </c:pt>
                <c:pt idx="2">
                  <c:v>51</c:v>
                </c:pt>
                <c:pt idx="3">
                  <c:v>92</c:v>
                </c:pt>
                <c:pt idx="4">
                  <c:v>69</c:v>
                </c:pt>
                <c:pt idx="5">
                  <c:v>105</c:v>
                </c:pt>
                <c:pt idx="6">
                  <c:v>66</c:v>
                </c:pt>
                <c:pt idx="7">
                  <c:v>122</c:v>
                </c:pt>
              </c:numCache>
            </c:numRef>
          </c:val>
          <c:extLst>
            <c:ext xmlns:c16="http://schemas.microsoft.com/office/drawing/2014/chart" uri="{C3380CC4-5D6E-409C-BE32-E72D297353CC}">
              <c16:uniqueId val="{00000002-786D-4CA6-9458-B417F1335295}"/>
            </c:ext>
          </c:extLst>
        </c:ser>
        <c:ser>
          <c:idx val="3"/>
          <c:order val="3"/>
          <c:tx>
            <c:strRef>
              <c:f>'K3.5'!$A$7</c:f>
              <c:strCache>
                <c:ptCount val="1"/>
                <c:pt idx="0">
                  <c:v>raczej się zgadzam</c:v>
                </c:pt>
              </c:strCache>
            </c:strRef>
          </c:tx>
          <c:spPr>
            <a:solidFill>
              <a:schemeClr val="accent4"/>
            </a:solidFill>
            <a:ln>
              <a:noFill/>
            </a:ln>
            <a:effectLst/>
          </c:spPr>
          <c:invertIfNegative val="0"/>
          <c:cat>
            <c:strRef>
              <c:f>'K3.5'!$B$3:$I$3</c:f>
              <c:strCache>
                <c:ptCount val="8"/>
                <c:pt idx="0">
                  <c:v>Strefa przygraniczna - województwo podkarpackie 2015</c:v>
                </c:pt>
                <c:pt idx="1">
                  <c:v>Strefa wewnętrzna - województwo podkarpackie 2015</c:v>
                </c:pt>
                <c:pt idx="2">
                  <c:v>Strefa przygraniczna - województwo podkarpackie 2019</c:v>
                </c:pt>
                <c:pt idx="3">
                  <c:v>Strefa wewnętrzna - województwo podkarpackie 2019</c:v>
                </c:pt>
                <c:pt idx="4">
                  <c:v>Strefa przygraniczna - obwód lwowski 2015</c:v>
                </c:pt>
                <c:pt idx="5">
                  <c:v>Strefa wewnętrzna - obwód lwowski 2015</c:v>
                </c:pt>
                <c:pt idx="6">
                  <c:v>Strefa przygraniczna - obwód lwowski 2019</c:v>
                </c:pt>
                <c:pt idx="7">
                  <c:v>Strefa wewnętrzna - obwód lwowski 2019</c:v>
                </c:pt>
              </c:strCache>
            </c:strRef>
          </c:cat>
          <c:val>
            <c:numRef>
              <c:f>'K3.5'!$B$7:$I$7</c:f>
              <c:numCache>
                <c:formatCode>General</c:formatCode>
                <c:ptCount val="8"/>
                <c:pt idx="0">
                  <c:v>11</c:v>
                </c:pt>
                <c:pt idx="1">
                  <c:v>77</c:v>
                </c:pt>
                <c:pt idx="2">
                  <c:v>38</c:v>
                </c:pt>
                <c:pt idx="3">
                  <c:v>134</c:v>
                </c:pt>
                <c:pt idx="4">
                  <c:v>33</c:v>
                </c:pt>
                <c:pt idx="5">
                  <c:v>89</c:v>
                </c:pt>
                <c:pt idx="6">
                  <c:v>60</c:v>
                </c:pt>
                <c:pt idx="7">
                  <c:v>83</c:v>
                </c:pt>
              </c:numCache>
            </c:numRef>
          </c:val>
          <c:extLst>
            <c:ext xmlns:c16="http://schemas.microsoft.com/office/drawing/2014/chart" uri="{C3380CC4-5D6E-409C-BE32-E72D297353CC}">
              <c16:uniqueId val="{00000003-786D-4CA6-9458-B417F1335295}"/>
            </c:ext>
          </c:extLst>
        </c:ser>
        <c:ser>
          <c:idx val="4"/>
          <c:order val="4"/>
          <c:tx>
            <c:strRef>
              <c:f>'K3.5'!$A$8</c:f>
              <c:strCache>
                <c:ptCount val="1"/>
                <c:pt idx="0">
                  <c:v>zdecydowanie się zgadzam</c:v>
                </c:pt>
              </c:strCache>
            </c:strRef>
          </c:tx>
          <c:spPr>
            <a:solidFill>
              <a:schemeClr val="accent6"/>
            </a:solidFill>
            <a:ln>
              <a:noFill/>
            </a:ln>
            <a:effectLst/>
          </c:spPr>
          <c:invertIfNegative val="0"/>
          <c:cat>
            <c:strRef>
              <c:f>'K3.5'!$B$3:$I$3</c:f>
              <c:strCache>
                <c:ptCount val="8"/>
                <c:pt idx="0">
                  <c:v>Strefa przygraniczna - województwo podkarpackie 2015</c:v>
                </c:pt>
                <c:pt idx="1">
                  <c:v>Strefa wewnętrzna - województwo podkarpackie 2015</c:v>
                </c:pt>
                <c:pt idx="2">
                  <c:v>Strefa przygraniczna - województwo podkarpackie 2019</c:v>
                </c:pt>
                <c:pt idx="3">
                  <c:v>Strefa wewnętrzna - województwo podkarpackie 2019</c:v>
                </c:pt>
                <c:pt idx="4">
                  <c:v>Strefa przygraniczna - obwód lwowski 2015</c:v>
                </c:pt>
                <c:pt idx="5">
                  <c:v>Strefa wewnętrzna - obwód lwowski 2015</c:v>
                </c:pt>
                <c:pt idx="6">
                  <c:v>Strefa przygraniczna - obwód lwowski 2019</c:v>
                </c:pt>
                <c:pt idx="7">
                  <c:v>Strefa wewnętrzna - obwód lwowski 2019</c:v>
                </c:pt>
              </c:strCache>
            </c:strRef>
          </c:cat>
          <c:val>
            <c:numRef>
              <c:f>'K3.5'!$B$8:$I$8</c:f>
              <c:numCache>
                <c:formatCode>General</c:formatCode>
                <c:ptCount val="8"/>
                <c:pt idx="0">
                  <c:v>1</c:v>
                </c:pt>
                <c:pt idx="1">
                  <c:v>6</c:v>
                </c:pt>
                <c:pt idx="2">
                  <c:v>5</c:v>
                </c:pt>
                <c:pt idx="3">
                  <c:v>5</c:v>
                </c:pt>
                <c:pt idx="4">
                  <c:v>18</c:v>
                </c:pt>
                <c:pt idx="5">
                  <c:v>13</c:v>
                </c:pt>
                <c:pt idx="6">
                  <c:v>12</c:v>
                </c:pt>
                <c:pt idx="7">
                  <c:v>32</c:v>
                </c:pt>
              </c:numCache>
            </c:numRef>
          </c:val>
          <c:extLst>
            <c:ext xmlns:c16="http://schemas.microsoft.com/office/drawing/2014/chart" uri="{C3380CC4-5D6E-409C-BE32-E72D297353CC}">
              <c16:uniqueId val="{00000004-786D-4CA6-9458-B417F1335295}"/>
            </c:ext>
          </c:extLst>
        </c:ser>
        <c:dLbls>
          <c:showLegendKey val="0"/>
          <c:showVal val="0"/>
          <c:showCatName val="0"/>
          <c:showSerName val="0"/>
          <c:showPercent val="0"/>
          <c:showBubbleSize val="0"/>
        </c:dLbls>
        <c:gapWidth val="150"/>
        <c:overlap val="100"/>
        <c:axId val="390961888"/>
        <c:axId val="390963064"/>
      </c:barChart>
      <c:catAx>
        <c:axId val="39096188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pl-PL"/>
          </a:p>
        </c:txPr>
        <c:crossAx val="390963064"/>
        <c:crosses val="autoZero"/>
        <c:auto val="1"/>
        <c:lblAlgn val="ctr"/>
        <c:lblOffset val="100"/>
        <c:noMultiLvlLbl val="0"/>
      </c:catAx>
      <c:valAx>
        <c:axId val="390963064"/>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pl-PL"/>
          </a:p>
        </c:txPr>
        <c:crossAx val="390961888"/>
        <c:crosses val="max"/>
        <c:crossBetween val="between"/>
        <c:majorUnit val="0.1"/>
      </c:valAx>
      <c:spPr>
        <a:noFill/>
        <a:ln>
          <a:noFill/>
        </a:ln>
        <a:effectLst/>
      </c:spPr>
    </c:plotArea>
    <c:legend>
      <c:legendPos val="b"/>
      <c:layout>
        <c:manualLayout>
          <c:xMode val="edge"/>
          <c:yMode val="edge"/>
          <c:x val="5.2589481707149173E-2"/>
          <c:y val="0.83873178297745099"/>
          <c:w val="0.90391586070624919"/>
          <c:h val="0.14965919886313386"/>
        </c:manualLayout>
      </c:layout>
      <c:overlay val="0"/>
      <c:spPr>
        <a:noFill/>
        <a:ln>
          <a:noFill/>
        </a:ln>
        <a:effectLst/>
      </c:spPr>
      <c:txPr>
        <a:bodyPr rot="0" spcFirstLastPara="1" vertOverflow="ellipsis" vert="horz" wrap="square" anchor="ctr" anchorCtr="1"/>
        <a:lstStyle/>
        <a:p>
          <a:pPr>
            <a:defRPr sz="7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pl-PL"/>
        </a:p>
      </c:txPr>
    </c:legend>
    <c:plotVisOnly val="1"/>
    <c:dispBlanksAs val="gap"/>
    <c:showDLblsOverMax val="0"/>
  </c:chart>
  <c:spPr>
    <a:solidFill>
      <a:schemeClr val="bg1"/>
    </a:solidFill>
    <a:ln w="9525" cap="flat" cmpd="sng" algn="ctr">
      <a:noFill/>
      <a:round/>
    </a:ln>
    <a:effectLst/>
  </c:spPr>
  <c:txPr>
    <a:bodyPr/>
    <a:lstStyle/>
    <a:p>
      <a:pPr>
        <a:defRPr/>
      </a:pPr>
      <a:endParaRPr lang="pl-PL"/>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lang="pl-PL" sz="1000">
                <a:solidFill>
                  <a:sysClr val="windowText" lastClr="000000"/>
                </a:solidFill>
                <a:latin typeface="Arial" panose="020B0604020202020204" pitchFamily="34" charset="0"/>
                <a:cs typeface="Arial" panose="020B0604020202020204" pitchFamily="34" charset="0"/>
              </a:rPr>
              <a:t>D1.7</a:t>
            </a:r>
            <a:r>
              <a:rPr lang="pl-PL" sz="1000" baseline="0">
                <a:solidFill>
                  <a:sysClr val="windowText" lastClr="000000"/>
                </a:solidFill>
                <a:latin typeface="Arial" panose="020B0604020202020204" pitchFamily="34" charset="0"/>
                <a:cs typeface="Arial" panose="020B0604020202020204" pitchFamily="34" charset="0"/>
              </a:rPr>
              <a:t> Nieodpłatne wsparcie dla osób potrzebujących opieki</a:t>
            </a:r>
            <a:endParaRPr lang="en-US" sz="1000">
              <a:solidFill>
                <a:sysClr val="windowText" lastClr="000000"/>
              </a:solidFill>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00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pl-PL"/>
        </a:p>
      </c:txPr>
    </c:title>
    <c:autoTitleDeleted val="0"/>
    <c:plotArea>
      <c:layout/>
      <c:barChart>
        <c:barDir val="bar"/>
        <c:grouping val="percentStacked"/>
        <c:varyColors val="0"/>
        <c:ser>
          <c:idx val="0"/>
          <c:order val="0"/>
          <c:tx>
            <c:strRef>
              <c:f>'D1.7'!$A$4</c:f>
              <c:strCache>
                <c:ptCount val="1"/>
                <c:pt idx="0">
                  <c:v>zdecydowanie niezadowalające</c:v>
                </c:pt>
              </c:strCache>
            </c:strRef>
          </c:tx>
          <c:spPr>
            <a:solidFill>
              <a:schemeClr val="accent1"/>
            </a:solidFill>
            <a:ln>
              <a:noFill/>
            </a:ln>
            <a:effectLst/>
          </c:spPr>
          <c:invertIfNegative val="0"/>
          <c:cat>
            <c:strRef>
              <c:f>'D1.7'!$B$3:$I$3</c:f>
              <c:strCache>
                <c:ptCount val="8"/>
                <c:pt idx="0">
                  <c:v>Strefa przygraniczna - województwo podkarpackie 2015</c:v>
                </c:pt>
                <c:pt idx="1">
                  <c:v>Strefa wewnętrzna - województwo podkarpackie 2015</c:v>
                </c:pt>
                <c:pt idx="2">
                  <c:v>Strefa przygraniczna - województwo podkarpackie 2019</c:v>
                </c:pt>
                <c:pt idx="3">
                  <c:v>Strefa wewnętrzna - województwo podkarpackie 2019</c:v>
                </c:pt>
                <c:pt idx="4">
                  <c:v>Strefa przygraniczna - obwód lwowski 2015</c:v>
                </c:pt>
                <c:pt idx="5">
                  <c:v>Strefa wewnętrzna - obwód lwowski 2015</c:v>
                </c:pt>
                <c:pt idx="6">
                  <c:v>Strefa przygraniczna - obwód lwowski 2019</c:v>
                </c:pt>
                <c:pt idx="7">
                  <c:v>Strefa wewnętrzna - obwód lwowski 2019</c:v>
                </c:pt>
              </c:strCache>
            </c:strRef>
          </c:cat>
          <c:val>
            <c:numRef>
              <c:f>'D1.7'!$B$4:$I$4</c:f>
              <c:numCache>
                <c:formatCode>General</c:formatCode>
                <c:ptCount val="8"/>
                <c:pt idx="0">
                  <c:v>2</c:v>
                </c:pt>
                <c:pt idx="1">
                  <c:v>4</c:v>
                </c:pt>
                <c:pt idx="2">
                  <c:v>3</c:v>
                </c:pt>
                <c:pt idx="3">
                  <c:v>13</c:v>
                </c:pt>
                <c:pt idx="4">
                  <c:v>4</c:v>
                </c:pt>
                <c:pt idx="5">
                  <c:v>8</c:v>
                </c:pt>
                <c:pt idx="6">
                  <c:v>4</c:v>
                </c:pt>
                <c:pt idx="7">
                  <c:v>13</c:v>
                </c:pt>
              </c:numCache>
            </c:numRef>
          </c:val>
          <c:extLst>
            <c:ext xmlns:c16="http://schemas.microsoft.com/office/drawing/2014/chart" uri="{C3380CC4-5D6E-409C-BE32-E72D297353CC}">
              <c16:uniqueId val="{00000000-3DBB-4255-A27A-D7EFA8BAE454}"/>
            </c:ext>
          </c:extLst>
        </c:ser>
        <c:ser>
          <c:idx val="1"/>
          <c:order val="1"/>
          <c:tx>
            <c:strRef>
              <c:f>'D1.7'!$A$5</c:f>
              <c:strCache>
                <c:ptCount val="1"/>
                <c:pt idx="0">
                  <c:v>raczej niezadowalające</c:v>
                </c:pt>
              </c:strCache>
            </c:strRef>
          </c:tx>
          <c:spPr>
            <a:solidFill>
              <a:schemeClr val="accent2"/>
            </a:solidFill>
            <a:ln>
              <a:noFill/>
            </a:ln>
            <a:effectLst/>
          </c:spPr>
          <c:invertIfNegative val="0"/>
          <c:cat>
            <c:strRef>
              <c:f>'D1.7'!$B$3:$I$3</c:f>
              <c:strCache>
                <c:ptCount val="8"/>
                <c:pt idx="0">
                  <c:v>Strefa przygraniczna - województwo podkarpackie 2015</c:v>
                </c:pt>
                <c:pt idx="1">
                  <c:v>Strefa wewnętrzna - województwo podkarpackie 2015</c:v>
                </c:pt>
                <c:pt idx="2">
                  <c:v>Strefa przygraniczna - województwo podkarpackie 2019</c:v>
                </c:pt>
                <c:pt idx="3">
                  <c:v>Strefa wewnętrzna - województwo podkarpackie 2019</c:v>
                </c:pt>
                <c:pt idx="4">
                  <c:v>Strefa przygraniczna - obwód lwowski 2015</c:v>
                </c:pt>
                <c:pt idx="5">
                  <c:v>Strefa wewnętrzna - obwód lwowski 2015</c:v>
                </c:pt>
                <c:pt idx="6">
                  <c:v>Strefa przygraniczna - obwód lwowski 2019</c:v>
                </c:pt>
                <c:pt idx="7">
                  <c:v>Strefa wewnętrzna - obwód lwowski 2019</c:v>
                </c:pt>
              </c:strCache>
            </c:strRef>
          </c:cat>
          <c:val>
            <c:numRef>
              <c:f>'D1.7'!$B$5:$I$5</c:f>
              <c:numCache>
                <c:formatCode>General</c:formatCode>
                <c:ptCount val="8"/>
                <c:pt idx="0">
                  <c:v>6</c:v>
                </c:pt>
                <c:pt idx="1">
                  <c:v>37</c:v>
                </c:pt>
                <c:pt idx="2">
                  <c:v>12</c:v>
                </c:pt>
                <c:pt idx="3">
                  <c:v>32</c:v>
                </c:pt>
                <c:pt idx="4">
                  <c:v>14</c:v>
                </c:pt>
                <c:pt idx="5">
                  <c:v>31</c:v>
                </c:pt>
                <c:pt idx="6">
                  <c:v>9</c:v>
                </c:pt>
                <c:pt idx="7">
                  <c:v>27</c:v>
                </c:pt>
              </c:numCache>
            </c:numRef>
          </c:val>
          <c:extLst>
            <c:ext xmlns:c16="http://schemas.microsoft.com/office/drawing/2014/chart" uri="{C3380CC4-5D6E-409C-BE32-E72D297353CC}">
              <c16:uniqueId val="{00000001-3DBB-4255-A27A-D7EFA8BAE454}"/>
            </c:ext>
          </c:extLst>
        </c:ser>
        <c:ser>
          <c:idx val="2"/>
          <c:order val="2"/>
          <c:tx>
            <c:strRef>
              <c:f>'D1.7'!$A$6</c:f>
              <c:strCache>
                <c:ptCount val="1"/>
                <c:pt idx="0">
                  <c:v>trudno powiedzieć</c:v>
                </c:pt>
              </c:strCache>
            </c:strRef>
          </c:tx>
          <c:spPr>
            <a:solidFill>
              <a:schemeClr val="accent3"/>
            </a:solidFill>
            <a:ln>
              <a:noFill/>
            </a:ln>
            <a:effectLst/>
          </c:spPr>
          <c:invertIfNegative val="0"/>
          <c:cat>
            <c:strRef>
              <c:f>'D1.7'!$B$3:$I$3</c:f>
              <c:strCache>
                <c:ptCount val="8"/>
                <c:pt idx="0">
                  <c:v>Strefa przygraniczna - województwo podkarpackie 2015</c:v>
                </c:pt>
                <c:pt idx="1">
                  <c:v>Strefa wewnętrzna - województwo podkarpackie 2015</c:v>
                </c:pt>
                <c:pt idx="2">
                  <c:v>Strefa przygraniczna - województwo podkarpackie 2019</c:v>
                </c:pt>
                <c:pt idx="3">
                  <c:v>Strefa wewnętrzna - województwo podkarpackie 2019</c:v>
                </c:pt>
                <c:pt idx="4">
                  <c:v>Strefa przygraniczna - obwód lwowski 2015</c:v>
                </c:pt>
                <c:pt idx="5">
                  <c:v>Strefa wewnętrzna - obwód lwowski 2015</c:v>
                </c:pt>
                <c:pt idx="6">
                  <c:v>Strefa przygraniczna - obwód lwowski 2019</c:v>
                </c:pt>
                <c:pt idx="7">
                  <c:v>Strefa wewnętrzna - obwód lwowski 2019</c:v>
                </c:pt>
              </c:strCache>
            </c:strRef>
          </c:cat>
          <c:val>
            <c:numRef>
              <c:f>'D1.7'!$B$6:$I$6</c:f>
              <c:numCache>
                <c:formatCode>General</c:formatCode>
                <c:ptCount val="8"/>
                <c:pt idx="0">
                  <c:v>23</c:v>
                </c:pt>
                <c:pt idx="1">
                  <c:v>109</c:v>
                </c:pt>
                <c:pt idx="2">
                  <c:v>44</c:v>
                </c:pt>
                <c:pt idx="3">
                  <c:v>89</c:v>
                </c:pt>
                <c:pt idx="4">
                  <c:v>52</c:v>
                </c:pt>
                <c:pt idx="5">
                  <c:v>103</c:v>
                </c:pt>
                <c:pt idx="6">
                  <c:v>45</c:v>
                </c:pt>
                <c:pt idx="7">
                  <c:v>95</c:v>
                </c:pt>
              </c:numCache>
            </c:numRef>
          </c:val>
          <c:extLst>
            <c:ext xmlns:c16="http://schemas.microsoft.com/office/drawing/2014/chart" uri="{C3380CC4-5D6E-409C-BE32-E72D297353CC}">
              <c16:uniqueId val="{00000002-3DBB-4255-A27A-D7EFA8BAE454}"/>
            </c:ext>
          </c:extLst>
        </c:ser>
        <c:ser>
          <c:idx val="3"/>
          <c:order val="3"/>
          <c:tx>
            <c:strRef>
              <c:f>'D1.7'!$A$7</c:f>
              <c:strCache>
                <c:ptCount val="1"/>
                <c:pt idx="0">
                  <c:v>raczej zadowalające</c:v>
                </c:pt>
              </c:strCache>
            </c:strRef>
          </c:tx>
          <c:spPr>
            <a:solidFill>
              <a:schemeClr val="accent4"/>
            </a:solidFill>
            <a:ln>
              <a:noFill/>
            </a:ln>
            <a:effectLst/>
          </c:spPr>
          <c:invertIfNegative val="0"/>
          <c:cat>
            <c:strRef>
              <c:f>'D1.7'!$B$3:$I$3</c:f>
              <c:strCache>
                <c:ptCount val="8"/>
                <c:pt idx="0">
                  <c:v>Strefa przygraniczna - województwo podkarpackie 2015</c:v>
                </c:pt>
                <c:pt idx="1">
                  <c:v>Strefa wewnętrzna - województwo podkarpackie 2015</c:v>
                </c:pt>
                <c:pt idx="2">
                  <c:v>Strefa przygraniczna - województwo podkarpackie 2019</c:v>
                </c:pt>
                <c:pt idx="3">
                  <c:v>Strefa wewnętrzna - województwo podkarpackie 2019</c:v>
                </c:pt>
                <c:pt idx="4">
                  <c:v>Strefa przygraniczna - obwód lwowski 2015</c:v>
                </c:pt>
                <c:pt idx="5">
                  <c:v>Strefa wewnętrzna - obwód lwowski 2015</c:v>
                </c:pt>
                <c:pt idx="6">
                  <c:v>Strefa przygraniczna - obwód lwowski 2019</c:v>
                </c:pt>
                <c:pt idx="7">
                  <c:v>Strefa wewnętrzna - obwód lwowski 2019</c:v>
                </c:pt>
              </c:strCache>
            </c:strRef>
          </c:cat>
          <c:val>
            <c:numRef>
              <c:f>'D1.7'!$B$7:$I$7</c:f>
              <c:numCache>
                <c:formatCode>General</c:formatCode>
                <c:ptCount val="8"/>
                <c:pt idx="0">
                  <c:v>28</c:v>
                </c:pt>
                <c:pt idx="1">
                  <c:v>128</c:v>
                </c:pt>
                <c:pt idx="2">
                  <c:v>49</c:v>
                </c:pt>
                <c:pt idx="3">
                  <c:v>118</c:v>
                </c:pt>
                <c:pt idx="4">
                  <c:v>75</c:v>
                </c:pt>
                <c:pt idx="5">
                  <c:v>98</c:v>
                </c:pt>
                <c:pt idx="6">
                  <c:v>72</c:v>
                </c:pt>
                <c:pt idx="7">
                  <c:v>117</c:v>
                </c:pt>
              </c:numCache>
            </c:numRef>
          </c:val>
          <c:extLst>
            <c:ext xmlns:c16="http://schemas.microsoft.com/office/drawing/2014/chart" uri="{C3380CC4-5D6E-409C-BE32-E72D297353CC}">
              <c16:uniqueId val="{00000003-3DBB-4255-A27A-D7EFA8BAE454}"/>
            </c:ext>
          </c:extLst>
        </c:ser>
        <c:ser>
          <c:idx val="4"/>
          <c:order val="4"/>
          <c:tx>
            <c:strRef>
              <c:f>'D1.7'!$A$8</c:f>
              <c:strCache>
                <c:ptCount val="1"/>
                <c:pt idx="0">
                  <c:v>zdecydowanie zadowalając</c:v>
                </c:pt>
              </c:strCache>
            </c:strRef>
          </c:tx>
          <c:spPr>
            <a:solidFill>
              <a:schemeClr val="accent6"/>
            </a:solidFill>
            <a:ln>
              <a:noFill/>
            </a:ln>
            <a:effectLst/>
          </c:spPr>
          <c:invertIfNegative val="0"/>
          <c:cat>
            <c:strRef>
              <c:f>'D1.7'!$B$3:$I$3</c:f>
              <c:strCache>
                <c:ptCount val="8"/>
                <c:pt idx="0">
                  <c:v>Strefa przygraniczna - województwo podkarpackie 2015</c:v>
                </c:pt>
                <c:pt idx="1">
                  <c:v>Strefa wewnętrzna - województwo podkarpackie 2015</c:v>
                </c:pt>
                <c:pt idx="2">
                  <c:v>Strefa przygraniczna - województwo podkarpackie 2019</c:v>
                </c:pt>
                <c:pt idx="3">
                  <c:v>Strefa wewnętrzna - województwo podkarpackie 2019</c:v>
                </c:pt>
                <c:pt idx="4">
                  <c:v>Strefa przygraniczna - obwód lwowski 2015</c:v>
                </c:pt>
                <c:pt idx="5">
                  <c:v>Strefa wewnętrzna - obwód lwowski 2015</c:v>
                </c:pt>
                <c:pt idx="6">
                  <c:v>Strefa przygraniczna - obwód lwowski 2019</c:v>
                </c:pt>
                <c:pt idx="7">
                  <c:v>Strefa wewnętrzna - obwód lwowski 2019</c:v>
                </c:pt>
              </c:strCache>
            </c:strRef>
          </c:cat>
          <c:val>
            <c:numRef>
              <c:f>'D1.7'!$B$8:$I$8</c:f>
              <c:numCache>
                <c:formatCode>General</c:formatCode>
                <c:ptCount val="8"/>
                <c:pt idx="0">
                  <c:v>10</c:v>
                </c:pt>
                <c:pt idx="1">
                  <c:v>63</c:v>
                </c:pt>
                <c:pt idx="2">
                  <c:v>23</c:v>
                </c:pt>
                <c:pt idx="3">
                  <c:v>53</c:v>
                </c:pt>
                <c:pt idx="4">
                  <c:v>19</c:v>
                </c:pt>
                <c:pt idx="5">
                  <c:v>35</c:v>
                </c:pt>
                <c:pt idx="6">
                  <c:v>41</c:v>
                </c:pt>
                <c:pt idx="7">
                  <c:v>53</c:v>
                </c:pt>
              </c:numCache>
            </c:numRef>
          </c:val>
          <c:extLst>
            <c:ext xmlns:c16="http://schemas.microsoft.com/office/drawing/2014/chart" uri="{C3380CC4-5D6E-409C-BE32-E72D297353CC}">
              <c16:uniqueId val="{00000004-3DBB-4255-A27A-D7EFA8BAE454}"/>
            </c:ext>
          </c:extLst>
        </c:ser>
        <c:dLbls>
          <c:showLegendKey val="0"/>
          <c:showVal val="0"/>
          <c:showCatName val="0"/>
          <c:showSerName val="0"/>
          <c:showPercent val="0"/>
          <c:showBubbleSize val="0"/>
        </c:dLbls>
        <c:gapWidth val="150"/>
        <c:overlap val="100"/>
        <c:axId val="390964632"/>
        <c:axId val="390960320"/>
      </c:barChart>
      <c:catAx>
        <c:axId val="39096463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pl-PL"/>
          </a:p>
        </c:txPr>
        <c:crossAx val="390960320"/>
        <c:crosses val="autoZero"/>
        <c:auto val="1"/>
        <c:lblAlgn val="ctr"/>
        <c:lblOffset val="100"/>
        <c:noMultiLvlLbl val="0"/>
      </c:catAx>
      <c:valAx>
        <c:axId val="39096032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6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pl-PL"/>
          </a:p>
        </c:txPr>
        <c:crossAx val="3909646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7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pl-P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pl-PL"/>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0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lang="pl-PL" sz="900" dirty="0">
                <a:solidFill>
                  <a:sysClr val="windowText" lastClr="000000"/>
                </a:solidFill>
                <a:latin typeface="Arial" panose="020B0604020202020204" pitchFamily="34" charset="0"/>
                <a:cs typeface="Arial" panose="020B0604020202020204" pitchFamily="34" charset="0"/>
              </a:rPr>
              <a:t>W1.11</a:t>
            </a:r>
            <a:r>
              <a:rPr lang="pl-PL" sz="900" baseline="0" dirty="0">
                <a:solidFill>
                  <a:sysClr val="windowText" lastClr="000000"/>
                </a:solidFill>
                <a:latin typeface="Arial" panose="020B0604020202020204" pitchFamily="34" charset="0"/>
                <a:cs typeface="Arial" panose="020B0604020202020204" pitchFamily="34" charset="0"/>
              </a:rPr>
              <a:t> Członkowie tej społeczności dbają o siebie nawzajem</a:t>
            </a:r>
            <a:endParaRPr lang="en-US" sz="900" dirty="0">
              <a:solidFill>
                <a:sysClr val="windowText" lastClr="000000"/>
              </a:solidFill>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90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pl-PL"/>
        </a:p>
      </c:txPr>
    </c:title>
    <c:autoTitleDeleted val="0"/>
    <c:plotArea>
      <c:layout/>
      <c:barChart>
        <c:barDir val="bar"/>
        <c:grouping val="percentStacked"/>
        <c:varyColors val="0"/>
        <c:ser>
          <c:idx val="0"/>
          <c:order val="0"/>
          <c:tx>
            <c:strRef>
              <c:f>'W1.11'!$A$4</c:f>
              <c:strCache>
                <c:ptCount val="1"/>
                <c:pt idx="0">
                  <c:v>zdecydowanie się nie zgadzam</c:v>
                </c:pt>
              </c:strCache>
            </c:strRef>
          </c:tx>
          <c:spPr>
            <a:solidFill>
              <a:schemeClr val="accent4">
                <a:lumMod val="50000"/>
              </a:schemeClr>
            </a:solidFill>
            <a:ln>
              <a:noFill/>
            </a:ln>
            <a:effectLst/>
          </c:spPr>
          <c:invertIfNegative val="0"/>
          <c:cat>
            <c:strRef>
              <c:f>'W1.11'!$B$3:$I$3</c:f>
              <c:strCache>
                <c:ptCount val="8"/>
                <c:pt idx="0">
                  <c:v>Strefa przygraniczna - województwo podkarpackie 2015</c:v>
                </c:pt>
                <c:pt idx="1">
                  <c:v>Strefa wewnętrzna - województwo podkarpackie 2015</c:v>
                </c:pt>
                <c:pt idx="2">
                  <c:v>Strefa przygraniczna - województwo podkarpackie 2019</c:v>
                </c:pt>
                <c:pt idx="3">
                  <c:v>Strefa wewnętrzna - województwo podkarpackie 2019</c:v>
                </c:pt>
                <c:pt idx="4">
                  <c:v>Strefa przygraniczna - obwód lwowski 2015</c:v>
                </c:pt>
                <c:pt idx="5">
                  <c:v>Strefa wewnętrzna - obwód lwowski 2015</c:v>
                </c:pt>
                <c:pt idx="6">
                  <c:v>Strefa przygraniczna - obwód lwowski 2019</c:v>
                </c:pt>
                <c:pt idx="7">
                  <c:v>Strefa wewnętrzna - obwód lwowski 2019</c:v>
                </c:pt>
              </c:strCache>
            </c:strRef>
          </c:cat>
          <c:val>
            <c:numRef>
              <c:f>'W1.11'!$B$4:$I$4</c:f>
              <c:numCache>
                <c:formatCode>General</c:formatCode>
                <c:ptCount val="8"/>
                <c:pt idx="0">
                  <c:v>0</c:v>
                </c:pt>
                <c:pt idx="1">
                  <c:v>12</c:v>
                </c:pt>
                <c:pt idx="2">
                  <c:v>2</c:v>
                </c:pt>
                <c:pt idx="3">
                  <c:v>10</c:v>
                </c:pt>
                <c:pt idx="4">
                  <c:v>0</c:v>
                </c:pt>
                <c:pt idx="5">
                  <c:v>10</c:v>
                </c:pt>
                <c:pt idx="6">
                  <c:v>4</c:v>
                </c:pt>
                <c:pt idx="7">
                  <c:v>23</c:v>
                </c:pt>
              </c:numCache>
            </c:numRef>
          </c:val>
          <c:extLst>
            <c:ext xmlns:c16="http://schemas.microsoft.com/office/drawing/2014/chart" uri="{C3380CC4-5D6E-409C-BE32-E72D297353CC}">
              <c16:uniqueId val="{00000000-BD8F-4E38-BE4F-57E2D74177FE}"/>
            </c:ext>
          </c:extLst>
        </c:ser>
        <c:ser>
          <c:idx val="1"/>
          <c:order val="1"/>
          <c:tx>
            <c:strRef>
              <c:f>'W1.11'!$A$5</c:f>
              <c:strCache>
                <c:ptCount val="1"/>
                <c:pt idx="0">
                  <c:v>raczej się nie zgadzam</c:v>
                </c:pt>
              </c:strCache>
            </c:strRef>
          </c:tx>
          <c:spPr>
            <a:solidFill>
              <a:schemeClr val="accent6">
                <a:lumMod val="60000"/>
                <a:lumOff val="40000"/>
              </a:schemeClr>
            </a:solidFill>
            <a:ln>
              <a:noFill/>
            </a:ln>
            <a:effectLst/>
          </c:spPr>
          <c:invertIfNegative val="0"/>
          <c:cat>
            <c:strRef>
              <c:f>'W1.11'!$B$3:$I$3</c:f>
              <c:strCache>
                <c:ptCount val="8"/>
                <c:pt idx="0">
                  <c:v>Strefa przygraniczna - województwo podkarpackie 2015</c:v>
                </c:pt>
                <c:pt idx="1">
                  <c:v>Strefa wewnętrzna - województwo podkarpackie 2015</c:v>
                </c:pt>
                <c:pt idx="2">
                  <c:v>Strefa przygraniczna - województwo podkarpackie 2019</c:v>
                </c:pt>
                <c:pt idx="3">
                  <c:v>Strefa wewnętrzna - województwo podkarpackie 2019</c:v>
                </c:pt>
                <c:pt idx="4">
                  <c:v>Strefa przygraniczna - obwód lwowski 2015</c:v>
                </c:pt>
                <c:pt idx="5">
                  <c:v>Strefa wewnętrzna - obwód lwowski 2015</c:v>
                </c:pt>
                <c:pt idx="6">
                  <c:v>Strefa przygraniczna - obwód lwowski 2019</c:v>
                </c:pt>
                <c:pt idx="7">
                  <c:v>Strefa wewnętrzna - obwód lwowski 2019</c:v>
                </c:pt>
              </c:strCache>
            </c:strRef>
          </c:cat>
          <c:val>
            <c:numRef>
              <c:f>'W1.11'!$B$5:$I$5</c:f>
              <c:numCache>
                <c:formatCode>General</c:formatCode>
                <c:ptCount val="8"/>
                <c:pt idx="0">
                  <c:v>7</c:v>
                </c:pt>
                <c:pt idx="1">
                  <c:v>42</c:v>
                </c:pt>
                <c:pt idx="2">
                  <c:v>17</c:v>
                </c:pt>
                <c:pt idx="3">
                  <c:v>33</c:v>
                </c:pt>
                <c:pt idx="4">
                  <c:v>24</c:v>
                </c:pt>
                <c:pt idx="5">
                  <c:v>51</c:v>
                </c:pt>
                <c:pt idx="6">
                  <c:v>25</c:v>
                </c:pt>
                <c:pt idx="7">
                  <c:v>60</c:v>
                </c:pt>
              </c:numCache>
            </c:numRef>
          </c:val>
          <c:extLst>
            <c:ext xmlns:c16="http://schemas.microsoft.com/office/drawing/2014/chart" uri="{C3380CC4-5D6E-409C-BE32-E72D297353CC}">
              <c16:uniqueId val="{00000001-BD8F-4E38-BE4F-57E2D74177FE}"/>
            </c:ext>
          </c:extLst>
        </c:ser>
        <c:ser>
          <c:idx val="2"/>
          <c:order val="2"/>
          <c:tx>
            <c:strRef>
              <c:f>'W1.11'!$A$6</c:f>
              <c:strCache>
                <c:ptCount val="1"/>
                <c:pt idx="0">
                  <c:v>trudno powiedzieć</c:v>
                </c:pt>
              </c:strCache>
            </c:strRef>
          </c:tx>
          <c:spPr>
            <a:solidFill>
              <a:schemeClr val="accent3"/>
            </a:solidFill>
            <a:ln>
              <a:noFill/>
            </a:ln>
            <a:effectLst/>
          </c:spPr>
          <c:invertIfNegative val="0"/>
          <c:cat>
            <c:strRef>
              <c:f>'W1.11'!$B$3:$I$3</c:f>
              <c:strCache>
                <c:ptCount val="8"/>
                <c:pt idx="0">
                  <c:v>Strefa przygraniczna - województwo podkarpackie 2015</c:v>
                </c:pt>
                <c:pt idx="1">
                  <c:v>Strefa wewnętrzna - województwo podkarpackie 2015</c:v>
                </c:pt>
                <c:pt idx="2">
                  <c:v>Strefa przygraniczna - województwo podkarpackie 2019</c:v>
                </c:pt>
                <c:pt idx="3">
                  <c:v>Strefa wewnętrzna - województwo podkarpackie 2019</c:v>
                </c:pt>
                <c:pt idx="4">
                  <c:v>Strefa przygraniczna - obwód lwowski 2015</c:v>
                </c:pt>
                <c:pt idx="5">
                  <c:v>Strefa wewnętrzna - obwód lwowski 2015</c:v>
                </c:pt>
                <c:pt idx="6">
                  <c:v>Strefa przygraniczna - obwód lwowski 2019</c:v>
                </c:pt>
                <c:pt idx="7">
                  <c:v>Strefa wewnętrzna - obwód lwowski 2019</c:v>
                </c:pt>
              </c:strCache>
            </c:strRef>
          </c:cat>
          <c:val>
            <c:numRef>
              <c:f>'W1.11'!$B$6:$I$6</c:f>
              <c:numCache>
                <c:formatCode>General</c:formatCode>
                <c:ptCount val="8"/>
                <c:pt idx="0">
                  <c:v>37</c:v>
                </c:pt>
                <c:pt idx="1">
                  <c:v>175</c:v>
                </c:pt>
                <c:pt idx="2">
                  <c:v>42</c:v>
                </c:pt>
                <c:pt idx="3">
                  <c:v>159</c:v>
                </c:pt>
                <c:pt idx="4">
                  <c:v>61</c:v>
                </c:pt>
                <c:pt idx="5">
                  <c:v>112</c:v>
                </c:pt>
                <c:pt idx="6">
                  <c:v>86</c:v>
                </c:pt>
                <c:pt idx="7">
                  <c:v>111</c:v>
                </c:pt>
              </c:numCache>
            </c:numRef>
          </c:val>
          <c:extLst>
            <c:ext xmlns:c16="http://schemas.microsoft.com/office/drawing/2014/chart" uri="{C3380CC4-5D6E-409C-BE32-E72D297353CC}">
              <c16:uniqueId val="{00000002-BD8F-4E38-BE4F-57E2D74177FE}"/>
            </c:ext>
          </c:extLst>
        </c:ser>
        <c:ser>
          <c:idx val="3"/>
          <c:order val="3"/>
          <c:tx>
            <c:strRef>
              <c:f>'W1.11'!$A$7</c:f>
              <c:strCache>
                <c:ptCount val="1"/>
                <c:pt idx="0">
                  <c:v>raczej się zgadzam</c:v>
                </c:pt>
              </c:strCache>
            </c:strRef>
          </c:tx>
          <c:spPr>
            <a:solidFill>
              <a:schemeClr val="accent4"/>
            </a:solidFill>
            <a:ln>
              <a:noFill/>
            </a:ln>
            <a:effectLst/>
          </c:spPr>
          <c:invertIfNegative val="0"/>
          <c:cat>
            <c:strRef>
              <c:f>'W1.11'!$B$3:$I$3</c:f>
              <c:strCache>
                <c:ptCount val="8"/>
                <c:pt idx="0">
                  <c:v>Strefa przygraniczna - województwo podkarpackie 2015</c:v>
                </c:pt>
                <c:pt idx="1">
                  <c:v>Strefa wewnętrzna - województwo podkarpackie 2015</c:v>
                </c:pt>
                <c:pt idx="2">
                  <c:v>Strefa przygraniczna - województwo podkarpackie 2019</c:v>
                </c:pt>
                <c:pt idx="3">
                  <c:v>Strefa wewnętrzna - województwo podkarpackie 2019</c:v>
                </c:pt>
                <c:pt idx="4">
                  <c:v>Strefa przygraniczna - obwód lwowski 2015</c:v>
                </c:pt>
                <c:pt idx="5">
                  <c:v>Strefa wewnętrzna - obwód lwowski 2015</c:v>
                </c:pt>
                <c:pt idx="6">
                  <c:v>Strefa przygraniczna - obwód lwowski 2019</c:v>
                </c:pt>
                <c:pt idx="7">
                  <c:v>Strefa wewnętrzna - obwód lwowski 2019</c:v>
                </c:pt>
              </c:strCache>
            </c:strRef>
          </c:cat>
          <c:val>
            <c:numRef>
              <c:f>'W1.11'!$B$7:$I$7</c:f>
              <c:numCache>
                <c:formatCode>General</c:formatCode>
                <c:ptCount val="8"/>
                <c:pt idx="0">
                  <c:v>21</c:v>
                </c:pt>
                <c:pt idx="1">
                  <c:v>93</c:v>
                </c:pt>
                <c:pt idx="2">
                  <c:v>53</c:v>
                </c:pt>
                <c:pt idx="3">
                  <c:v>95</c:v>
                </c:pt>
                <c:pt idx="4">
                  <c:v>72</c:v>
                </c:pt>
                <c:pt idx="5">
                  <c:v>83</c:v>
                </c:pt>
                <c:pt idx="6">
                  <c:v>102</c:v>
                </c:pt>
                <c:pt idx="7">
                  <c:v>91</c:v>
                </c:pt>
              </c:numCache>
            </c:numRef>
          </c:val>
          <c:extLst>
            <c:ext xmlns:c16="http://schemas.microsoft.com/office/drawing/2014/chart" uri="{C3380CC4-5D6E-409C-BE32-E72D297353CC}">
              <c16:uniqueId val="{00000003-BD8F-4E38-BE4F-57E2D74177FE}"/>
            </c:ext>
          </c:extLst>
        </c:ser>
        <c:ser>
          <c:idx val="4"/>
          <c:order val="4"/>
          <c:tx>
            <c:strRef>
              <c:f>'W1.11'!$A$8</c:f>
              <c:strCache>
                <c:ptCount val="1"/>
                <c:pt idx="0">
                  <c:v>zdecydowanie się zgadzam</c:v>
                </c:pt>
              </c:strCache>
            </c:strRef>
          </c:tx>
          <c:spPr>
            <a:solidFill>
              <a:schemeClr val="accent1">
                <a:lumMod val="60000"/>
                <a:lumOff val="40000"/>
              </a:schemeClr>
            </a:solidFill>
            <a:ln>
              <a:noFill/>
            </a:ln>
            <a:effectLst/>
          </c:spPr>
          <c:invertIfNegative val="0"/>
          <c:cat>
            <c:strRef>
              <c:f>'W1.11'!$B$3:$I$3</c:f>
              <c:strCache>
                <c:ptCount val="8"/>
                <c:pt idx="0">
                  <c:v>Strefa przygraniczna - województwo podkarpackie 2015</c:v>
                </c:pt>
                <c:pt idx="1">
                  <c:v>Strefa wewnętrzna - województwo podkarpackie 2015</c:v>
                </c:pt>
                <c:pt idx="2">
                  <c:v>Strefa przygraniczna - województwo podkarpackie 2019</c:v>
                </c:pt>
                <c:pt idx="3">
                  <c:v>Strefa wewnętrzna - województwo podkarpackie 2019</c:v>
                </c:pt>
                <c:pt idx="4">
                  <c:v>Strefa przygraniczna - obwód lwowski 2015</c:v>
                </c:pt>
                <c:pt idx="5">
                  <c:v>Strefa wewnętrzna - obwód lwowski 2015</c:v>
                </c:pt>
                <c:pt idx="6">
                  <c:v>Strefa przygraniczna - obwód lwowski 2019</c:v>
                </c:pt>
                <c:pt idx="7">
                  <c:v>Strefa wewnętrzna - obwód lwowski 2019</c:v>
                </c:pt>
              </c:strCache>
            </c:strRef>
          </c:cat>
          <c:val>
            <c:numRef>
              <c:f>'W1.11'!$B$8:$I$8</c:f>
              <c:numCache>
                <c:formatCode>General</c:formatCode>
                <c:ptCount val="8"/>
                <c:pt idx="0">
                  <c:v>4</c:v>
                </c:pt>
                <c:pt idx="1">
                  <c:v>19</c:v>
                </c:pt>
                <c:pt idx="2">
                  <c:v>5</c:v>
                </c:pt>
                <c:pt idx="3">
                  <c:v>8</c:v>
                </c:pt>
                <c:pt idx="4">
                  <c:v>7</c:v>
                </c:pt>
                <c:pt idx="5">
                  <c:v>19</c:v>
                </c:pt>
                <c:pt idx="6">
                  <c:v>5</c:v>
                </c:pt>
                <c:pt idx="7">
                  <c:v>20</c:v>
                </c:pt>
              </c:numCache>
            </c:numRef>
          </c:val>
          <c:extLst>
            <c:ext xmlns:c16="http://schemas.microsoft.com/office/drawing/2014/chart" uri="{C3380CC4-5D6E-409C-BE32-E72D297353CC}">
              <c16:uniqueId val="{00000004-BD8F-4E38-BE4F-57E2D74177FE}"/>
            </c:ext>
          </c:extLst>
        </c:ser>
        <c:dLbls>
          <c:showLegendKey val="0"/>
          <c:showVal val="0"/>
          <c:showCatName val="0"/>
          <c:showSerName val="0"/>
          <c:showPercent val="0"/>
          <c:showBubbleSize val="0"/>
        </c:dLbls>
        <c:gapWidth val="150"/>
        <c:overlap val="100"/>
        <c:axId val="390965416"/>
        <c:axId val="390959536"/>
      </c:barChart>
      <c:catAx>
        <c:axId val="39096541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pl-PL"/>
          </a:p>
        </c:txPr>
        <c:crossAx val="390959536"/>
        <c:crosses val="autoZero"/>
        <c:auto val="1"/>
        <c:lblAlgn val="ctr"/>
        <c:lblOffset val="100"/>
        <c:noMultiLvlLbl val="0"/>
      </c:catAx>
      <c:valAx>
        <c:axId val="390959536"/>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6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pl-PL"/>
          </a:p>
        </c:txPr>
        <c:crossAx val="3909654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7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pl-P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pl-PL"/>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0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lang="pl-PL" sz="900" b="0" i="0" baseline="0">
                <a:effectLst/>
                <a:latin typeface="Arial" panose="020B0604020202020204" pitchFamily="34" charset="0"/>
                <a:cs typeface="Arial" panose="020B0604020202020204" pitchFamily="34" charset="0"/>
              </a:rPr>
              <a:t>D1.9 Spotkania towarzyskie w domu i poza domem</a:t>
            </a:r>
            <a:endParaRPr lang="pl-PL" sz="900">
              <a:effectLst/>
              <a:latin typeface="Arial" panose="020B0604020202020204" pitchFamily="34" charset="0"/>
              <a:cs typeface="Arial" panose="020B0604020202020204" pitchFamily="34" charset="0"/>
            </a:endParaRPr>
          </a:p>
        </c:rich>
      </c:tx>
      <c:layout>
        <c:manualLayout>
          <c:xMode val="edge"/>
          <c:yMode val="edge"/>
          <c:x val="0.26231291033219178"/>
          <c:y val="1.8739751698289998E-2"/>
        </c:manualLayout>
      </c:layout>
      <c:overlay val="0"/>
      <c:spPr>
        <a:noFill/>
        <a:ln>
          <a:noFill/>
        </a:ln>
        <a:effectLst/>
      </c:spPr>
      <c:txPr>
        <a:bodyPr rot="0" spcFirstLastPara="1" vertOverflow="ellipsis" vert="horz" wrap="square" anchor="ctr" anchorCtr="1"/>
        <a:lstStyle/>
        <a:p>
          <a:pPr>
            <a:defRPr sz="90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pl-PL"/>
        </a:p>
      </c:txPr>
    </c:title>
    <c:autoTitleDeleted val="0"/>
    <c:plotArea>
      <c:layout>
        <c:manualLayout>
          <c:layoutTarget val="inner"/>
          <c:xMode val="edge"/>
          <c:yMode val="edge"/>
          <c:x val="0.49214820130527798"/>
          <c:y val="0.11994428070792827"/>
          <c:w val="0.46034255984262401"/>
          <c:h val="0.59992497364699349"/>
        </c:manualLayout>
      </c:layout>
      <c:barChart>
        <c:barDir val="bar"/>
        <c:grouping val="percentStacked"/>
        <c:varyColors val="0"/>
        <c:ser>
          <c:idx val="0"/>
          <c:order val="0"/>
          <c:tx>
            <c:strRef>
              <c:f>'D1.9'!$A$4</c:f>
              <c:strCache>
                <c:ptCount val="1"/>
                <c:pt idx="0">
                  <c:v>zdecydowanie niezadowalające</c:v>
                </c:pt>
              </c:strCache>
            </c:strRef>
          </c:tx>
          <c:spPr>
            <a:solidFill>
              <a:schemeClr val="accent1"/>
            </a:solidFill>
            <a:ln>
              <a:noFill/>
            </a:ln>
            <a:effectLst/>
          </c:spPr>
          <c:invertIfNegative val="0"/>
          <c:cat>
            <c:strRef>
              <c:f>'D1.9'!$B$3:$I$3</c:f>
              <c:strCache>
                <c:ptCount val="8"/>
                <c:pt idx="0">
                  <c:v>Strefa przygraniczna - województwo podkarpackie 2015</c:v>
                </c:pt>
                <c:pt idx="1">
                  <c:v>Strefa wewnętrzna - województwo podkarpackie 2015</c:v>
                </c:pt>
                <c:pt idx="2">
                  <c:v>Strefa przygraniczna - województwo podkarpackie 2019</c:v>
                </c:pt>
                <c:pt idx="3">
                  <c:v>Strefa wewnętrzna - województwo podkarpackie 2019</c:v>
                </c:pt>
                <c:pt idx="4">
                  <c:v>Strefa przygraniczna - obwód lwowski 2015</c:v>
                </c:pt>
                <c:pt idx="5">
                  <c:v>Strefa wewnętrzna - obwód lwowski 2015</c:v>
                </c:pt>
                <c:pt idx="6">
                  <c:v>Strefa przygraniczna - obwód lwowski 2019</c:v>
                </c:pt>
                <c:pt idx="7">
                  <c:v>Strefa wewnętrzna - obwód lwowski 2019</c:v>
                </c:pt>
              </c:strCache>
            </c:strRef>
          </c:cat>
          <c:val>
            <c:numRef>
              <c:f>'D1.9'!$B$4:$I$4</c:f>
              <c:numCache>
                <c:formatCode>General</c:formatCode>
                <c:ptCount val="8"/>
                <c:pt idx="0">
                  <c:v>1</c:v>
                </c:pt>
                <c:pt idx="1">
                  <c:v>6</c:v>
                </c:pt>
                <c:pt idx="2">
                  <c:v>6</c:v>
                </c:pt>
                <c:pt idx="3">
                  <c:v>9</c:v>
                </c:pt>
                <c:pt idx="4">
                  <c:v>4</c:v>
                </c:pt>
                <c:pt idx="5">
                  <c:v>4</c:v>
                </c:pt>
                <c:pt idx="6">
                  <c:v>1</c:v>
                </c:pt>
                <c:pt idx="7">
                  <c:v>4</c:v>
                </c:pt>
              </c:numCache>
            </c:numRef>
          </c:val>
          <c:extLst>
            <c:ext xmlns:c16="http://schemas.microsoft.com/office/drawing/2014/chart" uri="{C3380CC4-5D6E-409C-BE32-E72D297353CC}">
              <c16:uniqueId val="{00000000-FD03-4461-8526-3AB9601474AB}"/>
            </c:ext>
          </c:extLst>
        </c:ser>
        <c:ser>
          <c:idx val="1"/>
          <c:order val="1"/>
          <c:tx>
            <c:strRef>
              <c:f>'D1.9'!$A$5</c:f>
              <c:strCache>
                <c:ptCount val="1"/>
                <c:pt idx="0">
                  <c:v>raczej niezadowalające</c:v>
                </c:pt>
              </c:strCache>
            </c:strRef>
          </c:tx>
          <c:spPr>
            <a:solidFill>
              <a:schemeClr val="accent2"/>
            </a:solidFill>
            <a:ln>
              <a:noFill/>
            </a:ln>
            <a:effectLst/>
          </c:spPr>
          <c:invertIfNegative val="0"/>
          <c:cat>
            <c:strRef>
              <c:f>'D1.9'!$B$3:$I$3</c:f>
              <c:strCache>
                <c:ptCount val="8"/>
                <c:pt idx="0">
                  <c:v>Strefa przygraniczna - województwo podkarpackie 2015</c:v>
                </c:pt>
                <c:pt idx="1">
                  <c:v>Strefa wewnętrzna - województwo podkarpackie 2015</c:v>
                </c:pt>
                <c:pt idx="2">
                  <c:v>Strefa przygraniczna - województwo podkarpackie 2019</c:v>
                </c:pt>
                <c:pt idx="3">
                  <c:v>Strefa wewnętrzna - województwo podkarpackie 2019</c:v>
                </c:pt>
                <c:pt idx="4">
                  <c:v>Strefa przygraniczna - obwód lwowski 2015</c:v>
                </c:pt>
                <c:pt idx="5">
                  <c:v>Strefa wewnętrzna - obwód lwowski 2015</c:v>
                </c:pt>
                <c:pt idx="6">
                  <c:v>Strefa przygraniczna - obwód lwowski 2019</c:v>
                </c:pt>
                <c:pt idx="7">
                  <c:v>Strefa wewnętrzna - obwód lwowski 2019</c:v>
                </c:pt>
              </c:strCache>
            </c:strRef>
          </c:cat>
          <c:val>
            <c:numRef>
              <c:f>'D1.9'!$B$5:$I$5</c:f>
              <c:numCache>
                <c:formatCode>General</c:formatCode>
                <c:ptCount val="8"/>
                <c:pt idx="0">
                  <c:v>5</c:v>
                </c:pt>
                <c:pt idx="1">
                  <c:v>23</c:v>
                </c:pt>
                <c:pt idx="2">
                  <c:v>7</c:v>
                </c:pt>
                <c:pt idx="3">
                  <c:v>23</c:v>
                </c:pt>
                <c:pt idx="4">
                  <c:v>21</c:v>
                </c:pt>
                <c:pt idx="5">
                  <c:v>39</c:v>
                </c:pt>
                <c:pt idx="6">
                  <c:v>10</c:v>
                </c:pt>
                <c:pt idx="7">
                  <c:v>19</c:v>
                </c:pt>
              </c:numCache>
            </c:numRef>
          </c:val>
          <c:extLst>
            <c:ext xmlns:c16="http://schemas.microsoft.com/office/drawing/2014/chart" uri="{C3380CC4-5D6E-409C-BE32-E72D297353CC}">
              <c16:uniqueId val="{00000001-FD03-4461-8526-3AB9601474AB}"/>
            </c:ext>
          </c:extLst>
        </c:ser>
        <c:ser>
          <c:idx val="2"/>
          <c:order val="2"/>
          <c:tx>
            <c:strRef>
              <c:f>'D1.9'!$A$6</c:f>
              <c:strCache>
                <c:ptCount val="1"/>
                <c:pt idx="0">
                  <c:v>trudno powiedzieć</c:v>
                </c:pt>
              </c:strCache>
            </c:strRef>
          </c:tx>
          <c:spPr>
            <a:solidFill>
              <a:schemeClr val="accent3"/>
            </a:solidFill>
            <a:ln>
              <a:noFill/>
            </a:ln>
            <a:effectLst/>
          </c:spPr>
          <c:invertIfNegative val="0"/>
          <c:cat>
            <c:strRef>
              <c:f>'D1.9'!$B$3:$I$3</c:f>
              <c:strCache>
                <c:ptCount val="8"/>
                <c:pt idx="0">
                  <c:v>Strefa przygraniczna - województwo podkarpackie 2015</c:v>
                </c:pt>
                <c:pt idx="1">
                  <c:v>Strefa wewnętrzna - województwo podkarpackie 2015</c:v>
                </c:pt>
                <c:pt idx="2">
                  <c:v>Strefa przygraniczna - województwo podkarpackie 2019</c:v>
                </c:pt>
                <c:pt idx="3">
                  <c:v>Strefa wewnętrzna - województwo podkarpackie 2019</c:v>
                </c:pt>
                <c:pt idx="4">
                  <c:v>Strefa przygraniczna - obwód lwowski 2015</c:v>
                </c:pt>
                <c:pt idx="5">
                  <c:v>Strefa wewnętrzna - obwód lwowski 2015</c:v>
                </c:pt>
                <c:pt idx="6">
                  <c:v>Strefa przygraniczna - obwód lwowski 2019</c:v>
                </c:pt>
                <c:pt idx="7">
                  <c:v>Strefa wewnętrzna - obwód lwowski 2019</c:v>
                </c:pt>
              </c:strCache>
            </c:strRef>
          </c:cat>
          <c:val>
            <c:numRef>
              <c:f>'D1.9'!$B$6:$I$6</c:f>
              <c:numCache>
                <c:formatCode>General</c:formatCode>
                <c:ptCount val="8"/>
                <c:pt idx="0">
                  <c:v>16</c:v>
                </c:pt>
                <c:pt idx="1">
                  <c:v>43</c:v>
                </c:pt>
                <c:pt idx="2">
                  <c:v>12</c:v>
                </c:pt>
                <c:pt idx="3">
                  <c:v>48</c:v>
                </c:pt>
                <c:pt idx="4">
                  <c:v>27</c:v>
                </c:pt>
                <c:pt idx="5">
                  <c:v>52</c:v>
                </c:pt>
                <c:pt idx="6">
                  <c:v>20</c:v>
                </c:pt>
                <c:pt idx="7">
                  <c:v>37</c:v>
                </c:pt>
              </c:numCache>
            </c:numRef>
          </c:val>
          <c:extLst>
            <c:ext xmlns:c16="http://schemas.microsoft.com/office/drawing/2014/chart" uri="{C3380CC4-5D6E-409C-BE32-E72D297353CC}">
              <c16:uniqueId val="{00000002-FD03-4461-8526-3AB9601474AB}"/>
            </c:ext>
          </c:extLst>
        </c:ser>
        <c:ser>
          <c:idx val="3"/>
          <c:order val="3"/>
          <c:tx>
            <c:strRef>
              <c:f>'D1.9'!$A$7</c:f>
              <c:strCache>
                <c:ptCount val="1"/>
                <c:pt idx="0">
                  <c:v>raczej zadowalające</c:v>
                </c:pt>
              </c:strCache>
            </c:strRef>
          </c:tx>
          <c:spPr>
            <a:solidFill>
              <a:schemeClr val="accent4"/>
            </a:solidFill>
            <a:ln>
              <a:noFill/>
            </a:ln>
            <a:effectLst/>
          </c:spPr>
          <c:invertIfNegative val="0"/>
          <c:cat>
            <c:strRef>
              <c:f>'D1.9'!$B$3:$I$3</c:f>
              <c:strCache>
                <c:ptCount val="8"/>
                <c:pt idx="0">
                  <c:v>Strefa przygraniczna - województwo podkarpackie 2015</c:v>
                </c:pt>
                <c:pt idx="1">
                  <c:v>Strefa wewnętrzna - województwo podkarpackie 2015</c:v>
                </c:pt>
                <c:pt idx="2">
                  <c:v>Strefa przygraniczna - województwo podkarpackie 2019</c:v>
                </c:pt>
                <c:pt idx="3">
                  <c:v>Strefa wewnętrzna - województwo podkarpackie 2019</c:v>
                </c:pt>
                <c:pt idx="4">
                  <c:v>Strefa przygraniczna - obwód lwowski 2015</c:v>
                </c:pt>
                <c:pt idx="5">
                  <c:v>Strefa wewnętrzna - obwód lwowski 2015</c:v>
                </c:pt>
                <c:pt idx="6">
                  <c:v>Strefa przygraniczna - obwód lwowski 2019</c:v>
                </c:pt>
                <c:pt idx="7">
                  <c:v>Strefa wewnętrzna - obwód lwowski 2019</c:v>
                </c:pt>
              </c:strCache>
            </c:strRef>
          </c:cat>
          <c:val>
            <c:numRef>
              <c:f>'D1.9'!$B$7:$I$7</c:f>
              <c:numCache>
                <c:formatCode>General</c:formatCode>
                <c:ptCount val="8"/>
                <c:pt idx="0">
                  <c:v>31</c:v>
                </c:pt>
                <c:pt idx="1">
                  <c:v>174</c:v>
                </c:pt>
                <c:pt idx="2">
                  <c:v>59</c:v>
                </c:pt>
                <c:pt idx="3">
                  <c:v>143</c:v>
                </c:pt>
                <c:pt idx="4">
                  <c:v>78</c:v>
                </c:pt>
                <c:pt idx="5">
                  <c:v>124</c:v>
                </c:pt>
                <c:pt idx="6">
                  <c:v>90</c:v>
                </c:pt>
                <c:pt idx="7">
                  <c:v>157</c:v>
                </c:pt>
              </c:numCache>
            </c:numRef>
          </c:val>
          <c:extLst>
            <c:ext xmlns:c16="http://schemas.microsoft.com/office/drawing/2014/chart" uri="{C3380CC4-5D6E-409C-BE32-E72D297353CC}">
              <c16:uniqueId val="{00000003-FD03-4461-8526-3AB9601474AB}"/>
            </c:ext>
          </c:extLst>
        </c:ser>
        <c:ser>
          <c:idx val="4"/>
          <c:order val="4"/>
          <c:tx>
            <c:strRef>
              <c:f>'D1.9'!$A$8</c:f>
              <c:strCache>
                <c:ptCount val="1"/>
                <c:pt idx="0">
                  <c:v>zdecydowanie zadowalające</c:v>
                </c:pt>
              </c:strCache>
            </c:strRef>
          </c:tx>
          <c:spPr>
            <a:solidFill>
              <a:schemeClr val="accent6"/>
            </a:solidFill>
            <a:ln>
              <a:noFill/>
            </a:ln>
            <a:effectLst/>
          </c:spPr>
          <c:invertIfNegative val="0"/>
          <c:cat>
            <c:strRef>
              <c:f>'D1.9'!$B$3:$I$3</c:f>
              <c:strCache>
                <c:ptCount val="8"/>
                <c:pt idx="0">
                  <c:v>Strefa przygraniczna - województwo podkarpackie 2015</c:v>
                </c:pt>
                <c:pt idx="1">
                  <c:v>Strefa wewnętrzna - województwo podkarpackie 2015</c:v>
                </c:pt>
                <c:pt idx="2">
                  <c:v>Strefa przygraniczna - województwo podkarpackie 2019</c:v>
                </c:pt>
                <c:pt idx="3">
                  <c:v>Strefa wewnętrzna - województwo podkarpackie 2019</c:v>
                </c:pt>
                <c:pt idx="4">
                  <c:v>Strefa przygraniczna - obwód lwowski 2015</c:v>
                </c:pt>
                <c:pt idx="5">
                  <c:v>Strefa wewnętrzna - obwód lwowski 2015</c:v>
                </c:pt>
                <c:pt idx="6">
                  <c:v>Strefa przygraniczna - obwód lwowski 2019</c:v>
                </c:pt>
                <c:pt idx="7">
                  <c:v>Strefa wewnętrzna - obwód lwowski 2019</c:v>
                </c:pt>
              </c:strCache>
            </c:strRef>
          </c:cat>
          <c:val>
            <c:numRef>
              <c:f>'D1.9'!$B$8:$I$8</c:f>
              <c:numCache>
                <c:formatCode>General</c:formatCode>
                <c:ptCount val="8"/>
                <c:pt idx="0">
                  <c:v>16</c:v>
                </c:pt>
                <c:pt idx="1">
                  <c:v>95</c:v>
                </c:pt>
                <c:pt idx="2">
                  <c:v>35</c:v>
                </c:pt>
                <c:pt idx="3">
                  <c:v>82</c:v>
                </c:pt>
                <c:pt idx="4">
                  <c:v>34</c:v>
                </c:pt>
                <c:pt idx="5">
                  <c:v>56</c:v>
                </c:pt>
                <c:pt idx="6">
                  <c:v>50</c:v>
                </c:pt>
                <c:pt idx="7">
                  <c:v>88</c:v>
                </c:pt>
              </c:numCache>
            </c:numRef>
          </c:val>
          <c:extLst>
            <c:ext xmlns:c16="http://schemas.microsoft.com/office/drawing/2014/chart" uri="{C3380CC4-5D6E-409C-BE32-E72D297353CC}">
              <c16:uniqueId val="{00000004-FD03-4461-8526-3AB9601474AB}"/>
            </c:ext>
          </c:extLst>
        </c:ser>
        <c:dLbls>
          <c:showLegendKey val="0"/>
          <c:showVal val="0"/>
          <c:showCatName val="0"/>
          <c:showSerName val="0"/>
          <c:showPercent val="0"/>
          <c:showBubbleSize val="0"/>
        </c:dLbls>
        <c:gapWidth val="150"/>
        <c:overlap val="100"/>
        <c:axId val="390966200"/>
        <c:axId val="390962672"/>
      </c:barChart>
      <c:catAx>
        <c:axId val="39096620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pl-PL"/>
          </a:p>
        </c:txPr>
        <c:crossAx val="390962672"/>
        <c:crosses val="autoZero"/>
        <c:auto val="1"/>
        <c:lblAlgn val="ctr"/>
        <c:lblOffset val="100"/>
        <c:noMultiLvlLbl val="0"/>
      </c:catAx>
      <c:valAx>
        <c:axId val="390962672"/>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6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pl-PL"/>
          </a:p>
        </c:txPr>
        <c:crossAx val="390966200"/>
        <c:crosses val="max"/>
        <c:crossBetween val="between"/>
        <c:majorUnit val="0.1"/>
      </c:valAx>
      <c:spPr>
        <a:noFill/>
        <a:ln>
          <a:noFill/>
        </a:ln>
        <a:effectLst/>
      </c:spPr>
    </c:plotArea>
    <c:legend>
      <c:legendPos val="b"/>
      <c:layout>
        <c:manualLayout>
          <c:xMode val="edge"/>
          <c:yMode val="edge"/>
          <c:x val="0.12783211586503496"/>
          <c:y val="0.81181747532955029"/>
          <c:w val="0.84674540682414701"/>
          <c:h val="0.15011862344022639"/>
        </c:manualLayout>
      </c:layout>
      <c:overlay val="0"/>
      <c:spPr>
        <a:noFill/>
        <a:ln>
          <a:noFill/>
        </a:ln>
        <a:effectLst/>
      </c:spPr>
      <c:txPr>
        <a:bodyPr rot="0" spcFirstLastPara="1" vertOverflow="ellipsis" vert="horz" wrap="square" anchor="ctr" anchorCtr="1"/>
        <a:lstStyle/>
        <a:p>
          <a:pPr>
            <a:defRPr sz="7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pl-PL"/>
        </a:p>
      </c:txPr>
    </c:legend>
    <c:plotVisOnly val="1"/>
    <c:dispBlanksAs val="gap"/>
    <c:showDLblsOverMax val="0"/>
  </c:chart>
  <c:spPr>
    <a:solidFill>
      <a:schemeClr val="bg1"/>
    </a:solidFill>
    <a:ln w="9525" cap="flat" cmpd="sng" algn="ctr">
      <a:noFill/>
      <a:round/>
    </a:ln>
    <a:effectLst/>
  </c:spPr>
  <c:txPr>
    <a:bodyPr/>
    <a:lstStyle/>
    <a:p>
      <a:pPr>
        <a:defRPr/>
      </a:pPr>
      <a:endParaRPr lang="pl-PL"/>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1AB4A6-0751-493B-B003-56E8B1E222C4}" type="datetimeFigureOut">
              <a:rPr lang="pl-PL" smtClean="0"/>
              <a:pPr/>
              <a:t>2024-01-15</a:t>
            </a:fld>
            <a:endParaRPr lang="pl-PL"/>
          </a:p>
        </p:txBody>
      </p:sp>
      <p:sp>
        <p:nvSpPr>
          <p:cNvPr id="4" name="Symbol zastępczy obrazu slajd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E11D59-A0D0-44CF-920A-6D537938F00A}" type="slidenum">
              <a:rPr lang="pl-PL" smtClean="0"/>
              <a:pPr/>
              <a:t>‹#›</a:t>
            </a:fld>
            <a:endParaRPr lang="pl-PL"/>
          </a:p>
        </p:txBody>
      </p:sp>
    </p:spTree>
    <p:extLst>
      <p:ext uri="{BB962C8B-B14F-4D97-AF65-F5344CB8AC3E}">
        <p14:creationId xmlns:p14="http://schemas.microsoft.com/office/powerpoint/2010/main" val="29725773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B6E11D59-A0D0-44CF-920A-6D537938F00A}" type="slidenum">
              <a:rPr lang="pl-PL" smtClean="0"/>
              <a:pPr/>
              <a:t>42</a:t>
            </a:fld>
            <a:endParaRPr lang="pl-PL"/>
          </a:p>
        </p:txBody>
      </p:sp>
    </p:spTree>
    <p:extLst>
      <p:ext uri="{BB962C8B-B14F-4D97-AF65-F5344CB8AC3E}">
        <p14:creationId xmlns:p14="http://schemas.microsoft.com/office/powerpoint/2010/main" val="12855077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B6E11D59-A0D0-44CF-920A-6D537938F00A}" type="slidenum">
              <a:rPr lang="pl-PL" smtClean="0"/>
              <a:pPr/>
              <a:t>43</a:t>
            </a:fld>
            <a:endParaRPr lang="pl-PL"/>
          </a:p>
        </p:txBody>
      </p:sp>
    </p:spTree>
    <p:extLst>
      <p:ext uri="{BB962C8B-B14F-4D97-AF65-F5344CB8AC3E}">
        <p14:creationId xmlns:p14="http://schemas.microsoft.com/office/powerpoint/2010/main" val="23233810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B6E11D59-A0D0-44CF-920A-6D537938F00A}" type="slidenum">
              <a:rPr lang="pl-PL" smtClean="0"/>
              <a:pPr/>
              <a:t>44</a:t>
            </a:fld>
            <a:endParaRPr lang="pl-PL"/>
          </a:p>
        </p:txBody>
      </p:sp>
    </p:spTree>
    <p:extLst>
      <p:ext uri="{BB962C8B-B14F-4D97-AF65-F5344CB8AC3E}">
        <p14:creationId xmlns:p14="http://schemas.microsoft.com/office/powerpoint/2010/main" val="33629531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B6E11D59-A0D0-44CF-920A-6D537938F00A}" type="slidenum">
              <a:rPr lang="pl-PL" smtClean="0"/>
              <a:pPr/>
              <a:t>45</a:t>
            </a:fld>
            <a:endParaRPr lang="pl-PL"/>
          </a:p>
        </p:txBody>
      </p:sp>
    </p:spTree>
    <p:extLst>
      <p:ext uri="{BB962C8B-B14F-4D97-AF65-F5344CB8AC3E}">
        <p14:creationId xmlns:p14="http://schemas.microsoft.com/office/powerpoint/2010/main" val="10582961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B6E11D59-A0D0-44CF-920A-6D537938F00A}" type="slidenum">
              <a:rPr lang="pl-PL" smtClean="0"/>
              <a:pPr/>
              <a:t>46</a:t>
            </a:fld>
            <a:endParaRPr lang="pl-PL"/>
          </a:p>
        </p:txBody>
      </p:sp>
    </p:spTree>
    <p:extLst>
      <p:ext uri="{BB962C8B-B14F-4D97-AF65-F5344CB8AC3E}">
        <p14:creationId xmlns:p14="http://schemas.microsoft.com/office/powerpoint/2010/main" val="8446571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B6E11D59-A0D0-44CF-920A-6D537938F00A}" type="slidenum">
              <a:rPr lang="pl-PL" smtClean="0"/>
              <a:pPr/>
              <a:t>47</a:t>
            </a:fld>
            <a:endParaRPr lang="pl-PL"/>
          </a:p>
        </p:txBody>
      </p:sp>
    </p:spTree>
    <p:extLst>
      <p:ext uri="{BB962C8B-B14F-4D97-AF65-F5344CB8AC3E}">
        <p14:creationId xmlns:p14="http://schemas.microsoft.com/office/powerpoint/2010/main" val="25753320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pl-PL"/>
              <a:t>Kliknij, aby edytować styl</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endParaRPr lang="en-US" dirty="0"/>
          </a:p>
        </p:txBody>
      </p:sp>
      <p:sp>
        <p:nvSpPr>
          <p:cNvPr id="4" name="Date Placeholder 3"/>
          <p:cNvSpPr>
            <a:spLocks noGrp="1"/>
          </p:cNvSpPr>
          <p:nvPr>
            <p:ph type="dt" sz="half" idx="10"/>
          </p:nvPr>
        </p:nvSpPr>
        <p:spPr/>
        <p:txBody>
          <a:bodyPr/>
          <a:lstStyle/>
          <a:p>
            <a:fld id="{54CCAFE7-0AD7-4132-A430-BBA8A445D64B}" type="datetime1">
              <a:rPr lang="pl-PL" smtClean="0"/>
              <a:t>2024-01-15</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322D7720-738D-4191-BAD6-FDAC61850EA8}" type="slidenum">
              <a:rPr lang="pl-PL" smtClean="0"/>
              <a:pPr/>
              <a:t>‹#›</a:t>
            </a:fld>
            <a:endParaRPr lang="pl-PL"/>
          </a:p>
        </p:txBody>
      </p:sp>
    </p:spTree>
    <p:extLst>
      <p:ext uri="{BB962C8B-B14F-4D97-AF65-F5344CB8AC3E}">
        <p14:creationId xmlns:p14="http://schemas.microsoft.com/office/powerpoint/2010/main" val="3224540489"/>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Vertical Text Placeholder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017C722F-F72C-49A4-A2F0-B057E5A80DD8}" type="datetime1">
              <a:rPr lang="pl-PL" smtClean="0"/>
              <a:t>2024-01-15</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322D7720-738D-4191-BAD6-FDAC61850EA8}" type="slidenum">
              <a:rPr lang="pl-PL" smtClean="0"/>
              <a:pPr/>
              <a:t>‹#›</a:t>
            </a:fld>
            <a:endParaRPr lang="pl-PL"/>
          </a:p>
        </p:txBody>
      </p:sp>
    </p:spTree>
    <p:extLst>
      <p:ext uri="{BB962C8B-B14F-4D97-AF65-F5344CB8AC3E}">
        <p14:creationId xmlns:p14="http://schemas.microsoft.com/office/powerpoint/2010/main" val="3742292533"/>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pl-PL"/>
              <a:t>Kliknij, aby edytować styl</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53DA5A90-21D1-41D1-A30D-363A4872BF72}" type="datetime1">
              <a:rPr lang="pl-PL" smtClean="0"/>
              <a:t>2024-01-15</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322D7720-738D-4191-BAD6-FDAC61850EA8}" type="slidenum">
              <a:rPr lang="pl-PL" smtClean="0"/>
              <a:pPr/>
              <a:t>‹#›</a:t>
            </a:fld>
            <a:endParaRPr lang="pl-PL"/>
          </a:p>
        </p:txBody>
      </p:sp>
    </p:spTree>
    <p:extLst>
      <p:ext uri="{BB962C8B-B14F-4D97-AF65-F5344CB8AC3E}">
        <p14:creationId xmlns:p14="http://schemas.microsoft.com/office/powerpoint/2010/main" val="148769878"/>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527BE209-F96F-4BE4-A064-63EA49E86412}" type="datetime1">
              <a:rPr lang="pl-PL" smtClean="0"/>
              <a:t>2024-01-15</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322D7720-738D-4191-BAD6-FDAC61850EA8}" type="slidenum">
              <a:rPr lang="pl-PL" smtClean="0"/>
              <a:pPr/>
              <a:t>‹#›</a:t>
            </a:fld>
            <a:endParaRPr lang="pl-PL"/>
          </a:p>
        </p:txBody>
      </p:sp>
    </p:spTree>
    <p:extLst>
      <p:ext uri="{BB962C8B-B14F-4D97-AF65-F5344CB8AC3E}">
        <p14:creationId xmlns:p14="http://schemas.microsoft.com/office/powerpoint/2010/main" val="3894893014"/>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pl-PL"/>
              <a:t>Kliknij, aby edytować styl</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C47E17AF-C39F-49A0-8FC7-854C97C45AD5}" type="datetime1">
              <a:rPr lang="pl-PL" smtClean="0"/>
              <a:t>2024-01-15</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322D7720-738D-4191-BAD6-FDAC61850EA8}" type="slidenum">
              <a:rPr lang="pl-PL" smtClean="0"/>
              <a:pPr/>
              <a:t>‹#›</a:t>
            </a:fld>
            <a:endParaRPr lang="pl-PL"/>
          </a:p>
        </p:txBody>
      </p:sp>
    </p:spTree>
    <p:extLst>
      <p:ext uri="{BB962C8B-B14F-4D97-AF65-F5344CB8AC3E}">
        <p14:creationId xmlns:p14="http://schemas.microsoft.com/office/powerpoint/2010/main" val="596194811"/>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4"/>
          <p:cNvSpPr>
            <a:spLocks noGrp="1"/>
          </p:cNvSpPr>
          <p:nvPr>
            <p:ph type="dt" sz="half" idx="10"/>
          </p:nvPr>
        </p:nvSpPr>
        <p:spPr/>
        <p:txBody>
          <a:bodyPr/>
          <a:lstStyle/>
          <a:p>
            <a:fld id="{29EE0BCB-C479-43CC-9DAD-59A96FC10C72}" type="datetime1">
              <a:rPr lang="pl-PL" smtClean="0"/>
              <a:t>2024-01-15</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322D7720-738D-4191-BAD6-FDAC61850EA8}" type="slidenum">
              <a:rPr lang="pl-PL" smtClean="0"/>
              <a:pPr/>
              <a:t>‹#›</a:t>
            </a:fld>
            <a:endParaRPr lang="pl-PL"/>
          </a:p>
        </p:txBody>
      </p:sp>
    </p:spTree>
    <p:extLst>
      <p:ext uri="{BB962C8B-B14F-4D97-AF65-F5344CB8AC3E}">
        <p14:creationId xmlns:p14="http://schemas.microsoft.com/office/powerpoint/2010/main" val="646473550"/>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pl-PL"/>
              <a:t>Kliknij, aby edytować styl</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Content Placeholder 3"/>
          <p:cNvSpPr>
            <a:spLocks noGrp="1"/>
          </p:cNvSpPr>
          <p:nvPr>
            <p:ph sz="half" idx="2"/>
          </p:nvPr>
        </p:nvSpPr>
        <p:spPr>
          <a:xfrm>
            <a:off x="629842" y="2505075"/>
            <a:ext cx="3868340"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Content Placeholder 5"/>
          <p:cNvSpPr>
            <a:spLocks noGrp="1"/>
          </p:cNvSpPr>
          <p:nvPr>
            <p:ph sz="quarter" idx="4"/>
          </p:nvPr>
        </p:nvSpPr>
        <p:spPr>
          <a:xfrm>
            <a:off x="4629150" y="2505075"/>
            <a:ext cx="3887391"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p:txBody>
          <a:bodyPr/>
          <a:lstStyle/>
          <a:p>
            <a:fld id="{E81E49C2-3164-4AC5-99F5-40C0C6071600}" type="datetime1">
              <a:rPr lang="pl-PL" smtClean="0"/>
              <a:t>2024-01-15</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322D7720-738D-4191-BAD6-FDAC61850EA8}" type="slidenum">
              <a:rPr lang="pl-PL" smtClean="0"/>
              <a:pPr/>
              <a:t>‹#›</a:t>
            </a:fld>
            <a:endParaRPr lang="pl-PL"/>
          </a:p>
        </p:txBody>
      </p:sp>
    </p:spTree>
    <p:extLst>
      <p:ext uri="{BB962C8B-B14F-4D97-AF65-F5344CB8AC3E}">
        <p14:creationId xmlns:p14="http://schemas.microsoft.com/office/powerpoint/2010/main" val="753110103"/>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Date Placeholder 2"/>
          <p:cNvSpPr>
            <a:spLocks noGrp="1"/>
          </p:cNvSpPr>
          <p:nvPr>
            <p:ph type="dt" sz="half" idx="10"/>
          </p:nvPr>
        </p:nvSpPr>
        <p:spPr/>
        <p:txBody>
          <a:bodyPr/>
          <a:lstStyle/>
          <a:p>
            <a:fld id="{F6562548-F999-49AF-AFD1-27A6FF543248}" type="datetime1">
              <a:rPr lang="pl-PL" smtClean="0"/>
              <a:t>2024-01-15</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322D7720-738D-4191-BAD6-FDAC61850EA8}" type="slidenum">
              <a:rPr lang="pl-PL" smtClean="0"/>
              <a:pPr/>
              <a:t>‹#›</a:t>
            </a:fld>
            <a:endParaRPr lang="pl-PL"/>
          </a:p>
        </p:txBody>
      </p:sp>
    </p:spTree>
    <p:extLst>
      <p:ext uri="{BB962C8B-B14F-4D97-AF65-F5344CB8AC3E}">
        <p14:creationId xmlns:p14="http://schemas.microsoft.com/office/powerpoint/2010/main" val="4090765984"/>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829F4F-D754-4494-B744-56CF520A86F5}" type="datetime1">
              <a:rPr lang="pl-PL" smtClean="0"/>
              <a:t>2024-01-15</a:t>
            </a:fld>
            <a:endParaRPr lang="pl-PL"/>
          </a:p>
        </p:txBody>
      </p:sp>
      <p:sp>
        <p:nvSpPr>
          <p:cNvPr id="3" name="Footer Placeholder 2"/>
          <p:cNvSpPr>
            <a:spLocks noGrp="1"/>
          </p:cNvSpPr>
          <p:nvPr>
            <p:ph type="ftr" sz="quarter" idx="11"/>
          </p:nvPr>
        </p:nvSpPr>
        <p:spPr/>
        <p:txBody>
          <a:bodyPr/>
          <a:lstStyle/>
          <a:p>
            <a:endParaRPr lang="pl-PL"/>
          </a:p>
        </p:txBody>
      </p:sp>
      <p:sp>
        <p:nvSpPr>
          <p:cNvPr id="4" name="Slide Number Placeholder 3"/>
          <p:cNvSpPr>
            <a:spLocks noGrp="1"/>
          </p:cNvSpPr>
          <p:nvPr>
            <p:ph type="sldNum" sz="quarter" idx="12"/>
          </p:nvPr>
        </p:nvSpPr>
        <p:spPr/>
        <p:txBody>
          <a:bodyPr/>
          <a:lstStyle/>
          <a:p>
            <a:fld id="{322D7720-738D-4191-BAD6-FDAC61850EA8}" type="slidenum">
              <a:rPr lang="pl-PL" smtClean="0"/>
              <a:pPr/>
              <a:t>‹#›</a:t>
            </a:fld>
            <a:endParaRPr lang="pl-PL"/>
          </a:p>
        </p:txBody>
      </p:sp>
    </p:spTree>
    <p:extLst>
      <p:ext uri="{BB962C8B-B14F-4D97-AF65-F5344CB8AC3E}">
        <p14:creationId xmlns:p14="http://schemas.microsoft.com/office/powerpoint/2010/main" val="3044215174"/>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pl-PL"/>
              <a:t>Kliknij, aby edytować styl</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1EAD4FB3-F6F2-4038-8510-9D88C54282C4}" type="datetime1">
              <a:rPr lang="pl-PL" smtClean="0"/>
              <a:t>2024-01-15</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322D7720-738D-4191-BAD6-FDAC61850EA8}" type="slidenum">
              <a:rPr lang="pl-PL" smtClean="0"/>
              <a:pPr/>
              <a:t>‹#›</a:t>
            </a:fld>
            <a:endParaRPr lang="pl-PL"/>
          </a:p>
        </p:txBody>
      </p:sp>
    </p:spTree>
    <p:extLst>
      <p:ext uri="{BB962C8B-B14F-4D97-AF65-F5344CB8AC3E}">
        <p14:creationId xmlns:p14="http://schemas.microsoft.com/office/powerpoint/2010/main" val="2805225089"/>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pl-PL"/>
              <a:t>Kliknij, aby edytować styl</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a:t>Kliknij ikonę, aby dodać obraz</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3D836388-99FD-4CA4-AE3D-C84BA4B0CA57}" type="datetime1">
              <a:rPr lang="pl-PL" smtClean="0"/>
              <a:t>2024-01-15</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322D7720-738D-4191-BAD6-FDAC61850EA8}" type="slidenum">
              <a:rPr lang="pl-PL" smtClean="0"/>
              <a:pPr/>
              <a:t>‹#›</a:t>
            </a:fld>
            <a:endParaRPr lang="pl-PL"/>
          </a:p>
        </p:txBody>
      </p:sp>
    </p:spTree>
    <p:extLst>
      <p:ext uri="{BB962C8B-B14F-4D97-AF65-F5344CB8AC3E}">
        <p14:creationId xmlns:p14="http://schemas.microsoft.com/office/powerpoint/2010/main" val="3782905401"/>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pl-PL"/>
              <a:t>Kliknij, aby edytować styl</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D35144-5FA9-4FB8-AC53-BCA6633A56B1}" type="datetime1">
              <a:rPr lang="pl-PL" smtClean="0"/>
              <a:t>2024-01-15</a:t>
            </a:fld>
            <a:endParaRPr lang="pl-PL"/>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2D7720-738D-4191-BAD6-FDAC61850EA8}" type="slidenum">
              <a:rPr lang="pl-PL" smtClean="0"/>
              <a:pPr/>
              <a:t>‹#›</a:t>
            </a:fld>
            <a:endParaRPr lang="pl-PL"/>
          </a:p>
        </p:txBody>
      </p:sp>
    </p:spTree>
    <p:extLst>
      <p:ext uri="{BB962C8B-B14F-4D97-AF65-F5344CB8AC3E}">
        <p14:creationId xmlns:p14="http://schemas.microsoft.com/office/powerpoint/2010/main" val="23856920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fade/>
  </p:transition>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38.gif"/><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chart" Target="../charts/chart2.xml"/></Relationships>
</file>

<file path=ppt/slides/_rels/slide4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40.png"/></Relationships>
</file>

<file path=ppt/slides/_rels/slide4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42.emf"/></Relationships>
</file>

<file path=ppt/slides/_rels/slide4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44.png"/></Relationships>
</file>

<file path=ppt/slides/_rels/slide4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46.png"/></Relationships>
</file>

<file path=ppt/slides/_rels/slide4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5.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pole tekstowe 1"/>
          <p:cNvSpPr txBox="1"/>
          <p:nvPr/>
        </p:nvSpPr>
        <p:spPr>
          <a:xfrm>
            <a:off x="245174" y="4592907"/>
            <a:ext cx="4855530" cy="923330"/>
          </a:xfrm>
          <a:prstGeom prst="rect">
            <a:avLst/>
          </a:prstGeom>
          <a:noFill/>
        </p:spPr>
        <p:txBody>
          <a:bodyPr wrap="square" rtlCol="0">
            <a:spAutoFit/>
          </a:bodyPr>
          <a:lstStyle/>
          <a:p>
            <a:r>
              <a:rPr lang="pl-PL" b="1" dirty="0">
                <a:solidFill>
                  <a:schemeClr val="bg1"/>
                </a:solidFill>
                <a:latin typeface="Arial" panose="020B0604020202020204" pitchFamily="34" charset="0"/>
                <a:ea typeface="Fira Sans" panose="020B0503050000020004" pitchFamily="34" charset="0"/>
                <a:cs typeface="Arial" panose="020B0604020202020204" pitchFamily="34" charset="0"/>
              </a:rPr>
              <a:t>dr hab. Marek Cierpiał-Wolan, prof. UR</a:t>
            </a:r>
          </a:p>
          <a:p>
            <a:endParaRPr lang="pl-PL" b="1" dirty="0">
              <a:solidFill>
                <a:schemeClr val="bg1"/>
              </a:solidFill>
              <a:latin typeface="Arial" panose="020B0604020202020204" pitchFamily="34" charset="0"/>
              <a:ea typeface="Fira Sans" panose="020B0503050000020004" pitchFamily="34" charset="0"/>
              <a:cs typeface="Arial" panose="020B0604020202020204" pitchFamily="34" charset="0"/>
            </a:endParaRPr>
          </a:p>
          <a:p>
            <a:r>
              <a:rPr lang="pl-PL" b="1" dirty="0">
                <a:solidFill>
                  <a:schemeClr val="bg1"/>
                </a:solidFill>
                <a:latin typeface="Arial" panose="020B0604020202020204" pitchFamily="34" charset="0"/>
                <a:ea typeface="Fira Sans" panose="020B0503050000020004" pitchFamily="34" charset="0"/>
                <a:cs typeface="Arial" panose="020B0604020202020204" pitchFamily="34" charset="0"/>
              </a:rPr>
              <a:t>Urząd Statystyczny w Rzeszowie</a:t>
            </a:r>
          </a:p>
        </p:txBody>
      </p:sp>
      <p:sp>
        <p:nvSpPr>
          <p:cNvPr id="5" name="Tytuł 4"/>
          <p:cNvSpPr>
            <a:spLocks noGrp="1"/>
          </p:cNvSpPr>
          <p:nvPr>
            <p:ph type="title"/>
          </p:nvPr>
        </p:nvSpPr>
        <p:spPr>
          <a:xfrm>
            <a:off x="245174" y="1911928"/>
            <a:ext cx="6737517" cy="2087806"/>
          </a:xfrm>
        </p:spPr>
        <p:txBody>
          <a:bodyPr>
            <a:noAutofit/>
          </a:bodyPr>
          <a:lstStyle/>
          <a:p>
            <a:pPr>
              <a:lnSpc>
                <a:spcPts val="3300"/>
              </a:lnSpc>
            </a:pPr>
            <a:r>
              <a:rPr lang="pl-PL" sz="2400" b="1" dirty="0">
                <a:solidFill>
                  <a:schemeClr val="bg1"/>
                </a:solidFill>
                <a:latin typeface="Arial" panose="020B0604020202020204" pitchFamily="34" charset="0"/>
                <a:cs typeface="Arial" panose="020B0604020202020204" pitchFamily="34" charset="0"/>
              </a:rPr>
              <a:t>Diagnoza sytuacji społeczno-gospodarczej </a:t>
            </a:r>
            <a:br>
              <a:rPr lang="pl-PL" sz="2400" b="1" dirty="0">
                <a:solidFill>
                  <a:schemeClr val="bg1"/>
                </a:solidFill>
                <a:latin typeface="Arial" panose="020B0604020202020204" pitchFamily="34" charset="0"/>
                <a:cs typeface="Arial" panose="020B0604020202020204" pitchFamily="34" charset="0"/>
              </a:rPr>
            </a:br>
            <a:r>
              <a:rPr lang="pl-PL" sz="2400" b="1" dirty="0">
                <a:solidFill>
                  <a:schemeClr val="bg1"/>
                </a:solidFill>
                <a:latin typeface="Arial" panose="020B0604020202020204" pitchFamily="34" charset="0"/>
                <a:cs typeface="Arial" panose="020B0604020202020204" pitchFamily="34" charset="0"/>
              </a:rPr>
              <a:t>oraz możliwości rozwoju </a:t>
            </a:r>
            <a:br>
              <a:rPr lang="pl-PL" sz="2400" b="1" dirty="0">
                <a:solidFill>
                  <a:schemeClr val="bg1"/>
                </a:solidFill>
                <a:latin typeface="Arial" panose="020B0604020202020204" pitchFamily="34" charset="0"/>
                <a:cs typeface="Arial" panose="020B0604020202020204" pitchFamily="34" charset="0"/>
              </a:rPr>
            </a:br>
            <a:r>
              <a:rPr lang="pl-PL" sz="2400" b="1" dirty="0">
                <a:solidFill>
                  <a:schemeClr val="bg1"/>
                </a:solidFill>
                <a:latin typeface="Arial" panose="020B0604020202020204" pitchFamily="34" charset="0"/>
                <a:cs typeface="Arial" panose="020B0604020202020204" pitchFamily="34" charset="0"/>
              </a:rPr>
              <a:t>województwa podkarpackiego </a:t>
            </a:r>
            <a:br>
              <a:rPr lang="pl-PL" sz="2400" b="1" dirty="0">
                <a:solidFill>
                  <a:schemeClr val="bg1"/>
                </a:solidFill>
                <a:latin typeface="Arial" panose="020B0604020202020204" pitchFamily="34" charset="0"/>
                <a:cs typeface="Arial" panose="020B0604020202020204" pitchFamily="34" charset="0"/>
              </a:rPr>
            </a:br>
            <a:r>
              <a:rPr lang="pl-PL" sz="2400" b="1" dirty="0">
                <a:solidFill>
                  <a:schemeClr val="bg1"/>
                </a:solidFill>
                <a:latin typeface="Arial" panose="020B0604020202020204" pitchFamily="34" charset="0"/>
                <a:cs typeface="Arial" panose="020B0604020202020204" pitchFamily="34" charset="0"/>
              </a:rPr>
              <a:t>w dynamicznie zmieniającym się otoczeniu</a:t>
            </a:r>
            <a:endParaRPr lang="pl-PL" sz="2400" dirty="0">
              <a:latin typeface="Arial" panose="020B0604020202020204" pitchFamily="34" charset="0"/>
              <a:cs typeface="Arial" panose="020B0604020202020204" pitchFamily="34" charset="0"/>
            </a:endParaRPr>
          </a:p>
        </p:txBody>
      </p:sp>
      <p:pic>
        <p:nvPicPr>
          <p:cNvPr id="7" name="Obraz 6" descr="Logo&#10;&#10;Logo Urzędu Statystycznego w Rzeszowi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7572" y="169872"/>
            <a:ext cx="1740954" cy="540000"/>
          </a:xfrm>
          <a:prstGeom prst="rect">
            <a:avLst/>
          </a:prstGeom>
        </p:spPr>
      </p:pic>
    </p:spTree>
    <p:extLst>
      <p:ext uri="{BB962C8B-B14F-4D97-AF65-F5344CB8AC3E}">
        <p14:creationId xmlns:p14="http://schemas.microsoft.com/office/powerpoint/2010/main" val="584291755"/>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CDAC143-3DB6-4A11-815D-F740DABA4C47}"/>
              </a:ext>
            </a:extLst>
          </p:cNvPr>
          <p:cNvSpPr>
            <a:spLocks noGrp="1"/>
          </p:cNvSpPr>
          <p:nvPr>
            <p:ph type="title"/>
          </p:nvPr>
        </p:nvSpPr>
        <p:spPr>
          <a:xfrm>
            <a:off x="3734360" y="3015410"/>
            <a:ext cx="1675279" cy="827180"/>
          </a:xfrm>
        </p:spPr>
        <p:txBody>
          <a:bodyPr>
            <a:normAutofit/>
          </a:bodyPr>
          <a:lstStyle/>
          <a:p>
            <a:pPr algn="ctr"/>
            <a:r>
              <a:rPr lang="pl-PL" sz="2400" b="1" dirty="0">
                <a:solidFill>
                  <a:srgbClr val="173583"/>
                </a:solidFill>
                <a:latin typeface="Arial" panose="020B0604020202020204" pitchFamily="34" charset="0"/>
                <a:cs typeface="Arial" panose="020B0604020202020204" pitchFamily="34" charset="0"/>
              </a:rPr>
              <a:t>Przemysł</a:t>
            </a:r>
            <a:endParaRPr lang="pl-PL" sz="2400" dirty="0"/>
          </a:p>
        </p:txBody>
      </p:sp>
    </p:spTree>
    <p:extLst>
      <p:ext uri="{BB962C8B-B14F-4D97-AF65-F5344CB8AC3E}">
        <p14:creationId xmlns:p14="http://schemas.microsoft.com/office/powerpoint/2010/main" val="2684095669"/>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title"/>
          </p:nvPr>
        </p:nvSpPr>
        <p:spPr>
          <a:xfrm>
            <a:off x="628650" y="170121"/>
            <a:ext cx="7802821" cy="684274"/>
          </a:xfrm>
        </p:spPr>
        <p:txBody>
          <a:bodyPr>
            <a:normAutofit/>
          </a:bodyPr>
          <a:lstStyle/>
          <a:p>
            <a:r>
              <a:rPr lang="pl-PL" sz="1800" b="1" dirty="0">
                <a:solidFill>
                  <a:srgbClr val="173583"/>
                </a:solidFill>
                <a:latin typeface="Arial" panose="020B0604020202020204" pitchFamily="34" charset="0"/>
                <a:ea typeface="Fira Sans" panose="020B0503050000020004" pitchFamily="34" charset="0"/>
                <a:cs typeface="Arial" panose="020B0604020202020204" pitchFamily="34" charset="0"/>
              </a:rPr>
              <a:t>Dynamika produkcji sprzedanej przemysłu</a:t>
            </a:r>
            <a:br>
              <a:rPr lang="pl-PL" sz="1800" b="1" dirty="0">
                <a:solidFill>
                  <a:srgbClr val="173583"/>
                </a:solidFill>
                <a:latin typeface="Arial" panose="020B0604020202020204" pitchFamily="34" charset="0"/>
                <a:ea typeface="Fira Sans" panose="020B0503050000020004" pitchFamily="34" charset="0"/>
                <a:cs typeface="Arial" panose="020B0604020202020204" pitchFamily="34" charset="0"/>
              </a:rPr>
            </a:br>
            <a:r>
              <a:rPr lang="pl-PL" sz="1400" b="1" dirty="0">
                <a:solidFill>
                  <a:srgbClr val="173583"/>
                </a:solidFill>
                <a:latin typeface="Arial" panose="020B0604020202020204" pitchFamily="34" charset="0"/>
                <a:ea typeface="Fira Sans" panose="020B0503050000020004" pitchFamily="34" charset="0"/>
                <a:cs typeface="Arial" panose="020B0604020202020204" pitchFamily="34" charset="0"/>
              </a:rPr>
              <a:t>(ceny stałe, analogiczny okres roku poprzedniego = 100)</a:t>
            </a:r>
            <a:endParaRPr lang="pl-PL" sz="1400" dirty="0"/>
          </a:p>
        </p:txBody>
      </p:sp>
      <p:sp>
        <p:nvSpPr>
          <p:cNvPr id="2" name="Symbol zastępczy numeru slajdu 1"/>
          <p:cNvSpPr>
            <a:spLocks noGrp="1"/>
          </p:cNvSpPr>
          <p:nvPr>
            <p:ph type="sldNum" sz="quarter" idx="12"/>
          </p:nvPr>
        </p:nvSpPr>
        <p:spPr>
          <a:xfrm>
            <a:off x="6798609" y="6197723"/>
            <a:ext cx="2057400" cy="365125"/>
          </a:xfrm>
        </p:spPr>
        <p:txBody>
          <a:bodyPr/>
          <a:lstStyle/>
          <a:p>
            <a:fld id="{D34FB485-CFF7-4EBC-BE59-1C5DDF7BBD5C}" type="slidenum">
              <a:rPr lang="pl-PL" b="1" smtClean="0">
                <a:solidFill>
                  <a:schemeClr val="bg1"/>
                </a:solidFill>
                <a:latin typeface="Arial" panose="020B0604020202020204" pitchFamily="34" charset="0"/>
                <a:cs typeface="Arial" panose="020B0604020202020204" pitchFamily="34" charset="0"/>
              </a:rPr>
              <a:pPr/>
              <a:t>11</a:t>
            </a:fld>
            <a:endParaRPr lang="pl-PL" b="1" dirty="0">
              <a:solidFill>
                <a:schemeClr val="bg1"/>
              </a:solidFill>
              <a:latin typeface="Arial" panose="020B0604020202020204" pitchFamily="34" charset="0"/>
              <a:cs typeface="Arial" panose="020B0604020202020204" pitchFamily="34" charset="0"/>
            </a:endParaRPr>
          </a:p>
        </p:txBody>
      </p:sp>
      <p:sp>
        <p:nvSpPr>
          <p:cNvPr id="5" name="Prostokąt 4"/>
          <p:cNvSpPr/>
          <p:nvPr/>
        </p:nvSpPr>
        <p:spPr>
          <a:xfrm>
            <a:off x="381096" y="5419656"/>
            <a:ext cx="8381807" cy="769441"/>
          </a:xfrm>
          <a:prstGeom prst="rect">
            <a:avLst/>
          </a:prstGeom>
        </p:spPr>
        <p:txBody>
          <a:bodyPr wrap="square">
            <a:spAutoFit/>
          </a:bodyPr>
          <a:lstStyle/>
          <a:p>
            <a:r>
              <a:rPr lang="pl-PL" sz="1100" dirty="0">
                <a:latin typeface="Arial" panose="020B0604020202020204" pitchFamily="34" charset="0"/>
                <a:cs typeface="Arial" panose="020B0604020202020204" pitchFamily="34" charset="0"/>
              </a:rPr>
              <a:t>W 2022 roku, produkcja sprzedana przemysłu wyniosła 85,0 mld zł i była o 15,4% wyższa (w kraju o 10,2%) niż w 2021 roku, w tym w przetwórstwie przemysłowym odnotowano wzrost o 14,2%. W okresie styczeń–sierpień 2023 r. produkcja sprzedana przemysłu wyniosła 57 800,4 mln zł i była o 2,9% wyższa (w kraju spadek o 1,9%) niż w analogicznym okresie ubiegłego roku, w tym </a:t>
            </a:r>
            <a:br>
              <a:rPr lang="pl-PL" sz="1100" dirty="0">
                <a:latin typeface="Arial" panose="020B0604020202020204" pitchFamily="34" charset="0"/>
                <a:cs typeface="Arial" panose="020B0604020202020204" pitchFamily="34" charset="0"/>
              </a:rPr>
            </a:br>
            <a:r>
              <a:rPr lang="pl-PL" sz="1100" dirty="0">
                <a:latin typeface="Arial" panose="020B0604020202020204" pitchFamily="34" charset="0"/>
                <a:cs typeface="Arial" panose="020B0604020202020204" pitchFamily="34" charset="0"/>
              </a:rPr>
              <a:t>w przetwórstwie przemysłowym odnotowano wzrost o 4,0%. </a:t>
            </a:r>
          </a:p>
        </p:txBody>
      </p:sp>
      <p:pic>
        <p:nvPicPr>
          <p:cNvPr id="3" name="Obraz 2" descr="Wykres słupkowy poziomy przedstawia dane za lata 2020,2021 i 2022 w tym szczegółowe dane na 2022: Zachodniopomorskie 119,9, Łódzkie 117,4, Podkarpackie 115,4, Śląskie 113,8, Kujawsko-Pomorskie 113,7 , Mazowieckie 113,7, Świętokrzyskie 113,3, Dolnośląskie 111,7, Opolskie 111,0, Podlaskie, Lubelskie 110,2, Lubuskie 107,5, Warmińsko-Mazurskie 106,5, Wielkopolskie 106,1, Małopolskie 106,0, Pomorskie 95,4" title="Dynamika produkcji sprzedanej przemysłu (ceny stałe, analogiczny okres roku poprzedniego = 100)">
            <a:extLst>
              <a:ext uri="{FF2B5EF4-FFF2-40B4-BE49-F238E27FC236}">
                <a16:creationId xmlns:a16="http://schemas.microsoft.com/office/drawing/2014/main" id="{E820A717-54E0-4B71-837C-10C02A493B28}"/>
              </a:ext>
            </a:extLst>
          </p:cNvPr>
          <p:cNvPicPr>
            <a:picLocks noChangeAspect="1"/>
          </p:cNvPicPr>
          <p:nvPr/>
        </p:nvPicPr>
        <p:blipFill>
          <a:blip r:embed="rId2"/>
          <a:stretch>
            <a:fillRect/>
          </a:stretch>
        </p:blipFill>
        <p:spPr>
          <a:xfrm>
            <a:off x="304799" y="863020"/>
            <a:ext cx="8126672" cy="4548010"/>
          </a:xfrm>
          <a:prstGeom prst="rect">
            <a:avLst/>
          </a:prstGeom>
        </p:spPr>
      </p:pic>
    </p:spTree>
    <p:extLst>
      <p:ext uri="{BB962C8B-B14F-4D97-AF65-F5344CB8AC3E}">
        <p14:creationId xmlns:p14="http://schemas.microsoft.com/office/powerpoint/2010/main" val="1612111715"/>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title"/>
          </p:nvPr>
        </p:nvSpPr>
        <p:spPr>
          <a:xfrm>
            <a:off x="628649" y="365126"/>
            <a:ext cx="8085941" cy="602437"/>
          </a:xfrm>
        </p:spPr>
        <p:txBody>
          <a:bodyPr>
            <a:normAutofit/>
          </a:bodyPr>
          <a:lstStyle/>
          <a:p>
            <a:r>
              <a:rPr lang="pl-PL" sz="1800" b="1" dirty="0">
                <a:solidFill>
                  <a:srgbClr val="173583"/>
                </a:solidFill>
                <a:latin typeface="Arial" panose="020B0604020202020204" pitchFamily="34" charset="0"/>
                <a:ea typeface="Fira Sans" panose="020B0503050000020004" pitchFamily="34" charset="0"/>
                <a:cs typeface="Arial" panose="020B0604020202020204" pitchFamily="34" charset="0"/>
              </a:rPr>
              <a:t>Dynamika produkcji sprzedanej przemysłu </a:t>
            </a:r>
            <a:br>
              <a:rPr lang="pl-PL" sz="1800" b="1" dirty="0">
                <a:solidFill>
                  <a:srgbClr val="173583"/>
                </a:solidFill>
                <a:latin typeface="Arial" panose="020B0604020202020204" pitchFamily="34" charset="0"/>
                <a:ea typeface="Fira Sans" panose="020B0503050000020004" pitchFamily="34" charset="0"/>
                <a:cs typeface="Arial" panose="020B0604020202020204" pitchFamily="34" charset="0"/>
              </a:rPr>
            </a:br>
            <a:r>
              <a:rPr lang="pl-PL" sz="1400" b="1" dirty="0">
                <a:solidFill>
                  <a:srgbClr val="173583"/>
                </a:solidFill>
                <a:latin typeface="Arial" panose="020B0604020202020204" pitchFamily="34" charset="0"/>
                <a:ea typeface="Fira Sans" panose="020B0503050000020004" pitchFamily="34" charset="0"/>
                <a:cs typeface="Arial" panose="020B0604020202020204" pitchFamily="34" charset="0"/>
              </a:rPr>
              <a:t>(ceny stałe, przeciętna miesięczna 2015 = 100)</a:t>
            </a:r>
          </a:p>
        </p:txBody>
      </p:sp>
      <p:sp>
        <p:nvSpPr>
          <p:cNvPr id="2" name="Symbol zastępczy numeru slajdu 1"/>
          <p:cNvSpPr>
            <a:spLocks noGrp="1"/>
          </p:cNvSpPr>
          <p:nvPr>
            <p:ph type="sldNum" sz="quarter" idx="12"/>
          </p:nvPr>
        </p:nvSpPr>
        <p:spPr>
          <a:xfrm>
            <a:off x="6798609" y="6212916"/>
            <a:ext cx="2057400" cy="365125"/>
          </a:xfrm>
        </p:spPr>
        <p:txBody>
          <a:bodyPr/>
          <a:lstStyle/>
          <a:p>
            <a:fld id="{D34FB485-CFF7-4EBC-BE59-1C5DDF7BBD5C}" type="slidenum">
              <a:rPr lang="pl-PL" b="1" smtClean="0">
                <a:solidFill>
                  <a:schemeClr val="bg1"/>
                </a:solidFill>
                <a:latin typeface="Arial" panose="020B0604020202020204" pitchFamily="34" charset="0"/>
                <a:cs typeface="Arial" panose="020B0604020202020204" pitchFamily="34" charset="0"/>
              </a:rPr>
              <a:pPr/>
              <a:t>12</a:t>
            </a:fld>
            <a:endParaRPr lang="pl-PL" b="1" dirty="0">
              <a:solidFill>
                <a:schemeClr val="bg1"/>
              </a:solidFill>
              <a:latin typeface="Arial" panose="020B0604020202020204" pitchFamily="34" charset="0"/>
              <a:cs typeface="Arial" panose="020B0604020202020204" pitchFamily="34" charset="0"/>
            </a:endParaRPr>
          </a:p>
        </p:txBody>
      </p:sp>
      <p:pic>
        <p:nvPicPr>
          <p:cNvPr id="3" name="Obraz 2" descr="Dynamika produkcji sprzedanej przemysłu (ceny stałe, przeciętna miesięczna 2015 = 100)&#10;&#10;Wykres liniowy, przedstawia zmienne dla Polski i województwa podkarpackiego od września 2020 do września 2023. Największy pik był pomiędzy lutym a marcem 20223">
            <a:extLst>
              <a:ext uri="{FF2B5EF4-FFF2-40B4-BE49-F238E27FC236}">
                <a16:creationId xmlns:a16="http://schemas.microsoft.com/office/drawing/2014/main" id="{61F362F9-4555-4011-8AD7-C120C805E2F4}"/>
              </a:ext>
            </a:extLst>
          </p:cNvPr>
          <p:cNvPicPr>
            <a:picLocks noChangeAspect="1"/>
          </p:cNvPicPr>
          <p:nvPr/>
        </p:nvPicPr>
        <p:blipFill>
          <a:blip r:embed="rId2"/>
          <a:stretch>
            <a:fillRect/>
          </a:stretch>
        </p:blipFill>
        <p:spPr>
          <a:xfrm>
            <a:off x="429409" y="1158043"/>
            <a:ext cx="8285182" cy="4541914"/>
          </a:xfrm>
          <a:prstGeom prst="rect">
            <a:avLst/>
          </a:prstGeom>
        </p:spPr>
      </p:pic>
    </p:spTree>
    <p:extLst>
      <p:ext uri="{BB962C8B-B14F-4D97-AF65-F5344CB8AC3E}">
        <p14:creationId xmlns:p14="http://schemas.microsoft.com/office/powerpoint/2010/main" val="1924276918"/>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6CBDE950-7941-4233-A982-2BAEBE9031DB}"/>
              </a:ext>
            </a:extLst>
          </p:cNvPr>
          <p:cNvSpPr>
            <a:spLocks noGrp="1"/>
          </p:cNvSpPr>
          <p:nvPr>
            <p:ph type="title"/>
          </p:nvPr>
        </p:nvSpPr>
        <p:spPr>
          <a:xfrm>
            <a:off x="628650" y="365126"/>
            <a:ext cx="7886700" cy="644921"/>
          </a:xfrm>
        </p:spPr>
        <p:txBody>
          <a:bodyPr>
            <a:normAutofit/>
          </a:bodyPr>
          <a:lstStyle/>
          <a:p>
            <a:r>
              <a:rPr lang="pl-PL" sz="1400" b="1" dirty="0">
                <a:solidFill>
                  <a:srgbClr val="173583"/>
                </a:solidFill>
                <a:latin typeface="Arial" panose="020B0604020202020204" pitchFamily="34" charset="0"/>
                <a:ea typeface="Fira Sans" panose="020B0503050000020004" pitchFamily="34" charset="0"/>
                <a:cs typeface="Arial" panose="020B0604020202020204" pitchFamily="34" charset="0"/>
              </a:rPr>
              <a:t>Struktura produkcji sprzedanej przemysłu według działów </a:t>
            </a:r>
            <a:br>
              <a:rPr lang="pl-PL" sz="1400" b="1" dirty="0">
                <a:solidFill>
                  <a:srgbClr val="173583"/>
                </a:solidFill>
                <a:latin typeface="Arial" panose="020B0604020202020204" pitchFamily="34" charset="0"/>
                <a:ea typeface="Fira Sans" panose="020B0503050000020004" pitchFamily="34" charset="0"/>
                <a:cs typeface="Arial" panose="020B0604020202020204" pitchFamily="34" charset="0"/>
              </a:rPr>
            </a:br>
            <a:r>
              <a:rPr lang="pl-PL" sz="1400" b="1" dirty="0">
                <a:solidFill>
                  <a:srgbClr val="173583"/>
                </a:solidFill>
                <a:latin typeface="Arial" panose="020B0604020202020204" pitchFamily="34" charset="0"/>
                <a:ea typeface="Fira Sans" panose="020B0503050000020004" pitchFamily="34" charset="0"/>
                <a:cs typeface="Arial" panose="020B0604020202020204" pitchFamily="34" charset="0"/>
              </a:rPr>
              <a:t>w województwie podkarpackim we wrześniu 2023 r.</a:t>
            </a:r>
            <a:endParaRPr lang="pl-PL" sz="1400" dirty="0"/>
          </a:p>
        </p:txBody>
      </p:sp>
      <p:sp>
        <p:nvSpPr>
          <p:cNvPr id="2" name="Symbol zastępczy numeru slajdu 1"/>
          <p:cNvSpPr>
            <a:spLocks noGrp="1"/>
          </p:cNvSpPr>
          <p:nvPr>
            <p:ph type="sldNum" sz="quarter" idx="12"/>
          </p:nvPr>
        </p:nvSpPr>
        <p:spPr>
          <a:xfrm>
            <a:off x="6798608" y="6232227"/>
            <a:ext cx="2057400" cy="365125"/>
          </a:xfrm>
        </p:spPr>
        <p:txBody>
          <a:bodyPr/>
          <a:lstStyle/>
          <a:p>
            <a:fld id="{D34FB485-CFF7-4EBC-BE59-1C5DDF7BBD5C}" type="slidenum">
              <a:rPr lang="pl-PL" b="1" smtClean="0">
                <a:solidFill>
                  <a:schemeClr val="bg1"/>
                </a:solidFill>
                <a:latin typeface="Arial" panose="020B0604020202020204" pitchFamily="34" charset="0"/>
                <a:cs typeface="Arial" panose="020B0604020202020204" pitchFamily="34" charset="0"/>
              </a:rPr>
              <a:pPr/>
              <a:t>13</a:t>
            </a:fld>
            <a:endParaRPr lang="pl-PL" b="1" dirty="0">
              <a:solidFill>
                <a:schemeClr val="bg1"/>
              </a:solidFill>
              <a:latin typeface="Arial" panose="020B0604020202020204" pitchFamily="34" charset="0"/>
              <a:cs typeface="Arial" panose="020B0604020202020204" pitchFamily="34" charset="0"/>
            </a:endParaRPr>
          </a:p>
        </p:txBody>
      </p:sp>
      <p:sp>
        <p:nvSpPr>
          <p:cNvPr id="8" name="pole tekstowe 7"/>
          <p:cNvSpPr txBox="1"/>
          <p:nvPr/>
        </p:nvSpPr>
        <p:spPr>
          <a:xfrm>
            <a:off x="628650" y="903338"/>
            <a:ext cx="8455446" cy="461665"/>
          </a:xfrm>
          <a:prstGeom prst="rect">
            <a:avLst/>
          </a:prstGeom>
          <a:noFill/>
        </p:spPr>
        <p:txBody>
          <a:bodyPr wrap="square" rtlCol="0">
            <a:spAutoFit/>
          </a:bodyPr>
          <a:lstStyle/>
          <a:p>
            <a:pPr>
              <a:spcBef>
                <a:spcPts val="1200"/>
              </a:spcBef>
            </a:pPr>
            <a:r>
              <a:rPr lang="pl-PL" sz="1200" b="1" dirty="0">
                <a:solidFill>
                  <a:srgbClr val="173583"/>
                </a:solidFill>
                <a:latin typeface="Arial" panose="020B0604020202020204" pitchFamily="34" charset="0"/>
                <a:ea typeface="Fira Sans" panose="020B0503050000020004" pitchFamily="34" charset="0"/>
                <a:cs typeface="Arial" panose="020B0604020202020204" pitchFamily="34" charset="0"/>
              </a:rPr>
              <a:t>(Przemysł</a:t>
            </a:r>
            <a:r>
              <a:rPr lang="pl-PL" sz="1200" dirty="0">
                <a:solidFill>
                  <a:srgbClr val="173583"/>
                </a:solidFill>
                <a:latin typeface="Arial" panose="020B0604020202020204" pitchFamily="34" charset="0"/>
                <a:ea typeface="Fira Sans" panose="020B0503050000020004" pitchFamily="34" charset="0"/>
                <a:cs typeface="Arial" panose="020B0604020202020204" pitchFamily="34" charset="0"/>
              </a:rPr>
              <a:t>: 1. Górnictwo i wydobywanie; 2. Przetwórstwo przemysłowe; 3. Wytwarzanie i zaopatrywanie w energię elektryczną, gaz, parę wodną, gorącą wodę; 4. Dostawa wody; gospodarowanie ściekami i odpadami; rekultywacja)</a:t>
            </a:r>
            <a:endParaRPr lang="pl-PL" sz="1400" dirty="0">
              <a:solidFill>
                <a:srgbClr val="173583"/>
              </a:solidFill>
              <a:latin typeface="Arial" panose="020B0604020202020204" pitchFamily="34" charset="0"/>
              <a:ea typeface="Fira Sans" panose="020B0503050000020004" pitchFamily="34" charset="0"/>
              <a:cs typeface="Arial" panose="020B0604020202020204" pitchFamily="34" charset="0"/>
            </a:endParaRPr>
          </a:p>
        </p:txBody>
      </p:sp>
      <p:pic>
        <p:nvPicPr>
          <p:cNvPr id="3" name="Obraz 2" descr="Wykres poziomy oraz dane: produkcja przetwórstwa przemysłowego 93,9, w tym: wyrobów z metali 11,3, wyrobów z gumy i tworzyw sztucznych, pojazdów samochodowych, przyczep i naczep 11,0, pozostałego sprzętu transportowego 8,7, artykułów spożywczych 6,5, wyrobów z drewna, korka, słomy i wikliny 6,1, chemikaliów i wyrobów chemicznych 5,0, metali 4,9 maszyn i urządzeń 4,8, wyrobów z pozostałych mineralnych surowców niemetalicznych 3,8, mebli 2,2 komputerów, wyrobów elektronicznych i optycznych 2,0, urządzeń elektrycznych 1,1">
            <a:extLst>
              <a:ext uri="{FF2B5EF4-FFF2-40B4-BE49-F238E27FC236}">
                <a16:creationId xmlns:a16="http://schemas.microsoft.com/office/drawing/2014/main" id="{83AD8435-21A6-4426-8181-2A17009528E6}"/>
              </a:ext>
            </a:extLst>
          </p:cNvPr>
          <p:cNvPicPr>
            <a:picLocks noChangeAspect="1"/>
          </p:cNvPicPr>
          <p:nvPr/>
        </p:nvPicPr>
        <p:blipFill>
          <a:blip r:embed="rId2"/>
          <a:stretch>
            <a:fillRect/>
          </a:stretch>
        </p:blipFill>
        <p:spPr>
          <a:xfrm>
            <a:off x="600112" y="1489128"/>
            <a:ext cx="7943776" cy="4743099"/>
          </a:xfrm>
          <a:prstGeom prst="rect">
            <a:avLst/>
          </a:prstGeom>
        </p:spPr>
      </p:pic>
    </p:spTree>
    <p:extLst>
      <p:ext uri="{BB962C8B-B14F-4D97-AF65-F5344CB8AC3E}">
        <p14:creationId xmlns:p14="http://schemas.microsoft.com/office/powerpoint/2010/main" val="3952403824"/>
      </p:ext>
    </p:extLst>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A69072A-6141-4CEB-BA9F-89476D8C8A57}"/>
              </a:ext>
            </a:extLst>
          </p:cNvPr>
          <p:cNvSpPr>
            <a:spLocks noGrp="1"/>
          </p:cNvSpPr>
          <p:nvPr>
            <p:ph type="title"/>
          </p:nvPr>
        </p:nvSpPr>
        <p:spPr>
          <a:xfrm>
            <a:off x="3478866" y="3185739"/>
            <a:ext cx="2186268" cy="486521"/>
          </a:xfrm>
        </p:spPr>
        <p:txBody>
          <a:bodyPr>
            <a:normAutofit/>
          </a:bodyPr>
          <a:lstStyle/>
          <a:p>
            <a:r>
              <a:rPr lang="pl-PL" sz="2400" b="1" dirty="0">
                <a:solidFill>
                  <a:srgbClr val="173583"/>
                </a:solidFill>
                <a:latin typeface="Arial" panose="020B0604020202020204" pitchFamily="34" charset="0"/>
                <a:cs typeface="Arial" panose="020B0604020202020204" pitchFamily="34" charset="0"/>
              </a:rPr>
              <a:t>Budownictwo</a:t>
            </a:r>
            <a:endParaRPr lang="pl-PL" sz="2400" dirty="0"/>
          </a:p>
        </p:txBody>
      </p:sp>
    </p:spTree>
    <p:extLst>
      <p:ext uri="{BB962C8B-B14F-4D97-AF65-F5344CB8AC3E}">
        <p14:creationId xmlns:p14="http://schemas.microsoft.com/office/powerpoint/2010/main" val="3668051296"/>
      </p:ext>
    </p:extLst>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7084CBC8-8634-4752-85A3-5981DB458EDF}"/>
              </a:ext>
            </a:extLst>
          </p:cNvPr>
          <p:cNvSpPr>
            <a:spLocks noGrp="1"/>
          </p:cNvSpPr>
          <p:nvPr>
            <p:ph type="title"/>
          </p:nvPr>
        </p:nvSpPr>
        <p:spPr>
          <a:xfrm>
            <a:off x="420130" y="136524"/>
            <a:ext cx="7886700" cy="384111"/>
          </a:xfrm>
        </p:spPr>
        <p:txBody>
          <a:bodyPr>
            <a:normAutofit/>
          </a:bodyPr>
          <a:lstStyle/>
          <a:p>
            <a:r>
              <a:rPr lang="pl-PL" sz="2000" b="1" dirty="0">
                <a:solidFill>
                  <a:srgbClr val="173583"/>
                </a:solidFill>
                <a:latin typeface="Arial" panose="020B0604020202020204" pitchFamily="34" charset="0"/>
                <a:ea typeface="Fira Sans" panose="020B0503050000020004" pitchFamily="34" charset="0"/>
                <a:cs typeface="Arial" panose="020B0604020202020204" pitchFamily="34" charset="0"/>
              </a:rPr>
              <a:t>Dynamika sprzedaży produkcji budowlano-montażowej</a:t>
            </a:r>
            <a:endParaRPr lang="pl-PL" sz="2000" dirty="0"/>
          </a:p>
        </p:txBody>
      </p:sp>
      <p:sp>
        <p:nvSpPr>
          <p:cNvPr id="2" name="Symbol zastępczy numeru slajdu 1"/>
          <p:cNvSpPr>
            <a:spLocks noGrp="1"/>
          </p:cNvSpPr>
          <p:nvPr>
            <p:ph type="sldNum" sz="quarter" idx="12"/>
          </p:nvPr>
        </p:nvSpPr>
        <p:spPr>
          <a:xfrm>
            <a:off x="6842262" y="6214747"/>
            <a:ext cx="2057400" cy="365125"/>
          </a:xfrm>
        </p:spPr>
        <p:txBody>
          <a:bodyPr/>
          <a:lstStyle/>
          <a:p>
            <a:fld id="{322D7720-738D-4191-BAD6-FDAC61850EA8}" type="slidenum">
              <a:rPr lang="pl-PL" b="1" smtClean="0">
                <a:solidFill>
                  <a:schemeClr val="bg1"/>
                </a:solidFill>
                <a:latin typeface="Arial" panose="020B0604020202020204" pitchFamily="34" charset="0"/>
                <a:cs typeface="Arial" panose="020B0604020202020204" pitchFamily="34" charset="0"/>
              </a:rPr>
              <a:pPr/>
              <a:t>15</a:t>
            </a:fld>
            <a:endParaRPr lang="pl-PL" b="1" dirty="0">
              <a:solidFill>
                <a:schemeClr val="bg1"/>
              </a:solidFill>
              <a:latin typeface="Arial" panose="020B0604020202020204" pitchFamily="34" charset="0"/>
              <a:cs typeface="Arial" panose="020B0604020202020204" pitchFamily="34" charset="0"/>
            </a:endParaRPr>
          </a:p>
        </p:txBody>
      </p:sp>
      <p:sp>
        <p:nvSpPr>
          <p:cNvPr id="5" name="Tytuł 1"/>
          <p:cNvSpPr txBox="1">
            <a:spLocks/>
          </p:cNvSpPr>
          <p:nvPr/>
        </p:nvSpPr>
        <p:spPr>
          <a:xfrm>
            <a:off x="420130" y="460690"/>
            <a:ext cx="8723870" cy="295109"/>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l-PL" sz="1400" b="1" dirty="0">
                <a:solidFill>
                  <a:srgbClr val="173583"/>
                </a:solidFill>
                <a:latin typeface="Arial" panose="020B0604020202020204" pitchFamily="34" charset="0"/>
                <a:ea typeface="Fira Sans" panose="020B0503050000020004" pitchFamily="34" charset="0"/>
                <a:cs typeface="Arial" panose="020B0604020202020204" pitchFamily="34" charset="0"/>
              </a:rPr>
              <a:t>(ceny bieżące) analogiczny okres roku poprzedniego = 100</a:t>
            </a:r>
          </a:p>
        </p:txBody>
      </p:sp>
      <p:sp>
        <p:nvSpPr>
          <p:cNvPr id="8" name="Prostokąt 7">
            <a:extLst>
              <a:ext uri="{FF2B5EF4-FFF2-40B4-BE49-F238E27FC236}">
                <a16:creationId xmlns:a16="http://schemas.microsoft.com/office/drawing/2014/main" id="{D6ADBCA7-B959-4F37-BC4C-C36D8DD57361}"/>
              </a:ext>
            </a:extLst>
          </p:cNvPr>
          <p:cNvSpPr/>
          <p:nvPr/>
        </p:nvSpPr>
        <p:spPr>
          <a:xfrm>
            <a:off x="485029" y="5559358"/>
            <a:ext cx="8106880" cy="600164"/>
          </a:xfrm>
          <a:prstGeom prst="rect">
            <a:avLst/>
          </a:prstGeom>
        </p:spPr>
        <p:txBody>
          <a:bodyPr wrap="square">
            <a:spAutoFit/>
          </a:bodyPr>
          <a:lstStyle/>
          <a:p>
            <a:r>
              <a:rPr lang="pl-PL" sz="1100" dirty="0">
                <a:latin typeface="Arial" panose="020B0604020202020204" pitchFamily="34" charset="0"/>
                <a:cs typeface="Arial" panose="020B0604020202020204" pitchFamily="34" charset="0"/>
              </a:rPr>
              <a:t>W 2022 roku produkcja budowlano-montażowa wyniosła 6,4 mld zł i była o 24,7% wyższa niż w 2021 roku. </a:t>
            </a:r>
            <a:br>
              <a:rPr lang="pl-PL" sz="1100" dirty="0">
                <a:latin typeface="Arial" panose="020B0604020202020204" pitchFamily="34" charset="0"/>
                <a:cs typeface="Arial" panose="020B0604020202020204" pitchFamily="34" charset="0"/>
              </a:rPr>
            </a:br>
            <a:r>
              <a:rPr lang="pl-PL" sz="1100" dirty="0">
                <a:latin typeface="Arial" panose="020B0604020202020204" pitchFamily="34" charset="0"/>
                <a:cs typeface="Arial" panose="020B0604020202020204" pitchFamily="34" charset="0"/>
              </a:rPr>
              <a:t>W okresie styczeń–sierpień 2023 r. produkcja budowlano-montażowa wyniosła 4970,4 mln zł i była o 47,8% wyższa niż </a:t>
            </a:r>
            <a:br>
              <a:rPr lang="pl-PL" sz="1100" dirty="0">
                <a:latin typeface="Arial" panose="020B0604020202020204" pitchFamily="34" charset="0"/>
                <a:cs typeface="Arial" panose="020B0604020202020204" pitchFamily="34" charset="0"/>
              </a:rPr>
            </a:br>
            <a:r>
              <a:rPr lang="pl-PL" sz="1100" dirty="0">
                <a:latin typeface="Arial" panose="020B0604020202020204" pitchFamily="34" charset="0"/>
                <a:cs typeface="Arial" panose="020B0604020202020204" pitchFamily="34" charset="0"/>
              </a:rPr>
              <a:t>w analogicznym okresie ubiegłego roku.   </a:t>
            </a:r>
          </a:p>
        </p:txBody>
      </p:sp>
      <p:pic>
        <p:nvPicPr>
          <p:cNvPr id="3" name="Obraz 2" descr="Wykres poziomy oraz dane w 2022 roku: Łódzkie 150,8, Świętokrzyskie 146,6, Pomorskie 139,8, Podlaskie 137,1, Lubuskie 135,6, Dolnośląskie 126,9, Lubelskie 125,3, Podkarpackie 124,7 (8 lokata), Wielkopolskie 122,1, Kujawsko-pomorskie 118,6, Śląskie 116,7, Warmińsko-mazurskie 115,0, Mazowieckie 109,8, Małopolskie 108,0, Zachodniopomorskie 92,0, Opolskie 91,6">
            <a:extLst>
              <a:ext uri="{FF2B5EF4-FFF2-40B4-BE49-F238E27FC236}">
                <a16:creationId xmlns:a16="http://schemas.microsoft.com/office/drawing/2014/main" id="{5D62FA0A-EB9C-44A0-BC16-81037ABC549B}"/>
              </a:ext>
            </a:extLst>
          </p:cNvPr>
          <p:cNvPicPr>
            <a:picLocks noChangeAspect="1"/>
          </p:cNvPicPr>
          <p:nvPr/>
        </p:nvPicPr>
        <p:blipFill>
          <a:blip r:embed="rId2"/>
          <a:stretch>
            <a:fillRect/>
          </a:stretch>
        </p:blipFill>
        <p:spPr>
          <a:xfrm>
            <a:off x="636691" y="820106"/>
            <a:ext cx="7870618" cy="4724809"/>
          </a:xfrm>
          <a:prstGeom prst="rect">
            <a:avLst/>
          </a:prstGeom>
        </p:spPr>
      </p:pic>
      <p:sp>
        <p:nvSpPr>
          <p:cNvPr id="4" name="pole tekstowe 3">
            <a:extLst>
              <a:ext uri="{FF2B5EF4-FFF2-40B4-BE49-F238E27FC236}">
                <a16:creationId xmlns:a16="http://schemas.microsoft.com/office/drawing/2014/main" id="{7ABA2201-32EE-408F-9EAC-9460AEA9B3EC}"/>
              </a:ext>
            </a:extLst>
          </p:cNvPr>
          <p:cNvSpPr txBox="1"/>
          <p:nvPr/>
        </p:nvSpPr>
        <p:spPr>
          <a:xfrm>
            <a:off x="6842262" y="2691601"/>
            <a:ext cx="1054829" cy="307777"/>
          </a:xfrm>
          <a:prstGeom prst="rect">
            <a:avLst/>
          </a:prstGeom>
          <a:noFill/>
        </p:spPr>
        <p:txBody>
          <a:bodyPr wrap="square" rtlCol="0">
            <a:spAutoFit/>
          </a:bodyPr>
          <a:lstStyle/>
          <a:p>
            <a:r>
              <a:rPr lang="pl-PL" sz="1400" dirty="0">
                <a:latin typeface="Arial" panose="020B0604020202020204" pitchFamily="34" charset="0"/>
                <a:cs typeface="Arial" panose="020B0604020202020204" pitchFamily="34" charset="0"/>
              </a:rPr>
              <a:t>8. lokata</a:t>
            </a:r>
          </a:p>
        </p:txBody>
      </p:sp>
    </p:spTree>
    <p:extLst>
      <p:ext uri="{BB962C8B-B14F-4D97-AF65-F5344CB8AC3E}">
        <p14:creationId xmlns:p14="http://schemas.microsoft.com/office/powerpoint/2010/main" val="2912124642"/>
      </p:ext>
    </p:extLst>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EF8A7083-B1E2-49A5-95F3-D1845B2869FC}"/>
              </a:ext>
            </a:extLst>
          </p:cNvPr>
          <p:cNvSpPr>
            <a:spLocks noGrp="1"/>
          </p:cNvSpPr>
          <p:nvPr>
            <p:ph type="title"/>
          </p:nvPr>
        </p:nvSpPr>
        <p:spPr>
          <a:xfrm>
            <a:off x="304801" y="257245"/>
            <a:ext cx="6130738" cy="273579"/>
          </a:xfrm>
        </p:spPr>
        <p:txBody>
          <a:bodyPr>
            <a:normAutofit fontScale="90000"/>
          </a:bodyPr>
          <a:lstStyle/>
          <a:p>
            <a:r>
              <a:rPr lang="pl-PL" sz="2000" b="1" dirty="0">
                <a:solidFill>
                  <a:srgbClr val="173583"/>
                </a:solidFill>
                <a:latin typeface="Arial" panose="020B0604020202020204" pitchFamily="34" charset="0"/>
                <a:ea typeface="Fira Sans" panose="020B0503050000020004" pitchFamily="34" charset="0"/>
                <a:cs typeface="Arial" panose="020B0604020202020204" pitchFamily="34" charset="0"/>
              </a:rPr>
              <a:t>Budownictwo mieszkaniowe</a:t>
            </a:r>
            <a:endParaRPr lang="pl-PL" sz="2000" dirty="0"/>
          </a:p>
        </p:txBody>
      </p:sp>
      <p:sp>
        <p:nvSpPr>
          <p:cNvPr id="2" name="Symbol zastępczy numeru slajdu 1"/>
          <p:cNvSpPr>
            <a:spLocks noGrp="1"/>
          </p:cNvSpPr>
          <p:nvPr>
            <p:ph type="sldNum" sz="quarter" idx="12"/>
          </p:nvPr>
        </p:nvSpPr>
        <p:spPr>
          <a:xfrm>
            <a:off x="6830483" y="6181374"/>
            <a:ext cx="2057400" cy="365125"/>
          </a:xfrm>
        </p:spPr>
        <p:txBody>
          <a:bodyPr/>
          <a:lstStyle/>
          <a:p>
            <a:fld id="{D34FB485-CFF7-4EBC-BE59-1C5DDF7BBD5C}" type="slidenum">
              <a:rPr lang="pl-PL" b="1" smtClean="0">
                <a:solidFill>
                  <a:schemeClr val="bg1"/>
                </a:solidFill>
                <a:latin typeface="Arial" panose="020B0604020202020204" pitchFamily="34" charset="0"/>
                <a:cs typeface="Arial" panose="020B0604020202020204" pitchFamily="34" charset="0"/>
              </a:rPr>
              <a:pPr/>
              <a:t>16</a:t>
            </a:fld>
            <a:endParaRPr lang="pl-PL" b="1" dirty="0">
              <a:solidFill>
                <a:schemeClr val="bg1"/>
              </a:solidFill>
              <a:latin typeface="Arial" panose="020B0604020202020204" pitchFamily="34" charset="0"/>
              <a:cs typeface="Arial" panose="020B0604020202020204" pitchFamily="34" charset="0"/>
            </a:endParaRPr>
          </a:p>
        </p:txBody>
      </p:sp>
      <p:sp>
        <p:nvSpPr>
          <p:cNvPr id="7" name="Tytuł 1"/>
          <p:cNvSpPr txBox="1">
            <a:spLocks/>
          </p:cNvSpPr>
          <p:nvPr/>
        </p:nvSpPr>
        <p:spPr>
          <a:xfrm>
            <a:off x="304801" y="494063"/>
            <a:ext cx="8839199" cy="365125"/>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l-PL" sz="1400" b="1" dirty="0">
                <a:solidFill>
                  <a:srgbClr val="173583"/>
                </a:solidFill>
                <a:latin typeface="Arial" panose="020B0604020202020204" pitchFamily="34" charset="0"/>
                <a:ea typeface="Fira Sans" panose="020B0503050000020004" pitchFamily="34" charset="0"/>
                <a:cs typeface="Arial" panose="020B0604020202020204" pitchFamily="34" charset="0"/>
              </a:rPr>
              <a:t>(analogiczny okres roku poprzedniego = 100)</a:t>
            </a:r>
          </a:p>
        </p:txBody>
      </p:sp>
      <p:sp>
        <p:nvSpPr>
          <p:cNvPr id="8" name="pole tekstowe 7"/>
          <p:cNvSpPr txBox="1"/>
          <p:nvPr/>
        </p:nvSpPr>
        <p:spPr>
          <a:xfrm>
            <a:off x="304801" y="875523"/>
            <a:ext cx="4700903" cy="307777"/>
          </a:xfrm>
          <a:prstGeom prst="rect">
            <a:avLst/>
          </a:prstGeom>
          <a:noFill/>
        </p:spPr>
        <p:txBody>
          <a:bodyPr wrap="square" rtlCol="0">
            <a:spAutoFit/>
          </a:bodyPr>
          <a:lstStyle/>
          <a:p>
            <a:r>
              <a:rPr lang="pl-PL" sz="1400" b="1" dirty="0">
                <a:solidFill>
                  <a:srgbClr val="173583"/>
                </a:solidFill>
                <a:latin typeface="Arial" panose="020B0604020202020204" pitchFamily="34" charset="0"/>
                <a:ea typeface="Fira Sans" panose="020B0503050000020004" pitchFamily="34" charset="0"/>
                <a:cs typeface="Arial" panose="020B0604020202020204" pitchFamily="34" charset="0"/>
              </a:rPr>
              <a:t>Dynamika liczby mieszkań oddanych do użytkowania</a:t>
            </a:r>
          </a:p>
        </p:txBody>
      </p:sp>
      <p:pic>
        <p:nvPicPr>
          <p:cNvPr id="3" name="Obraz 2" descr="Wykres poziomy oraz dane w 2022 roku: Warmińsko-mazurskie 131,3, Kujawsko-pomorskie 117,2, Lubuskie 115,2, Podkarpackie 113,2 (5 lokata), Śląskie 110,5, Łódzkie 110,2, Małopolskie 108,9, Polska 101,6, Zachodniopomorskie 100,8, Świętokrzyskie 97,4, Mazowieckie 97,2, Opolskie 96,7, Wielkopolskie 94,8, Pomorskie 94,7, Dolnośląskie 88,6, Podlaskie 84,5  ">
            <a:extLst>
              <a:ext uri="{FF2B5EF4-FFF2-40B4-BE49-F238E27FC236}">
                <a16:creationId xmlns:a16="http://schemas.microsoft.com/office/drawing/2014/main" id="{7CF67DB9-DF44-489E-9339-BE7877DCD68F}"/>
              </a:ext>
            </a:extLst>
          </p:cNvPr>
          <p:cNvPicPr>
            <a:picLocks noChangeAspect="1"/>
          </p:cNvPicPr>
          <p:nvPr/>
        </p:nvPicPr>
        <p:blipFill>
          <a:blip r:embed="rId2"/>
          <a:stretch>
            <a:fillRect/>
          </a:stretch>
        </p:blipFill>
        <p:spPr>
          <a:xfrm>
            <a:off x="789104" y="1199635"/>
            <a:ext cx="7565792" cy="4919898"/>
          </a:xfrm>
          <a:prstGeom prst="rect">
            <a:avLst/>
          </a:prstGeom>
        </p:spPr>
      </p:pic>
      <p:sp>
        <p:nvSpPr>
          <p:cNvPr id="6" name="pole tekstowe 5">
            <a:extLst>
              <a:ext uri="{FF2B5EF4-FFF2-40B4-BE49-F238E27FC236}">
                <a16:creationId xmlns:a16="http://schemas.microsoft.com/office/drawing/2014/main" id="{31DB59D8-450A-4EE5-BF2E-129CDE334C4A}"/>
              </a:ext>
            </a:extLst>
          </p:cNvPr>
          <p:cNvSpPr txBox="1"/>
          <p:nvPr/>
        </p:nvSpPr>
        <p:spPr>
          <a:xfrm>
            <a:off x="6830483" y="2275964"/>
            <a:ext cx="1054829" cy="307777"/>
          </a:xfrm>
          <a:prstGeom prst="rect">
            <a:avLst/>
          </a:prstGeom>
          <a:noFill/>
        </p:spPr>
        <p:txBody>
          <a:bodyPr wrap="square" rtlCol="0">
            <a:spAutoFit/>
          </a:bodyPr>
          <a:lstStyle/>
          <a:p>
            <a:r>
              <a:rPr lang="pl-PL" sz="1400" dirty="0">
                <a:latin typeface="Arial" panose="020B0604020202020204" pitchFamily="34" charset="0"/>
                <a:cs typeface="Arial" panose="020B0604020202020204" pitchFamily="34" charset="0"/>
              </a:rPr>
              <a:t>5. lokata</a:t>
            </a:r>
          </a:p>
        </p:txBody>
      </p:sp>
    </p:spTree>
    <p:extLst>
      <p:ext uri="{BB962C8B-B14F-4D97-AF65-F5344CB8AC3E}">
        <p14:creationId xmlns:p14="http://schemas.microsoft.com/office/powerpoint/2010/main" val="3354994373"/>
      </p:ext>
    </p:extLst>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a:extLst>
              <a:ext uri="{FF2B5EF4-FFF2-40B4-BE49-F238E27FC236}">
                <a16:creationId xmlns:a16="http://schemas.microsoft.com/office/drawing/2014/main" id="{0353208A-0F6D-4476-857F-EA67CAAE5231}"/>
              </a:ext>
            </a:extLst>
          </p:cNvPr>
          <p:cNvSpPr>
            <a:spLocks noGrp="1"/>
          </p:cNvSpPr>
          <p:nvPr>
            <p:ph type="title"/>
          </p:nvPr>
        </p:nvSpPr>
        <p:spPr>
          <a:xfrm>
            <a:off x="430033" y="322583"/>
            <a:ext cx="7745505" cy="695087"/>
          </a:xfrm>
        </p:spPr>
        <p:txBody>
          <a:bodyPr>
            <a:normAutofit fontScale="90000"/>
          </a:bodyPr>
          <a:lstStyle/>
          <a:p>
            <a:pPr>
              <a:spcAft>
                <a:spcPts val="600"/>
              </a:spcAft>
            </a:pPr>
            <a:r>
              <a:rPr lang="pl-PL" sz="2000" b="1" dirty="0">
                <a:solidFill>
                  <a:srgbClr val="173583"/>
                </a:solidFill>
                <a:latin typeface="Arial" panose="020B0604020202020204" pitchFamily="34" charset="0"/>
                <a:ea typeface="Fira Sans" panose="020B0503050000020004" pitchFamily="34" charset="0"/>
                <a:cs typeface="Arial" panose="020B0604020202020204" pitchFamily="34" charset="0"/>
              </a:rPr>
              <a:t>Budownictwo mieszkaniowe</a:t>
            </a:r>
            <a:br>
              <a:rPr lang="pl-PL" sz="2000" b="1" dirty="0">
                <a:solidFill>
                  <a:srgbClr val="173583"/>
                </a:solidFill>
                <a:latin typeface="Arial" panose="020B0604020202020204" pitchFamily="34" charset="0"/>
                <a:ea typeface="Fira Sans" panose="020B0503050000020004" pitchFamily="34" charset="0"/>
                <a:cs typeface="Arial" panose="020B0604020202020204" pitchFamily="34" charset="0"/>
              </a:rPr>
            </a:br>
            <a:r>
              <a:rPr lang="pl-PL" sz="1600" b="1" dirty="0">
                <a:solidFill>
                  <a:srgbClr val="173583"/>
                </a:solidFill>
                <a:latin typeface="Arial" panose="020B0604020202020204" pitchFamily="34" charset="0"/>
                <a:ea typeface="Fira Sans" panose="020B0503050000020004" pitchFamily="34" charset="0"/>
                <a:cs typeface="Arial" panose="020B0604020202020204" pitchFamily="34" charset="0"/>
              </a:rPr>
              <a:t>Zmiana liczby mieszkań oddanych do użytkowania w okresie styczeń-grudzień 2022 r. </a:t>
            </a:r>
            <a:endParaRPr lang="pl-PL" sz="2000" dirty="0"/>
          </a:p>
        </p:txBody>
      </p:sp>
      <p:sp>
        <p:nvSpPr>
          <p:cNvPr id="2" name="Symbol zastępczy numeru slajdu 1"/>
          <p:cNvSpPr>
            <a:spLocks noGrp="1"/>
          </p:cNvSpPr>
          <p:nvPr>
            <p:ph type="sldNum" sz="quarter" idx="12"/>
          </p:nvPr>
        </p:nvSpPr>
        <p:spPr>
          <a:xfrm>
            <a:off x="6780679" y="6187873"/>
            <a:ext cx="2057400" cy="365125"/>
          </a:xfrm>
        </p:spPr>
        <p:txBody>
          <a:bodyPr/>
          <a:lstStyle/>
          <a:p>
            <a:fld id="{D34FB485-CFF7-4EBC-BE59-1C5DDF7BBD5C}" type="slidenum">
              <a:rPr lang="pl-PL" b="1" smtClean="0">
                <a:solidFill>
                  <a:schemeClr val="bg1"/>
                </a:solidFill>
                <a:latin typeface="Arial" panose="020B0604020202020204" pitchFamily="34" charset="0"/>
                <a:cs typeface="Arial" panose="020B0604020202020204" pitchFamily="34" charset="0"/>
              </a:rPr>
              <a:pPr/>
              <a:t>17</a:t>
            </a:fld>
            <a:endParaRPr lang="pl-PL" b="1" dirty="0">
              <a:solidFill>
                <a:schemeClr val="bg1"/>
              </a:solidFill>
              <a:latin typeface="Arial" panose="020B0604020202020204" pitchFamily="34" charset="0"/>
              <a:cs typeface="Arial" panose="020B0604020202020204" pitchFamily="34" charset="0"/>
            </a:endParaRPr>
          </a:p>
        </p:txBody>
      </p:sp>
      <p:sp>
        <p:nvSpPr>
          <p:cNvPr id="9" name="Prostokąt 8">
            <a:extLst>
              <a:ext uri="{FF2B5EF4-FFF2-40B4-BE49-F238E27FC236}">
                <a16:creationId xmlns:a16="http://schemas.microsoft.com/office/drawing/2014/main" id="{FA46C9B0-8F68-40FF-920E-D33D7B821743}"/>
              </a:ext>
            </a:extLst>
          </p:cNvPr>
          <p:cNvSpPr/>
          <p:nvPr/>
        </p:nvSpPr>
        <p:spPr>
          <a:xfrm>
            <a:off x="5266776" y="1266846"/>
            <a:ext cx="3447191" cy="4921027"/>
          </a:xfrm>
          <a:prstGeom prst="rect">
            <a:avLst/>
          </a:prstGeom>
        </p:spPr>
        <p:txBody>
          <a:bodyPr wrap="square">
            <a:spAutoFit/>
          </a:bodyPr>
          <a:lstStyle/>
          <a:p>
            <a:pPr>
              <a:lnSpc>
                <a:spcPct val="150000"/>
              </a:lnSpc>
              <a:spcBef>
                <a:spcPts val="600"/>
              </a:spcBef>
            </a:pPr>
            <a:r>
              <a:rPr lang="pl-PL" sz="1200" dirty="0">
                <a:latin typeface="Arial" panose="020B0604020202020204" pitchFamily="34" charset="0"/>
                <a:ea typeface="Calibri" panose="020F0502020204030204" pitchFamily="34" charset="0"/>
                <a:cs typeface="Arial" panose="020B0604020202020204" pitchFamily="34" charset="0"/>
              </a:rPr>
              <a:t>W okresie styczeń–grudzień 2022 r. wzrost liczby mieszkań oddanych do użytkowania </a:t>
            </a:r>
            <a:br>
              <a:rPr lang="pl-PL" sz="1200" dirty="0">
                <a:latin typeface="Arial" panose="020B0604020202020204" pitchFamily="34" charset="0"/>
                <a:ea typeface="Calibri" panose="020F0502020204030204" pitchFamily="34" charset="0"/>
                <a:cs typeface="Arial" panose="020B0604020202020204" pitchFamily="34" charset="0"/>
              </a:rPr>
            </a:br>
            <a:r>
              <a:rPr lang="pl-PL" sz="1200" dirty="0">
                <a:latin typeface="Arial" panose="020B0604020202020204" pitchFamily="34" charset="0"/>
                <a:ea typeface="Calibri" panose="020F0502020204030204" pitchFamily="34" charset="0"/>
                <a:cs typeface="Arial" panose="020B0604020202020204" pitchFamily="34" charset="0"/>
              </a:rPr>
              <a:t>w odniesieniu do analogicznego okresu 2021 r. odnotowano w dwudziestu powiatach, w tym największy w </a:t>
            </a:r>
            <a:r>
              <a:rPr lang="pl-PL" sz="1200" b="1" dirty="0">
                <a:latin typeface="Arial" panose="020B0604020202020204" pitchFamily="34" charset="0"/>
                <a:ea typeface="Calibri" panose="020F0502020204030204" pitchFamily="34" charset="0"/>
                <a:cs typeface="Arial" panose="020B0604020202020204" pitchFamily="34" charset="0"/>
              </a:rPr>
              <a:t>Krośnie (prawie 2,5-krotny)</a:t>
            </a:r>
            <a:r>
              <a:rPr lang="pl-PL" sz="1200" dirty="0">
                <a:latin typeface="Arial" panose="020B0604020202020204" pitchFamily="34" charset="0"/>
                <a:ea typeface="Calibri" panose="020F0502020204030204" pitchFamily="34" charset="0"/>
                <a:cs typeface="Arial" panose="020B0604020202020204" pitchFamily="34" charset="0"/>
              </a:rPr>
              <a:t>, </a:t>
            </a:r>
            <a:r>
              <a:rPr lang="pl-PL" sz="1200" b="1" dirty="0">
                <a:latin typeface="Arial" panose="020B0604020202020204" pitchFamily="34" charset="0"/>
                <a:ea typeface="Calibri" panose="020F0502020204030204" pitchFamily="34" charset="0"/>
                <a:cs typeface="Arial" panose="020B0604020202020204" pitchFamily="34" charset="0"/>
              </a:rPr>
              <a:t>powiecie brzozowskim (o 86,2%) </a:t>
            </a:r>
            <a:br>
              <a:rPr lang="pl-PL" sz="1200" b="1" dirty="0">
                <a:latin typeface="Arial" panose="020B0604020202020204" pitchFamily="34" charset="0"/>
                <a:ea typeface="Calibri" panose="020F0502020204030204" pitchFamily="34" charset="0"/>
                <a:cs typeface="Arial" panose="020B0604020202020204" pitchFamily="34" charset="0"/>
              </a:rPr>
            </a:br>
            <a:r>
              <a:rPr lang="pl-PL" sz="1200" b="1" dirty="0">
                <a:latin typeface="Arial" panose="020B0604020202020204" pitchFamily="34" charset="0"/>
                <a:ea typeface="Calibri" panose="020F0502020204030204" pitchFamily="34" charset="0"/>
                <a:cs typeface="Arial" panose="020B0604020202020204" pitchFamily="34" charset="0"/>
              </a:rPr>
              <a:t>oraz kolbuszowskim (o 71,5%)</a:t>
            </a:r>
            <a:r>
              <a:rPr lang="pl-PL" sz="1200" dirty="0">
                <a:latin typeface="Arial" panose="020B0604020202020204" pitchFamily="34" charset="0"/>
                <a:ea typeface="Calibri" panose="020F0502020204030204" pitchFamily="34" charset="0"/>
                <a:cs typeface="Arial" panose="020B0604020202020204" pitchFamily="34" charset="0"/>
              </a:rPr>
              <a:t>. </a:t>
            </a:r>
          </a:p>
          <a:p>
            <a:pPr>
              <a:lnSpc>
                <a:spcPct val="150000"/>
              </a:lnSpc>
              <a:spcBef>
                <a:spcPts val="600"/>
              </a:spcBef>
            </a:pPr>
            <a:r>
              <a:rPr lang="pl-PL" sz="1200" dirty="0">
                <a:latin typeface="Arial" panose="020B0604020202020204" pitchFamily="34" charset="0"/>
                <a:ea typeface="Calibri" panose="020F0502020204030204" pitchFamily="34" charset="0"/>
                <a:cs typeface="Arial" panose="020B0604020202020204" pitchFamily="34" charset="0"/>
              </a:rPr>
              <a:t>Spadek liczby mieszkań oddanych do użytkowania wystąpił w czterech powiatach: </a:t>
            </a:r>
            <a:r>
              <a:rPr lang="pl-PL" sz="1200" b="1" dirty="0">
                <a:latin typeface="Arial" panose="020B0604020202020204" pitchFamily="34" charset="0"/>
                <a:ea typeface="Calibri" panose="020F0502020204030204" pitchFamily="34" charset="0"/>
                <a:cs typeface="Arial" panose="020B0604020202020204" pitchFamily="34" charset="0"/>
              </a:rPr>
              <a:t>jarosławskim (o 25,2%), </a:t>
            </a:r>
            <a:br>
              <a:rPr lang="pl-PL" sz="1200" b="1" dirty="0">
                <a:latin typeface="Arial" panose="020B0604020202020204" pitchFamily="34" charset="0"/>
                <a:ea typeface="Calibri" panose="020F0502020204030204" pitchFamily="34" charset="0"/>
                <a:cs typeface="Arial" panose="020B0604020202020204" pitchFamily="34" charset="0"/>
              </a:rPr>
            </a:br>
            <a:r>
              <a:rPr lang="pl-PL" sz="1200" b="1" dirty="0">
                <a:latin typeface="Arial" panose="020B0604020202020204" pitchFamily="34" charset="0"/>
                <a:ea typeface="Calibri" panose="020F0502020204030204" pitchFamily="34" charset="0"/>
                <a:cs typeface="Arial" panose="020B0604020202020204" pitchFamily="34" charset="0"/>
              </a:rPr>
              <a:t>Tarnobrzegu (o 21,0%), </a:t>
            </a:r>
            <a:br>
              <a:rPr lang="pl-PL" sz="1200" b="1" dirty="0">
                <a:latin typeface="Arial" panose="020B0604020202020204" pitchFamily="34" charset="0"/>
                <a:ea typeface="Calibri" panose="020F0502020204030204" pitchFamily="34" charset="0"/>
                <a:cs typeface="Arial" panose="020B0604020202020204" pitchFamily="34" charset="0"/>
              </a:rPr>
            </a:br>
            <a:r>
              <a:rPr lang="pl-PL" sz="1200" b="1" dirty="0">
                <a:latin typeface="Arial" panose="020B0604020202020204" pitchFamily="34" charset="0"/>
                <a:ea typeface="Calibri" panose="020F0502020204030204" pitchFamily="34" charset="0"/>
                <a:cs typeface="Arial" panose="020B0604020202020204" pitchFamily="34" charset="0"/>
              </a:rPr>
              <a:t>jasielskim (o 6,9%) </a:t>
            </a:r>
            <a:br>
              <a:rPr lang="pl-PL" sz="1200" b="1" dirty="0">
                <a:latin typeface="Arial" panose="020B0604020202020204" pitchFamily="34" charset="0"/>
                <a:ea typeface="Calibri" panose="020F0502020204030204" pitchFamily="34" charset="0"/>
                <a:cs typeface="Arial" panose="020B0604020202020204" pitchFamily="34" charset="0"/>
              </a:rPr>
            </a:br>
            <a:r>
              <a:rPr lang="pl-PL" sz="1200" b="1" dirty="0">
                <a:latin typeface="Arial" panose="020B0604020202020204" pitchFamily="34" charset="0"/>
                <a:ea typeface="Calibri" panose="020F0502020204030204" pitchFamily="34" charset="0"/>
                <a:cs typeface="Arial" panose="020B0604020202020204" pitchFamily="34" charset="0"/>
              </a:rPr>
              <a:t>i dębickim (o 6,0%). </a:t>
            </a:r>
          </a:p>
          <a:p>
            <a:pPr>
              <a:lnSpc>
                <a:spcPct val="150000"/>
              </a:lnSpc>
              <a:spcBef>
                <a:spcPts val="600"/>
              </a:spcBef>
            </a:pPr>
            <a:r>
              <a:rPr lang="pl-PL" sz="1200" dirty="0">
                <a:latin typeface="Arial" panose="020B0604020202020204" pitchFamily="34" charset="0"/>
                <a:ea typeface="Calibri" panose="020F0502020204030204" pitchFamily="34" charset="0"/>
                <a:cs typeface="Arial" panose="020B0604020202020204" pitchFamily="34" charset="0"/>
              </a:rPr>
              <a:t>Najwięcej mieszkań w 2022 r. oddano do użytkowania w </a:t>
            </a:r>
            <a:r>
              <a:rPr lang="pl-PL" sz="1200" b="1" dirty="0">
                <a:latin typeface="Arial" panose="020B0604020202020204" pitchFamily="34" charset="0"/>
                <a:ea typeface="Calibri" panose="020F0502020204030204" pitchFamily="34" charset="0"/>
                <a:cs typeface="Arial" panose="020B0604020202020204" pitchFamily="34" charset="0"/>
              </a:rPr>
              <a:t>Rzeszowie (3135), </a:t>
            </a:r>
            <a:br>
              <a:rPr lang="pl-PL" sz="1200" dirty="0">
                <a:latin typeface="Arial" panose="020B0604020202020204" pitchFamily="34" charset="0"/>
                <a:ea typeface="Calibri" panose="020F0502020204030204" pitchFamily="34" charset="0"/>
                <a:cs typeface="Arial" panose="020B0604020202020204" pitchFamily="34" charset="0"/>
              </a:rPr>
            </a:br>
            <a:r>
              <a:rPr lang="pl-PL" sz="1200" dirty="0">
                <a:latin typeface="Arial" panose="020B0604020202020204" pitchFamily="34" charset="0"/>
                <a:ea typeface="Calibri" panose="020F0502020204030204" pitchFamily="34" charset="0"/>
                <a:cs typeface="Arial" panose="020B0604020202020204" pitchFamily="34" charset="0"/>
              </a:rPr>
              <a:t>oraz </a:t>
            </a:r>
            <a:r>
              <a:rPr lang="pl-PL" sz="1200" b="1" dirty="0">
                <a:latin typeface="Arial" panose="020B0604020202020204" pitchFamily="34" charset="0"/>
                <a:ea typeface="Calibri" panose="020F0502020204030204" pitchFamily="34" charset="0"/>
                <a:cs typeface="Arial" panose="020B0604020202020204" pitchFamily="34" charset="0"/>
              </a:rPr>
              <a:t>powiecie rzeszowskim (1202) </a:t>
            </a:r>
            <a:br>
              <a:rPr lang="pl-PL" sz="1200" b="1" dirty="0">
                <a:latin typeface="Arial" panose="020B0604020202020204" pitchFamily="34" charset="0"/>
                <a:ea typeface="Calibri" panose="020F0502020204030204" pitchFamily="34" charset="0"/>
                <a:cs typeface="Arial" panose="020B0604020202020204" pitchFamily="34" charset="0"/>
              </a:rPr>
            </a:br>
            <a:r>
              <a:rPr lang="pl-PL" sz="1200" b="1" dirty="0">
                <a:latin typeface="Arial" panose="020B0604020202020204" pitchFamily="34" charset="0"/>
                <a:ea typeface="Calibri" panose="020F0502020204030204" pitchFamily="34" charset="0"/>
                <a:cs typeface="Arial" panose="020B0604020202020204" pitchFamily="34" charset="0"/>
              </a:rPr>
              <a:t>i dębickim (888)</a:t>
            </a:r>
          </a:p>
        </p:txBody>
      </p:sp>
      <p:pic>
        <p:nvPicPr>
          <p:cNvPr id="6" name="Obraz 5" descr="Kontu województwa podkarpackiego w tym dane zmiana w skali roku w %: -25,2-(-10,0) powiat Jarosławski, miasto Tarnobrzeg, -9,9-0,0 powiaty Dębicki, Jasielski, Sanocki, 0,1-10,0 powiaty Mielecki, Ropczycko-sędziszowski, Rzeszowski, Bieszczadzki, 10,1-20,0 powiaty Tarnobrzeski, Niżański, Leżajski, Przeworski, Lubaczowski, Przemyski, Strzyżowski, Krośnieński, miasto Rzeszów, 20,1-60 powiaty Stalowowolski, Łańcucki, Leski, miasto Przemyśl, 60,1-149,3 powiaty Kolbuszowski, Brzozowski, miasto Krosno, Polska ,17%, województwo podkarpackie 13,3%">
            <a:extLst>
              <a:ext uri="{FF2B5EF4-FFF2-40B4-BE49-F238E27FC236}">
                <a16:creationId xmlns:a16="http://schemas.microsoft.com/office/drawing/2014/main" id="{D8CC60DB-CA0F-44D8-9EE4-0511C95C157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5077" t="38616" r="19927" b="7255"/>
          <a:stretch/>
        </p:blipFill>
        <p:spPr>
          <a:xfrm>
            <a:off x="430033" y="1104177"/>
            <a:ext cx="4642299" cy="4969367"/>
          </a:xfrm>
          <a:prstGeom prst="rect">
            <a:avLst/>
          </a:prstGeom>
        </p:spPr>
      </p:pic>
    </p:spTree>
    <p:extLst>
      <p:ext uri="{BB962C8B-B14F-4D97-AF65-F5344CB8AC3E}">
        <p14:creationId xmlns:p14="http://schemas.microsoft.com/office/powerpoint/2010/main" val="3658182745"/>
      </p:ext>
    </p:extLst>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0F17D66-81E4-4CEF-ABA6-6606D8597C2D}"/>
              </a:ext>
            </a:extLst>
          </p:cNvPr>
          <p:cNvSpPr>
            <a:spLocks noGrp="1"/>
          </p:cNvSpPr>
          <p:nvPr>
            <p:ph type="title"/>
          </p:nvPr>
        </p:nvSpPr>
        <p:spPr>
          <a:xfrm>
            <a:off x="3160619" y="3154363"/>
            <a:ext cx="2822762" cy="549274"/>
          </a:xfrm>
        </p:spPr>
        <p:txBody>
          <a:bodyPr>
            <a:normAutofit/>
          </a:bodyPr>
          <a:lstStyle/>
          <a:p>
            <a:r>
              <a:rPr lang="pl-PL" sz="2400" b="1" dirty="0">
                <a:solidFill>
                  <a:srgbClr val="173583"/>
                </a:solidFill>
                <a:latin typeface="Arial" panose="020B0604020202020204" pitchFamily="34" charset="0"/>
                <a:cs typeface="Arial" panose="020B0604020202020204" pitchFamily="34" charset="0"/>
              </a:rPr>
              <a:t>Handel detaliczny</a:t>
            </a:r>
            <a:endParaRPr lang="pl-PL" sz="2400" dirty="0"/>
          </a:p>
        </p:txBody>
      </p:sp>
    </p:spTree>
    <p:extLst>
      <p:ext uri="{BB962C8B-B14F-4D97-AF65-F5344CB8AC3E}">
        <p14:creationId xmlns:p14="http://schemas.microsoft.com/office/powerpoint/2010/main" val="2676421519"/>
      </p:ext>
    </p:extLst>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23105D7D-F5E5-4F4D-86AB-7F1C540A21B5}"/>
              </a:ext>
            </a:extLst>
          </p:cNvPr>
          <p:cNvSpPr>
            <a:spLocks noGrp="1"/>
          </p:cNvSpPr>
          <p:nvPr>
            <p:ph type="title"/>
          </p:nvPr>
        </p:nvSpPr>
        <p:spPr>
          <a:xfrm>
            <a:off x="468587" y="365126"/>
            <a:ext cx="4624668" cy="360968"/>
          </a:xfrm>
        </p:spPr>
        <p:txBody>
          <a:bodyPr>
            <a:normAutofit fontScale="90000"/>
          </a:bodyPr>
          <a:lstStyle/>
          <a:p>
            <a:r>
              <a:rPr lang="pl-PL" sz="2000" b="1" dirty="0">
                <a:solidFill>
                  <a:srgbClr val="173583"/>
                </a:solidFill>
                <a:latin typeface="Arial" panose="020B0604020202020204" pitchFamily="34" charset="0"/>
                <a:ea typeface="Fira Sans" panose="020B0503050000020004" pitchFamily="34" charset="0"/>
                <a:cs typeface="Arial" panose="020B0604020202020204" pitchFamily="34" charset="0"/>
              </a:rPr>
              <a:t>Dynamika sprzedaży detalicznej</a:t>
            </a:r>
            <a:endParaRPr lang="pl-PL" sz="2000" dirty="0"/>
          </a:p>
        </p:txBody>
      </p:sp>
      <p:sp>
        <p:nvSpPr>
          <p:cNvPr id="2" name="Symbol zastępczy numeru slajdu 1"/>
          <p:cNvSpPr>
            <a:spLocks noGrp="1"/>
          </p:cNvSpPr>
          <p:nvPr>
            <p:ph type="sldNum" sz="quarter" idx="12"/>
          </p:nvPr>
        </p:nvSpPr>
        <p:spPr>
          <a:xfrm>
            <a:off x="6798609" y="6212916"/>
            <a:ext cx="2057400" cy="365125"/>
          </a:xfrm>
        </p:spPr>
        <p:txBody>
          <a:bodyPr/>
          <a:lstStyle/>
          <a:p>
            <a:fld id="{D34FB485-CFF7-4EBC-BE59-1C5DDF7BBD5C}" type="slidenum">
              <a:rPr lang="pl-PL" b="1" smtClean="0">
                <a:solidFill>
                  <a:schemeClr val="bg1"/>
                </a:solidFill>
                <a:latin typeface="Arial" panose="020B0604020202020204" pitchFamily="34" charset="0"/>
                <a:cs typeface="Arial" panose="020B0604020202020204" pitchFamily="34" charset="0"/>
              </a:rPr>
              <a:pPr/>
              <a:t>19</a:t>
            </a:fld>
            <a:endParaRPr lang="pl-PL" b="1" dirty="0">
              <a:solidFill>
                <a:schemeClr val="bg1"/>
              </a:solidFill>
              <a:latin typeface="Arial" panose="020B0604020202020204" pitchFamily="34" charset="0"/>
              <a:cs typeface="Arial" panose="020B0604020202020204" pitchFamily="34" charset="0"/>
            </a:endParaRPr>
          </a:p>
        </p:txBody>
      </p:sp>
      <p:sp>
        <p:nvSpPr>
          <p:cNvPr id="8" name="pole tekstowe 7"/>
          <p:cNvSpPr txBox="1"/>
          <p:nvPr/>
        </p:nvSpPr>
        <p:spPr>
          <a:xfrm>
            <a:off x="468587" y="726094"/>
            <a:ext cx="8584364" cy="307777"/>
          </a:xfrm>
          <a:prstGeom prst="rect">
            <a:avLst/>
          </a:prstGeom>
          <a:noFill/>
        </p:spPr>
        <p:txBody>
          <a:bodyPr wrap="square" rtlCol="0">
            <a:spAutoFit/>
          </a:bodyPr>
          <a:lstStyle/>
          <a:p>
            <a:r>
              <a:rPr lang="pl-PL" sz="1400" b="1" dirty="0">
                <a:solidFill>
                  <a:srgbClr val="173583"/>
                </a:solidFill>
                <a:latin typeface="Arial" panose="020B0604020202020204" pitchFamily="34" charset="0"/>
                <a:ea typeface="Fira Sans" panose="020B0503050000020004" pitchFamily="34" charset="0"/>
                <a:cs typeface="Arial" panose="020B0604020202020204" pitchFamily="34" charset="0"/>
              </a:rPr>
              <a:t>(analogiczny okres roku poprzedniego = 100)</a:t>
            </a:r>
          </a:p>
        </p:txBody>
      </p:sp>
      <p:pic>
        <p:nvPicPr>
          <p:cNvPr id="3" name="Obraz 2" descr="Wykres poziomy oraz dane w 2022 roku: Lubelskie 137,0, Zachodniopomorskie 133,2, Małopolskie 130,6, Podkarpackie 124,3 (4 lokata), Dolnośląskie 123,6, Świętokrzyskie 123,4, Opolskie 122,8, Wielkopolskie 121,5, Pomorskie 119,8, Łódzkie 119,4, Mazowieckie 118,4, Lubelskie 111,3, Kujawsko-pomorskie 110,0, Warmińsko-mazurskie 108,7, Śląskie 104,6, Podlaskie 104,1">
            <a:extLst>
              <a:ext uri="{FF2B5EF4-FFF2-40B4-BE49-F238E27FC236}">
                <a16:creationId xmlns:a16="http://schemas.microsoft.com/office/drawing/2014/main" id="{8138E86A-4C8C-43F8-B592-811A12DCBB62}"/>
              </a:ext>
            </a:extLst>
          </p:cNvPr>
          <p:cNvPicPr>
            <a:picLocks noChangeAspect="1"/>
          </p:cNvPicPr>
          <p:nvPr/>
        </p:nvPicPr>
        <p:blipFill>
          <a:blip r:embed="rId2"/>
          <a:stretch>
            <a:fillRect/>
          </a:stretch>
        </p:blipFill>
        <p:spPr>
          <a:xfrm>
            <a:off x="615353" y="1060094"/>
            <a:ext cx="7913294" cy="4865030"/>
          </a:xfrm>
          <a:prstGeom prst="rect">
            <a:avLst/>
          </a:prstGeom>
        </p:spPr>
      </p:pic>
      <p:sp>
        <p:nvSpPr>
          <p:cNvPr id="5" name="pole tekstowe 4">
            <a:extLst>
              <a:ext uri="{FF2B5EF4-FFF2-40B4-BE49-F238E27FC236}">
                <a16:creationId xmlns:a16="http://schemas.microsoft.com/office/drawing/2014/main" id="{8735994C-F4DE-472E-8246-54A90D3690F9}"/>
              </a:ext>
            </a:extLst>
          </p:cNvPr>
          <p:cNvSpPr txBox="1"/>
          <p:nvPr/>
        </p:nvSpPr>
        <p:spPr>
          <a:xfrm>
            <a:off x="7396444" y="1980401"/>
            <a:ext cx="1054829" cy="307777"/>
          </a:xfrm>
          <a:prstGeom prst="rect">
            <a:avLst/>
          </a:prstGeom>
          <a:noFill/>
        </p:spPr>
        <p:txBody>
          <a:bodyPr wrap="square" rtlCol="0">
            <a:spAutoFit/>
          </a:bodyPr>
          <a:lstStyle/>
          <a:p>
            <a:r>
              <a:rPr lang="pl-PL" sz="1400" dirty="0">
                <a:latin typeface="Arial" panose="020B0604020202020204" pitchFamily="34" charset="0"/>
                <a:cs typeface="Arial" panose="020B0604020202020204" pitchFamily="34" charset="0"/>
              </a:rPr>
              <a:t>4. lokata</a:t>
            </a:r>
          </a:p>
        </p:txBody>
      </p:sp>
    </p:spTree>
    <p:extLst>
      <p:ext uri="{BB962C8B-B14F-4D97-AF65-F5344CB8AC3E}">
        <p14:creationId xmlns:p14="http://schemas.microsoft.com/office/powerpoint/2010/main" val="4241270235"/>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638707" y="2692049"/>
            <a:ext cx="3675126" cy="1325563"/>
          </a:xfrm>
        </p:spPr>
        <p:txBody>
          <a:bodyPr>
            <a:normAutofit/>
          </a:bodyPr>
          <a:lstStyle/>
          <a:p>
            <a:r>
              <a:rPr lang="pl-PL" sz="2400" b="1" dirty="0">
                <a:solidFill>
                  <a:srgbClr val="173583"/>
                </a:solidFill>
                <a:latin typeface="Arial" panose="020B0604020202020204" pitchFamily="34" charset="0"/>
                <a:cs typeface="Arial" panose="020B0604020202020204" pitchFamily="34" charset="0"/>
              </a:rPr>
              <a:t>Produkt krajowy brutto</a:t>
            </a:r>
            <a:endParaRPr lang="pl-PL" sz="2400" dirty="0"/>
          </a:p>
        </p:txBody>
      </p:sp>
      <p:sp>
        <p:nvSpPr>
          <p:cNvPr id="3" name="Symbol zastępczy numeru slajdu 1">
            <a:extLst>
              <a:ext uri="{FF2B5EF4-FFF2-40B4-BE49-F238E27FC236}">
                <a16:creationId xmlns:a16="http://schemas.microsoft.com/office/drawing/2014/main" id="{3B97909C-2358-4BB0-BBF5-795E84B5F9F6}"/>
              </a:ext>
            </a:extLst>
          </p:cNvPr>
          <p:cNvSpPr>
            <a:spLocks noGrp="1"/>
          </p:cNvSpPr>
          <p:nvPr>
            <p:ph type="sldNum" sz="quarter" idx="12"/>
          </p:nvPr>
        </p:nvSpPr>
        <p:spPr>
          <a:xfrm>
            <a:off x="6816539" y="6230845"/>
            <a:ext cx="2057400" cy="365125"/>
          </a:xfrm>
        </p:spPr>
        <p:txBody>
          <a:bodyPr/>
          <a:lstStyle/>
          <a:p>
            <a:fld id="{D34FB485-CFF7-4EBC-BE59-1C5DDF7BBD5C}" type="slidenum">
              <a:rPr lang="pl-PL" b="1" smtClean="0">
                <a:solidFill>
                  <a:schemeClr val="bg1"/>
                </a:solidFill>
                <a:latin typeface="Arial" panose="020B0604020202020204" pitchFamily="34" charset="0"/>
                <a:cs typeface="Arial" panose="020B0604020202020204" pitchFamily="34" charset="0"/>
              </a:rPr>
              <a:pPr/>
              <a:t>2</a:t>
            </a:fld>
            <a:endParaRPr lang="pl-PL"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80707426"/>
      </p:ext>
    </p:extLst>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a:extLst>
              <a:ext uri="{FF2B5EF4-FFF2-40B4-BE49-F238E27FC236}">
                <a16:creationId xmlns:a16="http://schemas.microsoft.com/office/drawing/2014/main" id="{62927817-BACC-4FE3-9399-F874BADBD26E}"/>
              </a:ext>
            </a:extLst>
          </p:cNvPr>
          <p:cNvSpPr>
            <a:spLocks noGrp="1"/>
          </p:cNvSpPr>
          <p:nvPr>
            <p:ph type="title"/>
          </p:nvPr>
        </p:nvSpPr>
        <p:spPr>
          <a:xfrm>
            <a:off x="342565" y="65441"/>
            <a:ext cx="6874023" cy="662782"/>
          </a:xfrm>
        </p:spPr>
        <p:txBody>
          <a:bodyPr>
            <a:normAutofit/>
          </a:bodyPr>
          <a:lstStyle/>
          <a:p>
            <a:r>
              <a:rPr lang="pl-PL" sz="2000" b="1" dirty="0">
                <a:solidFill>
                  <a:srgbClr val="173583"/>
                </a:solidFill>
                <a:latin typeface="Arial" panose="020B0604020202020204" pitchFamily="34" charset="0"/>
                <a:ea typeface="Fira Sans" panose="020B0503050000020004" pitchFamily="34" charset="0"/>
                <a:cs typeface="Arial" panose="020B0604020202020204" pitchFamily="34" charset="0"/>
              </a:rPr>
              <a:t>Dynamika sprzedaży detalicznej we wrześniu 2023 r.</a:t>
            </a:r>
            <a:endParaRPr lang="pl-PL" sz="2000" dirty="0"/>
          </a:p>
        </p:txBody>
      </p:sp>
      <p:sp>
        <p:nvSpPr>
          <p:cNvPr id="2" name="Symbol zastępczy numeru slajdu 1"/>
          <p:cNvSpPr>
            <a:spLocks noGrp="1"/>
          </p:cNvSpPr>
          <p:nvPr>
            <p:ph type="sldNum" sz="quarter" idx="12"/>
          </p:nvPr>
        </p:nvSpPr>
        <p:spPr>
          <a:xfrm>
            <a:off x="6834467" y="6232227"/>
            <a:ext cx="2057400" cy="365125"/>
          </a:xfrm>
        </p:spPr>
        <p:txBody>
          <a:bodyPr/>
          <a:lstStyle/>
          <a:p>
            <a:fld id="{D34FB485-CFF7-4EBC-BE59-1C5DDF7BBD5C}" type="slidenum">
              <a:rPr lang="pl-PL" b="1" smtClean="0">
                <a:solidFill>
                  <a:schemeClr val="bg1"/>
                </a:solidFill>
                <a:latin typeface="Arial" panose="020B0604020202020204" pitchFamily="34" charset="0"/>
                <a:cs typeface="Arial" panose="020B0604020202020204" pitchFamily="34" charset="0"/>
              </a:rPr>
              <a:pPr/>
              <a:t>20</a:t>
            </a:fld>
            <a:endParaRPr lang="pl-PL" b="1" dirty="0">
              <a:solidFill>
                <a:schemeClr val="bg1"/>
              </a:solidFill>
              <a:latin typeface="Arial" panose="020B0604020202020204" pitchFamily="34" charset="0"/>
              <a:cs typeface="Arial" panose="020B0604020202020204" pitchFamily="34" charset="0"/>
            </a:endParaRPr>
          </a:p>
        </p:txBody>
      </p:sp>
      <p:sp>
        <p:nvSpPr>
          <p:cNvPr id="8" name="pole tekstowe 7"/>
          <p:cNvSpPr txBox="1"/>
          <p:nvPr/>
        </p:nvSpPr>
        <p:spPr>
          <a:xfrm>
            <a:off x="342565" y="483016"/>
            <a:ext cx="8346562" cy="307777"/>
          </a:xfrm>
          <a:prstGeom prst="rect">
            <a:avLst/>
          </a:prstGeom>
          <a:noFill/>
        </p:spPr>
        <p:txBody>
          <a:bodyPr wrap="square" rtlCol="0">
            <a:spAutoFit/>
          </a:bodyPr>
          <a:lstStyle/>
          <a:p>
            <a:r>
              <a:rPr lang="pl-PL" sz="1400" b="1" dirty="0">
                <a:solidFill>
                  <a:srgbClr val="173583"/>
                </a:solidFill>
                <a:latin typeface="Arial" panose="020B0604020202020204" pitchFamily="34" charset="0"/>
                <a:ea typeface="Fira Sans" panose="020B0503050000020004" pitchFamily="34" charset="0"/>
                <a:cs typeface="Arial" panose="020B0604020202020204" pitchFamily="34" charset="0"/>
              </a:rPr>
              <a:t>(analogiczny okres roku poprzedniego = 100)</a:t>
            </a:r>
          </a:p>
        </p:txBody>
      </p:sp>
      <p:grpSp>
        <p:nvGrpSpPr>
          <p:cNvPr id="7" name="Grupa 6" descr="Wykres poziomy oraz dane w 2023 roku: Podlaskie 116,4, Zachodniopomorskie 112,4, Wielkopolskie 110,4, Warmińsko-mazurskie 106,4, Łódzkie, Mazowieckie 105,2, Dolnośląskie, Śląskie 102,4, Podkarpackie 100,0, Pomorskie 97,6, Lubelskie 94,8, Świętokrzyskie 94,3, Małopolskie 92,5, Kujawsko-pomorskie 89,4, Opolskie 84,3, Lubuskie 76,1">
            <a:extLst>
              <a:ext uri="{FF2B5EF4-FFF2-40B4-BE49-F238E27FC236}">
                <a16:creationId xmlns:a16="http://schemas.microsoft.com/office/drawing/2014/main" id="{A1872406-6696-4F2D-B57B-136B4591524C}"/>
              </a:ext>
            </a:extLst>
          </p:cNvPr>
          <p:cNvGrpSpPr/>
          <p:nvPr/>
        </p:nvGrpSpPr>
        <p:grpSpPr>
          <a:xfrm>
            <a:off x="342565" y="963161"/>
            <a:ext cx="8266892" cy="5096698"/>
            <a:chOff x="342565" y="963161"/>
            <a:chExt cx="8266892" cy="5096698"/>
          </a:xfrm>
        </p:grpSpPr>
        <p:pic>
          <p:nvPicPr>
            <p:cNvPr id="3" name="Obraz 2" descr="Wykres poziomy oraz dane w 2023 roku: Podlaskie 116,4, Zachodniopomorskie 112,4, Wielkopolskie 110,4, Warmińsko-mazurskie 106,4, Łódzkie, Mazowieckie 105,2, Dolnośląskie, Śląskie 102,4, Podkarpackie 100,0, Pomorskie 97,6, Lubelskie 94,8, Świętokrzyskie 94,3, Małopolskie 92,5, Kujawsko-pomorskie 89,4, Opolskie 84,3, Lubuskie 76,1">
              <a:extLst>
                <a:ext uri="{FF2B5EF4-FFF2-40B4-BE49-F238E27FC236}">
                  <a16:creationId xmlns:a16="http://schemas.microsoft.com/office/drawing/2014/main" id="{A04D7185-F750-4CCA-A48F-39CC7937B229}"/>
                </a:ext>
              </a:extLst>
            </p:cNvPr>
            <p:cNvPicPr>
              <a:picLocks noChangeAspect="1"/>
            </p:cNvPicPr>
            <p:nvPr/>
          </p:nvPicPr>
          <p:blipFill>
            <a:blip r:embed="rId2"/>
            <a:stretch>
              <a:fillRect/>
            </a:stretch>
          </p:blipFill>
          <p:spPr>
            <a:xfrm>
              <a:off x="342565" y="963161"/>
              <a:ext cx="8266892" cy="5096698"/>
            </a:xfrm>
            <a:prstGeom prst="rect">
              <a:avLst/>
            </a:prstGeom>
          </p:spPr>
        </p:pic>
        <p:sp>
          <p:nvSpPr>
            <p:cNvPr id="4" name="Prostokąt 3">
              <a:extLst>
                <a:ext uri="{FF2B5EF4-FFF2-40B4-BE49-F238E27FC236}">
                  <a16:creationId xmlns:a16="http://schemas.microsoft.com/office/drawing/2014/main" id="{A8094564-66DF-4F20-A5BC-5A0B3BB0E53E}"/>
                </a:ext>
              </a:extLst>
            </p:cNvPr>
            <p:cNvSpPr/>
            <p:nvPr/>
          </p:nvSpPr>
          <p:spPr>
            <a:xfrm>
              <a:off x="1431985" y="3278036"/>
              <a:ext cx="5063706" cy="31055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spTree>
    <p:extLst>
      <p:ext uri="{BB962C8B-B14F-4D97-AF65-F5344CB8AC3E}">
        <p14:creationId xmlns:p14="http://schemas.microsoft.com/office/powerpoint/2010/main" val="3350348359"/>
      </p:ext>
    </p:extLst>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EC3491D-68E8-4B5F-A4FF-0C99AB7DA403}"/>
              </a:ext>
            </a:extLst>
          </p:cNvPr>
          <p:cNvSpPr>
            <a:spLocks noGrp="1"/>
          </p:cNvSpPr>
          <p:nvPr>
            <p:ph type="title"/>
          </p:nvPr>
        </p:nvSpPr>
        <p:spPr>
          <a:xfrm>
            <a:off x="3196479" y="3296586"/>
            <a:ext cx="2751043" cy="549273"/>
          </a:xfrm>
        </p:spPr>
        <p:txBody>
          <a:bodyPr>
            <a:normAutofit/>
          </a:bodyPr>
          <a:lstStyle/>
          <a:p>
            <a:r>
              <a:rPr lang="pl-PL" sz="2400" b="1" dirty="0">
                <a:solidFill>
                  <a:srgbClr val="173583"/>
                </a:solidFill>
                <a:latin typeface="Arial" panose="020B0604020202020204" pitchFamily="34" charset="0"/>
                <a:ea typeface="Fira Sans" panose="020B0503050000020004" pitchFamily="34" charset="0"/>
                <a:cs typeface="Arial" panose="020B0604020202020204" pitchFamily="34" charset="0"/>
              </a:rPr>
              <a:t>Wyniki finansowe</a:t>
            </a:r>
            <a:endParaRPr lang="pl-PL" sz="2400" dirty="0"/>
          </a:p>
        </p:txBody>
      </p:sp>
    </p:spTree>
    <p:extLst>
      <p:ext uri="{BB962C8B-B14F-4D97-AF65-F5344CB8AC3E}">
        <p14:creationId xmlns:p14="http://schemas.microsoft.com/office/powerpoint/2010/main" val="2424198394"/>
      </p:ext>
    </p:extLst>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a:extLst>
              <a:ext uri="{FF2B5EF4-FFF2-40B4-BE49-F238E27FC236}">
                <a16:creationId xmlns:a16="http://schemas.microsoft.com/office/drawing/2014/main" id="{4BF08EC6-52C3-4624-A99C-72876926D4AC}"/>
              </a:ext>
            </a:extLst>
          </p:cNvPr>
          <p:cNvSpPr>
            <a:spLocks noGrp="1"/>
          </p:cNvSpPr>
          <p:nvPr>
            <p:ph type="title"/>
          </p:nvPr>
        </p:nvSpPr>
        <p:spPr>
          <a:xfrm>
            <a:off x="456843" y="167679"/>
            <a:ext cx="7484409" cy="667938"/>
          </a:xfrm>
        </p:spPr>
        <p:txBody>
          <a:bodyPr>
            <a:normAutofit/>
          </a:bodyPr>
          <a:lstStyle/>
          <a:p>
            <a:r>
              <a:rPr lang="pl-PL" sz="1800" b="1" dirty="0">
                <a:solidFill>
                  <a:srgbClr val="173583"/>
                </a:solidFill>
                <a:latin typeface="Arial" panose="020B0604020202020204" pitchFamily="34" charset="0"/>
                <a:ea typeface="Fira Sans" panose="020B0503050000020004" pitchFamily="34" charset="0"/>
                <a:cs typeface="Arial" panose="020B0604020202020204" pitchFamily="34" charset="0"/>
              </a:rPr>
              <a:t>Udział liczby przedsiębiorstw wykazujących zysk netto w ogólnej liczbie przedsiębiorstw w okresie styczeń-czerwiec w %</a:t>
            </a:r>
            <a:endParaRPr lang="pl-PL" sz="1800" dirty="0"/>
          </a:p>
        </p:txBody>
      </p:sp>
      <p:sp>
        <p:nvSpPr>
          <p:cNvPr id="2" name="Symbol zastępczy numeru slajdu 1"/>
          <p:cNvSpPr>
            <a:spLocks noGrp="1"/>
          </p:cNvSpPr>
          <p:nvPr>
            <p:ph type="sldNum" sz="quarter" idx="12"/>
          </p:nvPr>
        </p:nvSpPr>
        <p:spPr>
          <a:xfrm>
            <a:off x="6825503" y="6230846"/>
            <a:ext cx="2057400" cy="365125"/>
          </a:xfrm>
        </p:spPr>
        <p:txBody>
          <a:bodyPr/>
          <a:lstStyle/>
          <a:p>
            <a:fld id="{D34FB485-CFF7-4EBC-BE59-1C5DDF7BBD5C}" type="slidenum">
              <a:rPr lang="pl-PL" b="1" smtClean="0">
                <a:solidFill>
                  <a:schemeClr val="bg1"/>
                </a:solidFill>
                <a:latin typeface="Arial" panose="020B0604020202020204" pitchFamily="34" charset="0"/>
                <a:cs typeface="Arial" panose="020B0604020202020204" pitchFamily="34" charset="0"/>
              </a:rPr>
              <a:pPr/>
              <a:t>22</a:t>
            </a:fld>
            <a:endParaRPr lang="pl-PL" b="1" dirty="0">
              <a:solidFill>
                <a:schemeClr val="bg1"/>
              </a:solidFill>
              <a:latin typeface="Arial" panose="020B0604020202020204" pitchFamily="34" charset="0"/>
              <a:cs typeface="Arial" panose="020B0604020202020204" pitchFamily="34" charset="0"/>
            </a:endParaRPr>
          </a:p>
        </p:txBody>
      </p:sp>
      <p:sp>
        <p:nvSpPr>
          <p:cNvPr id="3" name="pole tekstowe 2"/>
          <p:cNvSpPr txBox="1"/>
          <p:nvPr/>
        </p:nvSpPr>
        <p:spPr>
          <a:xfrm>
            <a:off x="598267" y="5865474"/>
            <a:ext cx="4546437" cy="276999"/>
          </a:xfrm>
          <a:prstGeom prst="rect">
            <a:avLst/>
          </a:prstGeom>
          <a:noFill/>
        </p:spPr>
        <p:txBody>
          <a:bodyPr wrap="none" rtlCol="0">
            <a:spAutoFit/>
          </a:bodyPr>
          <a:lstStyle/>
          <a:p>
            <a:r>
              <a:rPr lang="pl-PL" sz="1200" dirty="0">
                <a:latin typeface="Arial" panose="020B0604020202020204" pitchFamily="34" charset="0"/>
                <a:cs typeface="Arial" panose="020B0604020202020204" pitchFamily="34" charset="0"/>
              </a:rPr>
              <a:t>Przedsiębiorstwa niefinansowe o liczbie pracujących 50 i więcej.</a:t>
            </a:r>
          </a:p>
        </p:txBody>
      </p:sp>
      <p:pic>
        <p:nvPicPr>
          <p:cNvPr id="4" name="Obraz 3" descr="Wykres pionowy oraz dane w % w 2023 roku: Podkarpackie 81,4, Małopolskie 77,9, Podlaskie, Świętokrzyskie 77,6, Wielkopolskie 76,9, Lubuskie 76,6, Śląskie 76,3, Kujawsko-pomorskie 76,2, Opolskie 75,8, Polska 75,6, Łódzkie 74,7, Dolnośląskie 74,5, Mazowieckie 74,5, Pomorskie 74,0, Lubelskie 73,0, Warmińsko-mazurskie 72,3, Zachodniopomorskie 70,5">
            <a:extLst>
              <a:ext uri="{FF2B5EF4-FFF2-40B4-BE49-F238E27FC236}">
                <a16:creationId xmlns:a16="http://schemas.microsoft.com/office/drawing/2014/main" id="{F0FA902E-29F8-470D-944D-134739B54C14}"/>
              </a:ext>
            </a:extLst>
          </p:cNvPr>
          <p:cNvPicPr>
            <a:picLocks noChangeAspect="1"/>
          </p:cNvPicPr>
          <p:nvPr/>
        </p:nvPicPr>
        <p:blipFill>
          <a:blip r:embed="rId2"/>
          <a:stretch>
            <a:fillRect/>
          </a:stretch>
        </p:blipFill>
        <p:spPr>
          <a:xfrm>
            <a:off x="456843" y="1033064"/>
            <a:ext cx="8230313" cy="4791871"/>
          </a:xfrm>
          <a:prstGeom prst="rect">
            <a:avLst/>
          </a:prstGeom>
        </p:spPr>
      </p:pic>
    </p:spTree>
    <p:extLst>
      <p:ext uri="{BB962C8B-B14F-4D97-AF65-F5344CB8AC3E}">
        <p14:creationId xmlns:p14="http://schemas.microsoft.com/office/powerpoint/2010/main" val="2671002300"/>
      </p:ext>
    </p:extLst>
  </p:cSld>
  <p:clrMapOvr>
    <a:masterClrMapping/>
  </p:clrMapOvr>
  <p:transition spd="slow">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3D5A353F-4532-4216-A2B9-1D64167836A2}"/>
              </a:ext>
            </a:extLst>
          </p:cNvPr>
          <p:cNvSpPr>
            <a:spLocks noGrp="1"/>
          </p:cNvSpPr>
          <p:nvPr>
            <p:ph type="title"/>
          </p:nvPr>
        </p:nvSpPr>
        <p:spPr>
          <a:xfrm>
            <a:off x="304802" y="225279"/>
            <a:ext cx="4777068" cy="307778"/>
          </a:xfrm>
        </p:spPr>
        <p:txBody>
          <a:bodyPr>
            <a:normAutofit fontScale="90000"/>
          </a:bodyPr>
          <a:lstStyle/>
          <a:p>
            <a:r>
              <a:rPr lang="pl-PL" sz="2000" b="1" dirty="0">
                <a:solidFill>
                  <a:srgbClr val="173583"/>
                </a:solidFill>
                <a:latin typeface="Arial" panose="020B0604020202020204" pitchFamily="34" charset="0"/>
                <a:ea typeface="Fira Sans" panose="020B0503050000020004" pitchFamily="34" charset="0"/>
                <a:cs typeface="Arial" panose="020B0604020202020204" pitchFamily="34" charset="0"/>
              </a:rPr>
              <a:t>Wskaźnik rentowności obrotu netto</a:t>
            </a:r>
            <a:endParaRPr lang="pl-PL" sz="2000" dirty="0"/>
          </a:p>
        </p:txBody>
      </p:sp>
      <p:sp>
        <p:nvSpPr>
          <p:cNvPr id="2" name="Symbol zastępczy numeru slajdu 1"/>
          <p:cNvSpPr>
            <a:spLocks noGrp="1"/>
          </p:cNvSpPr>
          <p:nvPr>
            <p:ph type="sldNum" sz="quarter" idx="12"/>
          </p:nvPr>
        </p:nvSpPr>
        <p:spPr>
          <a:xfrm>
            <a:off x="6834468" y="6221881"/>
            <a:ext cx="2057400" cy="365125"/>
          </a:xfrm>
        </p:spPr>
        <p:txBody>
          <a:bodyPr/>
          <a:lstStyle/>
          <a:p>
            <a:fld id="{D34FB485-CFF7-4EBC-BE59-1C5DDF7BBD5C}" type="slidenum">
              <a:rPr lang="pl-PL" b="1" smtClean="0">
                <a:solidFill>
                  <a:schemeClr val="bg1"/>
                </a:solidFill>
                <a:latin typeface="Arial" panose="020B0604020202020204" pitchFamily="34" charset="0"/>
                <a:cs typeface="Arial" panose="020B0604020202020204" pitchFamily="34" charset="0"/>
              </a:rPr>
              <a:pPr/>
              <a:t>23</a:t>
            </a:fld>
            <a:endParaRPr lang="pl-PL" b="1" dirty="0">
              <a:solidFill>
                <a:schemeClr val="bg1"/>
              </a:solidFill>
              <a:latin typeface="Arial" panose="020B0604020202020204" pitchFamily="34" charset="0"/>
              <a:cs typeface="Arial" panose="020B0604020202020204" pitchFamily="34" charset="0"/>
            </a:endParaRPr>
          </a:p>
        </p:txBody>
      </p:sp>
      <p:sp>
        <p:nvSpPr>
          <p:cNvPr id="8" name="pole tekstowe 7"/>
          <p:cNvSpPr txBox="1"/>
          <p:nvPr/>
        </p:nvSpPr>
        <p:spPr>
          <a:xfrm>
            <a:off x="304802" y="533057"/>
            <a:ext cx="7774380" cy="307777"/>
          </a:xfrm>
          <a:prstGeom prst="rect">
            <a:avLst/>
          </a:prstGeom>
          <a:noFill/>
        </p:spPr>
        <p:txBody>
          <a:bodyPr wrap="square" rtlCol="0">
            <a:spAutoFit/>
          </a:bodyPr>
          <a:lstStyle/>
          <a:p>
            <a:r>
              <a:rPr lang="pl-PL" sz="1400" dirty="0">
                <a:solidFill>
                  <a:srgbClr val="173583"/>
                </a:solidFill>
                <a:latin typeface="Arial" panose="020B0604020202020204" pitchFamily="34" charset="0"/>
                <a:ea typeface="Fira Sans" panose="020B0503050000020004" pitchFamily="34" charset="0"/>
                <a:cs typeface="Arial" panose="020B0604020202020204" pitchFamily="34" charset="0"/>
              </a:rPr>
              <a:t>(</a:t>
            </a:r>
            <a:r>
              <a:rPr lang="pl-PL" sz="1400" dirty="0">
                <a:solidFill>
                  <a:srgbClr val="173583"/>
                </a:solidFill>
                <a:latin typeface="Arial" panose="020B0604020202020204" pitchFamily="34" charset="0"/>
                <a:ea typeface="Calibri" panose="020F0502020204030204" pitchFamily="34" charset="0"/>
              </a:rPr>
              <a:t>relacja wyniku finansowego netto do wartości przychodów z całokształtu działalności</a:t>
            </a:r>
            <a:r>
              <a:rPr lang="pl-PL" sz="1400" dirty="0">
                <a:solidFill>
                  <a:srgbClr val="173583"/>
                </a:solidFill>
                <a:latin typeface="Arial" panose="020B0604020202020204" pitchFamily="34" charset="0"/>
                <a:ea typeface="Fira Sans" panose="020B0503050000020004" pitchFamily="34" charset="0"/>
                <a:cs typeface="Arial" panose="020B0604020202020204" pitchFamily="34" charset="0"/>
              </a:rPr>
              <a:t>)</a:t>
            </a:r>
          </a:p>
        </p:txBody>
      </p:sp>
      <p:sp>
        <p:nvSpPr>
          <p:cNvPr id="3" name="pole tekstowe 2"/>
          <p:cNvSpPr txBox="1"/>
          <p:nvPr/>
        </p:nvSpPr>
        <p:spPr>
          <a:xfrm>
            <a:off x="304802" y="5740167"/>
            <a:ext cx="4546437" cy="276999"/>
          </a:xfrm>
          <a:prstGeom prst="rect">
            <a:avLst/>
          </a:prstGeom>
          <a:noFill/>
        </p:spPr>
        <p:txBody>
          <a:bodyPr wrap="none" rtlCol="0">
            <a:spAutoFit/>
          </a:bodyPr>
          <a:lstStyle/>
          <a:p>
            <a:r>
              <a:rPr lang="pl-PL" sz="1200" dirty="0">
                <a:latin typeface="Arial" panose="020B0604020202020204" pitchFamily="34" charset="0"/>
                <a:cs typeface="Arial" panose="020B0604020202020204" pitchFamily="34" charset="0"/>
              </a:rPr>
              <a:t>Przedsiębiorstwa niefinansowe o liczbie pracujących 50 i więcej.</a:t>
            </a:r>
          </a:p>
        </p:txBody>
      </p:sp>
      <p:pic>
        <p:nvPicPr>
          <p:cNvPr id="5" name="Obraz 4" descr="Wykres pionowy oraz dane w %: I-IV kw 2019: 3,7 Polska, 4,2 podkarpackie, I-IV kw 2020: 3,6 Polska, 4,5 podkarpackie, I-IV kw 2021 5,6 Polska, 4,8 podkarpackie, I-IV kw 2022: 5,0 Polska, 4,9 podkarpackie">
            <a:extLst>
              <a:ext uri="{FF2B5EF4-FFF2-40B4-BE49-F238E27FC236}">
                <a16:creationId xmlns:a16="http://schemas.microsoft.com/office/drawing/2014/main" id="{C695521C-84E5-4170-9142-8757EF9BEB78}"/>
              </a:ext>
            </a:extLst>
          </p:cNvPr>
          <p:cNvPicPr>
            <a:picLocks noChangeAspect="1"/>
          </p:cNvPicPr>
          <p:nvPr/>
        </p:nvPicPr>
        <p:blipFill>
          <a:blip r:embed="rId2"/>
          <a:stretch>
            <a:fillRect/>
          </a:stretch>
        </p:blipFill>
        <p:spPr>
          <a:xfrm>
            <a:off x="681109" y="1450032"/>
            <a:ext cx="7781782" cy="3066550"/>
          </a:xfrm>
          <a:prstGeom prst="rect">
            <a:avLst/>
          </a:prstGeom>
        </p:spPr>
      </p:pic>
    </p:spTree>
    <p:extLst>
      <p:ext uri="{BB962C8B-B14F-4D97-AF65-F5344CB8AC3E}">
        <p14:creationId xmlns:p14="http://schemas.microsoft.com/office/powerpoint/2010/main" val="2675216574"/>
      </p:ext>
    </p:extLst>
  </p:cSld>
  <p:clrMapOvr>
    <a:masterClrMapping/>
  </p:clrMapOvr>
  <p:transition spd="slow">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a:extLst>
              <a:ext uri="{FF2B5EF4-FFF2-40B4-BE49-F238E27FC236}">
                <a16:creationId xmlns:a16="http://schemas.microsoft.com/office/drawing/2014/main" id="{063803AB-477E-4B5E-9CF5-4F11B06E9BB1}"/>
              </a:ext>
            </a:extLst>
          </p:cNvPr>
          <p:cNvSpPr>
            <a:spLocks noGrp="1"/>
          </p:cNvSpPr>
          <p:nvPr>
            <p:ph type="title"/>
          </p:nvPr>
        </p:nvSpPr>
        <p:spPr>
          <a:xfrm>
            <a:off x="537882" y="365126"/>
            <a:ext cx="7886700" cy="424675"/>
          </a:xfrm>
        </p:spPr>
        <p:txBody>
          <a:bodyPr>
            <a:normAutofit/>
          </a:bodyPr>
          <a:lstStyle/>
          <a:p>
            <a:r>
              <a:rPr lang="pl-PL" sz="2000" b="1" dirty="0">
                <a:solidFill>
                  <a:srgbClr val="173583"/>
                </a:solidFill>
                <a:latin typeface="Arial" panose="020B0604020202020204" pitchFamily="34" charset="0"/>
                <a:ea typeface="Fira Sans" panose="020B0503050000020004" pitchFamily="34" charset="0"/>
                <a:cs typeface="Arial" panose="020B0604020202020204" pitchFamily="34" charset="0"/>
              </a:rPr>
              <a:t>Wskaźnik rentowności obrotu netto w okresie styczeń-czerwiec</a:t>
            </a:r>
            <a:endParaRPr lang="pl-PL" sz="2000" dirty="0"/>
          </a:p>
        </p:txBody>
      </p:sp>
      <p:sp>
        <p:nvSpPr>
          <p:cNvPr id="2" name="Symbol zastępczy numeru slajdu 1"/>
          <p:cNvSpPr>
            <a:spLocks noGrp="1"/>
          </p:cNvSpPr>
          <p:nvPr>
            <p:ph type="sldNum" sz="quarter" idx="12"/>
          </p:nvPr>
        </p:nvSpPr>
        <p:spPr>
          <a:xfrm>
            <a:off x="6825503" y="6230845"/>
            <a:ext cx="2057400" cy="365125"/>
          </a:xfrm>
        </p:spPr>
        <p:txBody>
          <a:bodyPr/>
          <a:lstStyle/>
          <a:p>
            <a:fld id="{D34FB485-CFF7-4EBC-BE59-1C5DDF7BBD5C}" type="slidenum">
              <a:rPr lang="pl-PL" b="1" smtClean="0">
                <a:solidFill>
                  <a:schemeClr val="bg1"/>
                </a:solidFill>
                <a:latin typeface="Arial" panose="020B0604020202020204" pitchFamily="34" charset="0"/>
                <a:cs typeface="Arial" panose="020B0604020202020204" pitchFamily="34" charset="0"/>
              </a:rPr>
              <a:pPr/>
              <a:t>24</a:t>
            </a:fld>
            <a:endParaRPr lang="pl-PL" b="1" dirty="0">
              <a:solidFill>
                <a:schemeClr val="bg1"/>
              </a:solidFill>
              <a:latin typeface="Arial" panose="020B0604020202020204" pitchFamily="34" charset="0"/>
              <a:cs typeface="Arial" panose="020B0604020202020204" pitchFamily="34" charset="0"/>
            </a:endParaRPr>
          </a:p>
        </p:txBody>
      </p:sp>
      <p:sp>
        <p:nvSpPr>
          <p:cNvPr id="3" name="pole tekstowe 2"/>
          <p:cNvSpPr txBox="1"/>
          <p:nvPr/>
        </p:nvSpPr>
        <p:spPr>
          <a:xfrm>
            <a:off x="537882" y="5791200"/>
            <a:ext cx="4546437" cy="276999"/>
          </a:xfrm>
          <a:prstGeom prst="rect">
            <a:avLst/>
          </a:prstGeom>
          <a:noFill/>
        </p:spPr>
        <p:txBody>
          <a:bodyPr wrap="none" rtlCol="0">
            <a:spAutoFit/>
          </a:bodyPr>
          <a:lstStyle/>
          <a:p>
            <a:r>
              <a:rPr lang="pl-PL" sz="1200" dirty="0">
                <a:latin typeface="Arial" panose="020B0604020202020204" pitchFamily="34" charset="0"/>
                <a:cs typeface="Arial" panose="020B0604020202020204" pitchFamily="34" charset="0"/>
              </a:rPr>
              <a:t>Przedsiębiorstwa niefinansowe o liczbie pracujących 50 i więcej.</a:t>
            </a:r>
          </a:p>
        </p:txBody>
      </p:sp>
      <p:pic>
        <p:nvPicPr>
          <p:cNvPr id="4" name="Obraz 3" descr="Wykres pionowy oraz dane w % w 2023 roku: Małopolskie, Wielkopolskie 5,7, Świętokrzyskie 5,6, Dolnośląskie, Warmińsko-mazurskie 5,5, Lubelskie, Zachodniopomorskie 5,2, Polska 5,1, Mazowieckie 5,0, Opolskie 4,9, Śląskie 4,8, Kujawsko-pomorskie 4,7, Łódzkie 4,6, Pomorskie 4,4, Lubuskie 4,2, Podkarpackie, Podlaskie 4,0">
            <a:extLst>
              <a:ext uri="{FF2B5EF4-FFF2-40B4-BE49-F238E27FC236}">
                <a16:creationId xmlns:a16="http://schemas.microsoft.com/office/drawing/2014/main" id="{55989E5B-C599-4B12-93C2-71C4C97ACF70}"/>
              </a:ext>
            </a:extLst>
          </p:cNvPr>
          <p:cNvPicPr>
            <a:picLocks noChangeAspect="1"/>
          </p:cNvPicPr>
          <p:nvPr/>
        </p:nvPicPr>
        <p:blipFill>
          <a:blip r:embed="rId2"/>
          <a:stretch>
            <a:fillRect/>
          </a:stretch>
        </p:blipFill>
        <p:spPr>
          <a:xfrm>
            <a:off x="432457" y="893118"/>
            <a:ext cx="8279086" cy="4865030"/>
          </a:xfrm>
          <a:prstGeom prst="rect">
            <a:avLst/>
          </a:prstGeom>
        </p:spPr>
      </p:pic>
    </p:spTree>
    <p:extLst>
      <p:ext uri="{BB962C8B-B14F-4D97-AF65-F5344CB8AC3E}">
        <p14:creationId xmlns:p14="http://schemas.microsoft.com/office/powerpoint/2010/main" val="3846272951"/>
      </p:ext>
    </p:extLst>
  </p:cSld>
  <p:clrMapOvr>
    <a:masterClrMapping/>
  </p:clrMapOvr>
  <p:transition spd="slow">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ytuł 8">
            <a:extLst>
              <a:ext uri="{FF2B5EF4-FFF2-40B4-BE49-F238E27FC236}">
                <a16:creationId xmlns:a16="http://schemas.microsoft.com/office/drawing/2014/main" id="{397B68C7-2B74-4A09-8CD8-11A60AC19E23}"/>
              </a:ext>
            </a:extLst>
          </p:cNvPr>
          <p:cNvSpPr>
            <a:spLocks noGrp="1"/>
          </p:cNvSpPr>
          <p:nvPr>
            <p:ph type="title"/>
          </p:nvPr>
        </p:nvSpPr>
        <p:spPr>
          <a:xfrm>
            <a:off x="574302" y="223344"/>
            <a:ext cx="7995397" cy="631680"/>
          </a:xfrm>
        </p:spPr>
        <p:txBody>
          <a:bodyPr>
            <a:normAutofit/>
          </a:bodyPr>
          <a:lstStyle/>
          <a:p>
            <a:r>
              <a:rPr lang="pl-PL" sz="1800" b="1" dirty="0">
                <a:solidFill>
                  <a:srgbClr val="173583"/>
                </a:solidFill>
                <a:latin typeface="Arial" panose="020B0604020202020204" pitchFamily="34" charset="0"/>
                <a:ea typeface="Fira Sans" panose="020B0503050000020004" pitchFamily="34" charset="0"/>
                <a:cs typeface="Arial" panose="020B0604020202020204" pitchFamily="34" charset="0"/>
              </a:rPr>
              <a:t>Udział przychodów ze sprzedaży produktów, towarów i materiałów na eksport w przychodach ze sprzedaży produktów, towarów i materiałów</a:t>
            </a:r>
            <a:endParaRPr lang="pl-PL" sz="1800" dirty="0"/>
          </a:p>
        </p:txBody>
      </p:sp>
      <p:sp>
        <p:nvSpPr>
          <p:cNvPr id="2" name="Symbol zastępczy numeru slajdu 1"/>
          <p:cNvSpPr>
            <a:spLocks noGrp="1"/>
          </p:cNvSpPr>
          <p:nvPr>
            <p:ph type="sldNum" sz="quarter" idx="12"/>
          </p:nvPr>
        </p:nvSpPr>
        <p:spPr>
          <a:xfrm>
            <a:off x="6843432" y="6175728"/>
            <a:ext cx="2057400" cy="365125"/>
          </a:xfrm>
        </p:spPr>
        <p:txBody>
          <a:bodyPr/>
          <a:lstStyle/>
          <a:p>
            <a:fld id="{D34FB485-CFF7-4EBC-BE59-1C5DDF7BBD5C}" type="slidenum">
              <a:rPr lang="pl-PL" b="1" smtClean="0">
                <a:solidFill>
                  <a:schemeClr val="bg1"/>
                </a:solidFill>
                <a:latin typeface="Arial" panose="020B0604020202020204" pitchFamily="34" charset="0"/>
                <a:cs typeface="Arial" panose="020B0604020202020204" pitchFamily="34" charset="0"/>
              </a:rPr>
              <a:pPr/>
              <a:t>25</a:t>
            </a:fld>
            <a:endParaRPr lang="pl-PL" b="1" dirty="0">
              <a:solidFill>
                <a:schemeClr val="bg1"/>
              </a:solidFill>
              <a:latin typeface="Arial" panose="020B0604020202020204" pitchFamily="34" charset="0"/>
              <a:cs typeface="Arial" panose="020B0604020202020204" pitchFamily="34" charset="0"/>
            </a:endParaRPr>
          </a:p>
        </p:txBody>
      </p:sp>
      <p:sp>
        <p:nvSpPr>
          <p:cNvPr id="3" name="pole tekstowe 2"/>
          <p:cNvSpPr txBox="1"/>
          <p:nvPr/>
        </p:nvSpPr>
        <p:spPr>
          <a:xfrm>
            <a:off x="407773" y="5898729"/>
            <a:ext cx="4546437" cy="276999"/>
          </a:xfrm>
          <a:prstGeom prst="rect">
            <a:avLst/>
          </a:prstGeom>
          <a:noFill/>
        </p:spPr>
        <p:txBody>
          <a:bodyPr wrap="none" rtlCol="0">
            <a:spAutoFit/>
          </a:bodyPr>
          <a:lstStyle/>
          <a:p>
            <a:r>
              <a:rPr lang="pl-PL" sz="1200" dirty="0">
                <a:latin typeface="Arial" panose="020B0604020202020204" pitchFamily="34" charset="0"/>
                <a:cs typeface="Arial" panose="020B0604020202020204" pitchFamily="34" charset="0"/>
              </a:rPr>
              <a:t>Przedsiębiorstwa niefinansowe o liczbie pracujących 50 i więcej.</a:t>
            </a:r>
          </a:p>
        </p:txBody>
      </p:sp>
      <p:sp>
        <p:nvSpPr>
          <p:cNvPr id="4" name="pole tekstowe 3">
            <a:extLst>
              <a:ext uri="{FF2B5EF4-FFF2-40B4-BE49-F238E27FC236}">
                <a16:creationId xmlns:a16="http://schemas.microsoft.com/office/drawing/2014/main" id="{0375F725-0CD0-419E-90AF-57BB82B629E3}"/>
              </a:ext>
            </a:extLst>
          </p:cNvPr>
          <p:cNvSpPr txBox="1"/>
          <p:nvPr/>
        </p:nvSpPr>
        <p:spPr>
          <a:xfrm>
            <a:off x="5360651" y="3287844"/>
            <a:ext cx="904415" cy="276999"/>
          </a:xfrm>
          <a:prstGeom prst="rect">
            <a:avLst/>
          </a:prstGeom>
          <a:noFill/>
        </p:spPr>
        <p:txBody>
          <a:bodyPr wrap="none" rtlCol="0">
            <a:spAutoFit/>
          </a:bodyPr>
          <a:lstStyle/>
          <a:p>
            <a:r>
              <a:rPr lang="pl-PL" sz="1200" b="1" dirty="0">
                <a:latin typeface="Arial" panose="020B0604020202020204" pitchFamily="34" charset="0"/>
                <a:cs typeface="Arial" panose="020B0604020202020204" pitchFamily="34" charset="0"/>
              </a:rPr>
              <a:t>I półrocze</a:t>
            </a:r>
          </a:p>
        </p:txBody>
      </p:sp>
      <p:pic>
        <p:nvPicPr>
          <p:cNvPr id="5" name="Obraz 4" descr="Wykres pionowy oraz dane w %: I-IV kw 2019: 25,2 Polska, 27,4 podkarpackie, I-IV kw 2020: 24,9 Polska, 26,6 podkarpackie, I-IV kw 2021: 25,2 Polska, 27,7 podkarpackie, I-IV kw 2022: 25,6 Polska, 26,4 podkarpackie">
            <a:extLst>
              <a:ext uri="{FF2B5EF4-FFF2-40B4-BE49-F238E27FC236}">
                <a16:creationId xmlns:a16="http://schemas.microsoft.com/office/drawing/2014/main" id="{B1E03F56-2C47-4C60-85CD-8E3E1485B7D4}"/>
              </a:ext>
            </a:extLst>
          </p:cNvPr>
          <p:cNvPicPr>
            <a:picLocks noChangeAspect="1"/>
          </p:cNvPicPr>
          <p:nvPr/>
        </p:nvPicPr>
        <p:blipFill>
          <a:blip r:embed="rId2"/>
          <a:stretch>
            <a:fillRect/>
          </a:stretch>
        </p:blipFill>
        <p:spPr>
          <a:xfrm>
            <a:off x="407773" y="1062783"/>
            <a:ext cx="5803895" cy="2200847"/>
          </a:xfrm>
          <a:prstGeom prst="rect">
            <a:avLst/>
          </a:prstGeom>
        </p:spPr>
      </p:pic>
      <p:pic>
        <p:nvPicPr>
          <p:cNvPr id="6" name="Obraz 5" descr="Wykres pionowy oraz dane w %: I półrocze 2019: 25,7 Polska, 28,2 podkarpackie, I półrocze 2020: 24,2 Polska, 25,1 podkarpackie, I półrocze 2021: 26,2 Polska, 28,4 podkarpackie, I półrocze 2022: 25,2 Polska, 26,4 podkarpackie, I półrocze 2023: 24,8 Polska, 26,7 podkarpackie">
            <a:extLst>
              <a:ext uri="{FF2B5EF4-FFF2-40B4-BE49-F238E27FC236}">
                <a16:creationId xmlns:a16="http://schemas.microsoft.com/office/drawing/2014/main" id="{D6DEEC75-7840-4992-B175-6885C939F570}"/>
              </a:ext>
            </a:extLst>
          </p:cNvPr>
          <p:cNvPicPr>
            <a:picLocks noChangeAspect="1"/>
          </p:cNvPicPr>
          <p:nvPr/>
        </p:nvPicPr>
        <p:blipFill>
          <a:blip r:embed="rId3"/>
          <a:stretch>
            <a:fillRect/>
          </a:stretch>
        </p:blipFill>
        <p:spPr>
          <a:xfrm>
            <a:off x="3062990" y="3564843"/>
            <a:ext cx="5761219" cy="2267909"/>
          </a:xfrm>
          <a:prstGeom prst="rect">
            <a:avLst/>
          </a:prstGeom>
        </p:spPr>
      </p:pic>
    </p:spTree>
    <p:extLst>
      <p:ext uri="{BB962C8B-B14F-4D97-AF65-F5344CB8AC3E}">
        <p14:creationId xmlns:p14="http://schemas.microsoft.com/office/powerpoint/2010/main" val="1475914949"/>
      </p:ext>
    </p:extLst>
  </p:cSld>
  <p:clrMapOvr>
    <a:masterClrMapping/>
  </p:clrMapOvr>
  <p:transition spd="slow">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429BC37-CBAC-4685-B0EF-CA4FFF67514D}"/>
              </a:ext>
            </a:extLst>
          </p:cNvPr>
          <p:cNvSpPr>
            <a:spLocks noGrp="1"/>
          </p:cNvSpPr>
          <p:nvPr>
            <p:ph type="title"/>
          </p:nvPr>
        </p:nvSpPr>
        <p:spPr>
          <a:xfrm>
            <a:off x="2362762" y="3194703"/>
            <a:ext cx="4280086" cy="498755"/>
          </a:xfrm>
        </p:spPr>
        <p:txBody>
          <a:bodyPr>
            <a:normAutofit/>
          </a:bodyPr>
          <a:lstStyle/>
          <a:p>
            <a:r>
              <a:rPr lang="pl-PL" sz="2400" b="1" dirty="0">
                <a:solidFill>
                  <a:srgbClr val="173583"/>
                </a:solidFill>
                <a:latin typeface="Arial" panose="020B0604020202020204" pitchFamily="34" charset="0"/>
                <a:ea typeface="Fira Sans" panose="020B0503050000020004" pitchFamily="34" charset="0"/>
                <a:cs typeface="Arial" panose="020B0604020202020204" pitchFamily="34" charset="0"/>
              </a:rPr>
              <a:t>Demografia przedsiębiorstw</a:t>
            </a:r>
            <a:endParaRPr lang="pl-PL" sz="2400" dirty="0"/>
          </a:p>
        </p:txBody>
      </p:sp>
    </p:spTree>
    <p:extLst>
      <p:ext uri="{BB962C8B-B14F-4D97-AF65-F5344CB8AC3E}">
        <p14:creationId xmlns:p14="http://schemas.microsoft.com/office/powerpoint/2010/main" val="230134364"/>
      </p:ext>
    </p:extLst>
  </p:cSld>
  <p:clrMapOvr>
    <a:masterClrMapping/>
  </p:clrMapOvr>
  <p:transition spd="slow">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a:extLst>
              <a:ext uri="{FF2B5EF4-FFF2-40B4-BE49-F238E27FC236}">
                <a16:creationId xmlns:a16="http://schemas.microsoft.com/office/drawing/2014/main" id="{BCCDFF19-BC56-411F-BFFF-8012B7653C5E}"/>
              </a:ext>
            </a:extLst>
          </p:cNvPr>
          <p:cNvSpPr>
            <a:spLocks noGrp="1"/>
          </p:cNvSpPr>
          <p:nvPr>
            <p:ph type="title"/>
          </p:nvPr>
        </p:nvSpPr>
        <p:spPr>
          <a:xfrm>
            <a:off x="735666" y="120921"/>
            <a:ext cx="7672668" cy="564164"/>
          </a:xfrm>
        </p:spPr>
        <p:txBody>
          <a:bodyPr>
            <a:normAutofit/>
          </a:bodyPr>
          <a:lstStyle/>
          <a:p>
            <a:r>
              <a:rPr lang="pl-PL" sz="1800" b="1" dirty="0">
                <a:solidFill>
                  <a:srgbClr val="173583"/>
                </a:solidFill>
                <a:latin typeface="Arial" panose="020B0604020202020204" pitchFamily="34" charset="0"/>
                <a:ea typeface="Fira Sans" panose="020B0503050000020004" pitchFamily="34" charset="0"/>
                <a:cs typeface="Arial" panose="020B0604020202020204" pitchFamily="34" charset="0"/>
              </a:rPr>
              <a:t>Przedsiębiorstwa w rejestrze REGON w województwie podkarpackim </a:t>
            </a:r>
            <a:endParaRPr lang="pl-PL" sz="1800" dirty="0"/>
          </a:p>
        </p:txBody>
      </p:sp>
      <p:sp>
        <p:nvSpPr>
          <p:cNvPr id="2" name="Symbol zastępczy numeru slajdu 1"/>
          <p:cNvSpPr>
            <a:spLocks noGrp="1"/>
          </p:cNvSpPr>
          <p:nvPr>
            <p:ph type="sldNum" sz="quarter" idx="12"/>
          </p:nvPr>
        </p:nvSpPr>
        <p:spPr>
          <a:xfrm>
            <a:off x="6847461" y="6223640"/>
            <a:ext cx="2057400" cy="365125"/>
          </a:xfrm>
        </p:spPr>
        <p:txBody>
          <a:bodyPr/>
          <a:lstStyle/>
          <a:p>
            <a:fld id="{D34FB485-CFF7-4EBC-BE59-1C5DDF7BBD5C}" type="slidenum">
              <a:rPr lang="pl-PL" b="1" smtClean="0">
                <a:solidFill>
                  <a:schemeClr val="bg1"/>
                </a:solidFill>
                <a:latin typeface="Arial" panose="020B0604020202020204" pitchFamily="34" charset="0"/>
                <a:cs typeface="Arial" panose="020B0604020202020204" pitchFamily="34" charset="0"/>
              </a:rPr>
              <a:pPr/>
              <a:t>27</a:t>
            </a:fld>
            <a:endParaRPr lang="pl-PL" b="1" dirty="0">
              <a:solidFill>
                <a:schemeClr val="bg1"/>
              </a:solidFill>
              <a:latin typeface="Arial" panose="020B0604020202020204" pitchFamily="34" charset="0"/>
              <a:cs typeface="Arial" panose="020B0604020202020204" pitchFamily="34" charset="0"/>
            </a:endParaRPr>
          </a:p>
        </p:txBody>
      </p:sp>
      <p:sp>
        <p:nvSpPr>
          <p:cNvPr id="8" name="pole tekstowe 7">
            <a:extLst>
              <a:ext uri="{FF2B5EF4-FFF2-40B4-BE49-F238E27FC236}">
                <a16:creationId xmlns:a16="http://schemas.microsoft.com/office/drawing/2014/main" id="{3DC0F153-DF49-4578-9AB5-52E2967C049C}"/>
              </a:ext>
            </a:extLst>
          </p:cNvPr>
          <p:cNvSpPr txBox="1"/>
          <p:nvPr/>
        </p:nvSpPr>
        <p:spPr>
          <a:xfrm>
            <a:off x="4921934" y="3359652"/>
            <a:ext cx="1925527" cy="276999"/>
          </a:xfrm>
          <a:prstGeom prst="rect">
            <a:avLst/>
          </a:prstGeom>
          <a:noFill/>
        </p:spPr>
        <p:txBody>
          <a:bodyPr wrap="none" rtlCol="0">
            <a:spAutoFit/>
          </a:bodyPr>
          <a:lstStyle/>
          <a:p>
            <a:r>
              <a:rPr lang="pl-PL" sz="1200" b="1" dirty="0">
                <a:latin typeface="Arial" panose="020B0604020202020204" pitchFamily="34" charset="0"/>
                <a:cs typeface="Arial" panose="020B0604020202020204" pitchFamily="34" charset="0"/>
              </a:rPr>
              <a:t>Okres styczeń-wrzesień</a:t>
            </a:r>
          </a:p>
        </p:txBody>
      </p:sp>
      <p:pic>
        <p:nvPicPr>
          <p:cNvPr id="3" name="Obraz 2" descr="Wykres pionowy oraz dane: w 2019: 14370 nowo zarejestrowane, 7852 wyrejestrowane, w 2020: 13635 nowo zarejestrowane, 6194 wyrejestrowane, w 2021: 15907 nowo zarejestrowane, 7664 wyrejestrowane, w 2022: 15787 nowo zarejestrowane, 8987 wyrejestrowane">
            <a:extLst>
              <a:ext uri="{FF2B5EF4-FFF2-40B4-BE49-F238E27FC236}">
                <a16:creationId xmlns:a16="http://schemas.microsoft.com/office/drawing/2014/main" id="{6DDF8A1B-B2D9-4BFE-B903-E659682FB19A}"/>
              </a:ext>
            </a:extLst>
          </p:cNvPr>
          <p:cNvPicPr>
            <a:picLocks noChangeAspect="1"/>
          </p:cNvPicPr>
          <p:nvPr/>
        </p:nvPicPr>
        <p:blipFill>
          <a:blip r:embed="rId2"/>
          <a:stretch>
            <a:fillRect/>
          </a:stretch>
        </p:blipFill>
        <p:spPr>
          <a:xfrm>
            <a:off x="318568" y="685085"/>
            <a:ext cx="5566130" cy="2743438"/>
          </a:xfrm>
          <a:prstGeom prst="rect">
            <a:avLst/>
          </a:prstGeom>
        </p:spPr>
      </p:pic>
      <p:pic>
        <p:nvPicPr>
          <p:cNvPr id="4" name="Obraz 3" descr="Wykres pionowy oraz dane za okres styczeń-wrzesień: w 2019: 11249 nowo zarejestrowane, 5519 wyrejestrowane, 10016 nowo zarejestrowane, 4521 wyrejestrowane, 11813 nowo zarejestrowane, 5476 wyrejestrowane, 10594 nowo zarejestrowane, 4521 wyrejestrowane, 11416 nowo zarejestrowane, 6652 wyrejestrowane">
            <a:extLst>
              <a:ext uri="{FF2B5EF4-FFF2-40B4-BE49-F238E27FC236}">
                <a16:creationId xmlns:a16="http://schemas.microsoft.com/office/drawing/2014/main" id="{B5A8755C-FC6C-4EA7-8428-2B02C7F5AC20}"/>
              </a:ext>
            </a:extLst>
          </p:cNvPr>
          <p:cNvPicPr>
            <a:picLocks noChangeAspect="1"/>
          </p:cNvPicPr>
          <p:nvPr/>
        </p:nvPicPr>
        <p:blipFill>
          <a:blip r:embed="rId3"/>
          <a:stretch>
            <a:fillRect/>
          </a:stretch>
        </p:blipFill>
        <p:spPr>
          <a:xfrm>
            <a:off x="2812588" y="3545644"/>
            <a:ext cx="5864860" cy="2743438"/>
          </a:xfrm>
          <a:prstGeom prst="rect">
            <a:avLst/>
          </a:prstGeom>
        </p:spPr>
      </p:pic>
    </p:spTree>
    <p:extLst>
      <p:ext uri="{BB962C8B-B14F-4D97-AF65-F5344CB8AC3E}">
        <p14:creationId xmlns:p14="http://schemas.microsoft.com/office/powerpoint/2010/main" val="2663253200"/>
      </p:ext>
    </p:extLst>
  </p:cSld>
  <p:clrMapOvr>
    <a:masterClrMapping/>
  </p:clrMapOvr>
  <p:transition spd="slow">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a:extLst>
              <a:ext uri="{FF2B5EF4-FFF2-40B4-BE49-F238E27FC236}">
                <a16:creationId xmlns:a16="http://schemas.microsoft.com/office/drawing/2014/main" id="{C9B908A0-1164-4E06-A70D-8C557624E70A}"/>
              </a:ext>
            </a:extLst>
          </p:cNvPr>
          <p:cNvSpPr>
            <a:spLocks noGrp="1"/>
          </p:cNvSpPr>
          <p:nvPr>
            <p:ph type="title"/>
          </p:nvPr>
        </p:nvSpPr>
        <p:spPr>
          <a:xfrm>
            <a:off x="321647" y="80046"/>
            <a:ext cx="7739648" cy="598042"/>
          </a:xfrm>
        </p:spPr>
        <p:txBody>
          <a:bodyPr>
            <a:normAutofit/>
          </a:bodyPr>
          <a:lstStyle/>
          <a:p>
            <a:r>
              <a:rPr lang="pl-PL" sz="1800" b="1" dirty="0">
                <a:solidFill>
                  <a:srgbClr val="173583"/>
                </a:solidFill>
                <a:latin typeface="Arial" panose="020B0604020202020204" pitchFamily="34" charset="0"/>
                <a:ea typeface="Fira Sans" panose="020B0503050000020004" pitchFamily="34" charset="0"/>
                <a:cs typeface="Arial" panose="020B0604020202020204" pitchFamily="34" charset="0"/>
              </a:rPr>
              <a:t>Przedsiębiorstwa nowo zarejestrowane i wykreślone w rejestrze REGON w województwie podkarpackim w okresie styczeń-wrzesień</a:t>
            </a:r>
            <a:endParaRPr lang="pl-PL" sz="1800" dirty="0"/>
          </a:p>
        </p:txBody>
      </p:sp>
      <p:sp>
        <p:nvSpPr>
          <p:cNvPr id="2" name="Symbol zastępczy numeru slajdu 1"/>
          <p:cNvSpPr>
            <a:spLocks noGrp="1"/>
          </p:cNvSpPr>
          <p:nvPr>
            <p:ph type="sldNum" sz="quarter" idx="12"/>
          </p:nvPr>
        </p:nvSpPr>
        <p:spPr>
          <a:xfrm>
            <a:off x="6894044" y="6217679"/>
            <a:ext cx="2057400" cy="365125"/>
          </a:xfrm>
        </p:spPr>
        <p:txBody>
          <a:bodyPr/>
          <a:lstStyle/>
          <a:p>
            <a:fld id="{D34FB485-CFF7-4EBC-BE59-1C5DDF7BBD5C}" type="slidenum">
              <a:rPr lang="pl-PL" b="1" smtClean="0">
                <a:solidFill>
                  <a:schemeClr val="bg1"/>
                </a:solidFill>
                <a:latin typeface="Arial" panose="020B0604020202020204" pitchFamily="34" charset="0"/>
                <a:cs typeface="Arial" panose="020B0604020202020204" pitchFamily="34" charset="0"/>
              </a:rPr>
              <a:pPr/>
              <a:t>28</a:t>
            </a:fld>
            <a:endParaRPr lang="pl-PL" b="1" dirty="0">
              <a:solidFill>
                <a:schemeClr val="bg1"/>
              </a:solidFill>
              <a:latin typeface="Arial" panose="020B0604020202020204" pitchFamily="34" charset="0"/>
              <a:cs typeface="Arial" panose="020B0604020202020204" pitchFamily="34" charset="0"/>
            </a:endParaRPr>
          </a:p>
        </p:txBody>
      </p:sp>
      <p:sp>
        <p:nvSpPr>
          <p:cNvPr id="47" name="pole tekstowe 46"/>
          <p:cNvSpPr txBox="1"/>
          <p:nvPr/>
        </p:nvSpPr>
        <p:spPr>
          <a:xfrm>
            <a:off x="321647" y="584985"/>
            <a:ext cx="8500705" cy="307777"/>
          </a:xfrm>
          <a:prstGeom prst="rect">
            <a:avLst/>
          </a:prstGeom>
          <a:noFill/>
        </p:spPr>
        <p:txBody>
          <a:bodyPr wrap="square" rtlCol="0">
            <a:spAutoFit/>
          </a:bodyPr>
          <a:lstStyle/>
          <a:p>
            <a:r>
              <a:rPr lang="pl-PL" sz="1400" b="1" dirty="0">
                <a:solidFill>
                  <a:srgbClr val="173583"/>
                </a:solidFill>
                <a:latin typeface="Arial" panose="020B0604020202020204" pitchFamily="34" charset="0"/>
                <a:ea typeface="Fira Sans" panose="020B0503050000020004" pitchFamily="34" charset="0"/>
                <a:cs typeface="Arial" panose="020B0604020202020204" pitchFamily="34" charset="0"/>
              </a:rPr>
              <a:t>(analogiczny okres roku poprzedniego = 100)</a:t>
            </a:r>
          </a:p>
        </p:txBody>
      </p:sp>
      <p:pic>
        <p:nvPicPr>
          <p:cNvPr id="4" name="Obraz 3" descr="Wykres poziomy oraz dane przedsiębiorstw zlikwidowanych i nowo zarejestrowanych w tym: Rolnictwo, leśnictwo, łowiectwo i rybactwo, górnictwo i wydobywanie, przetwórstwo przemysłowe, Wytwarzanie i zaopatrywanie w energie elektryczna, gaz, parę wodną, gorąca wodę i powietrze do układów klimatyzacyjnych, dostawa wody; gospodarowanie ściekami i odpadami; rekultywacja, Budownictwo, Handel; naprawa pojazdów samochodowych, Transport i gospodarka magazynowa, Zakwaterowanie i gastronomia, Informacja i komunikacja, Działalność finansowa i ubezpieczeniowa, Obsługa rynku nieruchomości, Działalność profesjonalna, naukowa i techniczna, Administrowanie i działalność wspierająca, Administracja publiczna i obrona narodowa, Edukacja, Opieka zdrowotna i pomoc społeczna, Działalność związana z kulturą, rozrywka i rekreacją, Pozostała działalność usługowa">
            <a:extLst>
              <a:ext uri="{FF2B5EF4-FFF2-40B4-BE49-F238E27FC236}">
                <a16:creationId xmlns:a16="http://schemas.microsoft.com/office/drawing/2014/main" id="{A8CA142A-636F-43F6-9F4B-334E0F146F59}"/>
              </a:ext>
            </a:extLst>
          </p:cNvPr>
          <p:cNvPicPr>
            <a:picLocks noChangeAspect="1"/>
          </p:cNvPicPr>
          <p:nvPr/>
        </p:nvPicPr>
        <p:blipFill>
          <a:blip r:embed="rId2"/>
          <a:stretch>
            <a:fillRect/>
          </a:stretch>
        </p:blipFill>
        <p:spPr>
          <a:xfrm>
            <a:off x="462940" y="1052911"/>
            <a:ext cx="8218120" cy="5066215"/>
          </a:xfrm>
          <a:prstGeom prst="rect">
            <a:avLst/>
          </a:prstGeom>
        </p:spPr>
      </p:pic>
      <p:sp>
        <p:nvSpPr>
          <p:cNvPr id="8" name="Prostokąt 7" descr="Element grafiki, ramka prostokątna wyróżniająca obiekt">
            <a:extLst>
              <a:ext uri="{FF2B5EF4-FFF2-40B4-BE49-F238E27FC236}">
                <a16:creationId xmlns:a16="http://schemas.microsoft.com/office/drawing/2014/main" id="{FE14C161-91C1-44F7-92FC-8E22BEE67CF9}"/>
              </a:ext>
            </a:extLst>
          </p:cNvPr>
          <p:cNvSpPr/>
          <p:nvPr/>
        </p:nvSpPr>
        <p:spPr>
          <a:xfrm>
            <a:off x="5135420" y="1619150"/>
            <a:ext cx="2336798" cy="272762"/>
          </a:xfrm>
          <a:prstGeom prst="rect">
            <a:avLst/>
          </a:prstGeom>
          <a:noFill/>
          <a:ln w="28575">
            <a:solidFill>
              <a:schemeClr val="accent6"/>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pl-PL"/>
          </a:p>
        </p:txBody>
      </p:sp>
      <p:sp>
        <p:nvSpPr>
          <p:cNvPr id="6" name="Prostokąt 5" descr="Element grafiki, ramka prostokątna wyróżniająca obiekt">
            <a:extLst>
              <a:ext uri="{FF2B5EF4-FFF2-40B4-BE49-F238E27FC236}">
                <a16:creationId xmlns:a16="http://schemas.microsoft.com/office/drawing/2014/main" id="{F2B64064-508E-4EDB-A63D-E5B60FFE8551}"/>
              </a:ext>
            </a:extLst>
          </p:cNvPr>
          <p:cNvSpPr/>
          <p:nvPr/>
        </p:nvSpPr>
        <p:spPr>
          <a:xfrm>
            <a:off x="5279275" y="2355590"/>
            <a:ext cx="2336798" cy="220920"/>
          </a:xfrm>
          <a:prstGeom prst="rect">
            <a:avLst/>
          </a:prstGeom>
          <a:noFill/>
          <a:ln w="28575">
            <a:solidFill>
              <a:srgbClr val="BB0A3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pl-PL"/>
          </a:p>
        </p:txBody>
      </p:sp>
      <p:sp>
        <p:nvSpPr>
          <p:cNvPr id="7" name="Prostokąt 6" descr="Element grafiki, ramka prostokątna wyróżniająca obiekt">
            <a:extLst>
              <a:ext uri="{FF2B5EF4-FFF2-40B4-BE49-F238E27FC236}">
                <a16:creationId xmlns:a16="http://schemas.microsoft.com/office/drawing/2014/main" id="{055D1E50-3866-4CA5-BACA-897CA7C211EE}"/>
              </a:ext>
            </a:extLst>
          </p:cNvPr>
          <p:cNvSpPr/>
          <p:nvPr/>
        </p:nvSpPr>
        <p:spPr>
          <a:xfrm>
            <a:off x="5279275" y="2628351"/>
            <a:ext cx="2336798" cy="186467"/>
          </a:xfrm>
          <a:prstGeom prst="rect">
            <a:avLst/>
          </a:prstGeom>
          <a:noFill/>
          <a:ln w="28575">
            <a:solidFill>
              <a:schemeClr val="accent6"/>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pl-PL"/>
          </a:p>
        </p:txBody>
      </p:sp>
      <p:sp>
        <p:nvSpPr>
          <p:cNvPr id="5" name="pole tekstowe 4">
            <a:extLst>
              <a:ext uri="{FF2B5EF4-FFF2-40B4-BE49-F238E27FC236}">
                <a16:creationId xmlns:a16="http://schemas.microsoft.com/office/drawing/2014/main" id="{38E9A0DE-1D9E-4446-9E3B-094EB148F9F5}"/>
              </a:ext>
            </a:extLst>
          </p:cNvPr>
          <p:cNvSpPr txBox="1"/>
          <p:nvPr/>
        </p:nvSpPr>
        <p:spPr>
          <a:xfrm>
            <a:off x="7472218" y="1574421"/>
            <a:ext cx="554182" cy="369332"/>
          </a:xfrm>
          <a:prstGeom prst="rect">
            <a:avLst/>
          </a:prstGeom>
          <a:noFill/>
        </p:spPr>
        <p:txBody>
          <a:bodyPr wrap="square" rtlCol="0">
            <a:spAutoFit/>
          </a:bodyPr>
          <a:lstStyle/>
          <a:p>
            <a:r>
              <a:rPr lang="pl-PL" dirty="0">
                <a:latin typeface="Arial" panose="020B0604020202020204" pitchFamily="34" charset="0"/>
                <a:cs typeface="Arial" panose="020B0604020202020204" pitchFamily="34" charset="0"/>
              </a:rPr>
              <a:t>+</a:t>
            </a:r>
          </a:p>
        </p:txBody>
      </p:sp>
      <p:sp>
        <p:nvSpPr>
          <p:cNvPr id="10" name="pole tekstowe 9">
            <a:extLst>
              <a:ext uri="{FF2B5EF4-FFF2-40B4-BE49-F238E27FC236}">
                <a16:creationId xmlns:a16="http://schemas.microsoft.com/office/drawing/2014/main" id="{A70D50D4-7441-4B53-A219-708C8994A3C3}"/>
              </a:ext>
            </a:extLst>
          </p:cNvPr>
          <p:cNvSpPr txBox="1"/>
          <p:nvPr/>
        </p:nvSpPr>
        <p:spPr>
          <a:xfrm>
            <a:off x="7645653" y="2542057"/>
            <a:ext cx="554182" cy="369332"/>
          </a:xfrm>
          <a:prstGeom prst="rect">
            <a:avLst/>
          </a:prstGeom>
          <a:noFill/>
        </p:spPr>
        <p:txBody>
          <a:bodyPr wrap="square" rtlCol="0">
            <a:spAutoFit/>
          </a:bodyPr>
          <a:lstStyle/>
          <a:p>
            <a:r>
              <a:rPr lang="pl-PL" dirty="0">
                <a:latin typeface="Arial" panose="020B0604020202020204" pitchFamily="34" charset="0"/>
                <a:cs typeface="Arial" panose="020B0604020202020204" pitchFamily="34" charset="0"/>
              </a:rPr>
              <a:t>+</a:t>
            </a:r>
          </a:p>
        </p:txBody>
      </p:sp>
      <p:sp>
        <p:nvSpPr>
          <p:cNvPr id="11" name="pole tekstowe 10">
            <a:extLst>
              <a:ext uri="{FF2B5EF4-FFF2-40B4-BE49-F238E27FC236}">
                <a16:creationId xmlns:a16="http://schemas.microsoft.com/office/drawing/2014/main" id="{14387DA8-2297-431B-B79E-13BBD8C273EA}"/>
              </a:ext>
            </a:extLst>
          </p:cNvPr>
          <p:cNvSpPr txBox="1"/>
          <p:nvPr/>
        </p:nvSpPr>
        <p:spPr>
          <a:xfrm>
            <a:off x="7645653" y="2259020"/>
            <a:ext cx="554182" cy="369332"/>
          </a:xfrm>
          <a:prstGeom prst="rect">
            <a:avLst/>
          </a:prstGeom>
          <a:noFill/>
        </p:spPr>
        <p:txBody>
          <a:bodyPr wrap="square" rtlCol="0">
            <a:spAutoFit/>
          </a:bodyPr>
          <a:lstStyle/>
          <a:p>
            <a:r>
              <a:rPr lang="pl-PL"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777512141"/>
      </p:ext>
    </p:extLst>
  </p:cSld>
  <p:clrMapOvr>
    <a:masterClrMapping/>
  </p:clrMapOvr>
  <p:transition spd="slow">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D80510D-C713-4078-BF42-0C71A912CA4C}"/>
              </a:ext>
            </a:extLst>
          </p:cNvPr>
          <p:cNvSpPr>
            <a:spLocks noGrp="1"/>
          </p:cNvSpPr>
          <p:nvPr>
            <p:ph type="title"/>
          </p:nvPr>
        </p:nvSpPr>
        <p:spPr>
          <a:xfrm>
            <a:off x="3577478" y="3158846"/>
            <a:ext cx="1989044" cy="540309"/>
          </a:xfrm>
        </p:spPr>
        <p:txBody>
          <a:bodyPr>
            <a:normAutofit fontScale="90000"/>
          </a:bodyPr>
          <a:lstStyle/>
          <a:p>
            <a:r>
              <a:rPr lang="pl-PL" sz="2400" b="1" dirty="0">
                <a:solidFill>
                  <a:srgbClr val="173583"/>
                </a:solidFill>
                <a:latin typeface="Arial" panose="020B0604020202020204" pitchFamily="34" charset="0"/>
                <a:cs typeface="Arial" panose="020B0604020202020204" pitchFamily="34" charset="0"/>
              </a:rPr>
              <a:t>Rynek pracy</a:t>
            </a:r>
            <a:endParaRPr lang="pl-PL" sz="2400" dirty="0"/>
          </a:p>
        </p:txBody>
      </p:sp>
    </p:spTree>
    <p:extLst>
      <p:ext uri="{BB962C8B-B14F-4D97-AF65-F5344CB8AC3E}">
        <p14:creationId xmlns:p14="http://schemas.microsoft.com/office/powerpoint/2010/main" val="222564635"/>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p:cNvSpPr>
            <a:spLocks noGrp="1"/>
          </p:cNvSpPr>
          <p:nvPr>
            <p:ph type="title"/>
          </p:nvPr>
        </p:nvSpPr>
        <p:spPr>
          <a:xfrm>
            <a:off x="628650" y="365127"/>
            <a:ext cx="7556883" cy="676628"/>
          </a:xfrm>
        </p:spPr>
        <p:txBody>
          <a:bodyPr>
            <a:normAutofit/>
          </a:bodyPr>
          <a:lstStyle/>
          <a:p>
            <a:r>
              <a:rPr lang="pl-PL" sz="1600" b="1" dirty="0">
                <a:solidFill>
                  <a:srgbClr val="173583"/>
                </a:solidFill>
                <a:latin typeface="Arial" panose="020B0604020202020204" pitchFamily="34" charset="0"/>
                <a:cs typeface="Arial" panose="020B0604020202020204" pitchFamily="34" charset="0"/>
              </a:rPr>
              <a:t>Udział regionów w tworzeniu produktu krajowego brutto w 2021 r. </a:t>
            </a:r>
            <a:br>
              <a:rPr lang="pl-PL" sz="1600" b="1" dirty="0">
                <a:solidFill>
                  <a:srgbClr val="173583"/>
                </a:solidFill>
                <a:latin typeface="Arial" panose="020B0604020202020204" pitchFamily="34" charset="0"/>
                <a:cs typeface="Arial" panose="020B0604020202020204" pitchFamily="34" charset="0"/>
              </a:rPr>
            </a:br>
            <a:r>
              <a:rPr lang="pl-PL" sz="1400" b="1" dirty="0">
                <a:solidFill>
                  <a:srgbClr val="173583"/>
                </a:solidFill>
                <a:latin typeface="Arial" panose="020B0604020202020204" pitchFamily="34" charset="0"/>
                <a:cs typeface="Arial" panose="020B0604020202020204" pitchFamily="34" charset="0"/>
              </a:rPr>
              <a:t>(ceny bieżące</a:t>
            </a:r>
            <a:r>
              <a:rPr lang="pl-PL" sz="1400" b="1" dirty="0">
                <a:solidFill>
                  <a:srgbClr val="173583"/>
                </a:solidFill>
                <a:latin typeface="Arial" panose="020B0604020202020204" pitchFamily="34" charset="0"/>
                <a:ea typeface="Fira Sans" panose="020B0503050000020004" pitchFamily="34" charset="0"/>
                <a:cs typeface="Arial" panose="020B0604020202020204" pitchFamily="34" charset="0"/>
              </a:rPr>
              <a:t>)</a:t>
            </a:r>
            <a:endParaRPr lang="pl-PL" sz="1400" dirty="0"/>
          </a:p>
        </p:txBody>
      </p:sp>
      <p:sp>
        <p:nvSpPr>
          <p:cNvPr id="2" name="Symbol zastępczy numeru slajdu 1"/>
          <p:cNvSpPr>
            <a:spLocks noGrp="1"/>
          </p:cNvSpPr>
          <p:nvPr>
            <p:ph type="sldNum" sz="quarter" idx="12"/>
          </p:nvPr>
        </p:nvSpPr>
        <p:spPr>
          <a:xfrm>
            <a:off x="6816539" y="6230845"/>
            <a:ext cx="2057400" cy="365125"/>
          </a:xfrm>
        </p:spPr>
        <p:txBody>
          <a:bodyPr/>
          <a:lstStyle/>
          <a:p>
            <a:fld id="{D34FB485-CFF7-4EBC-BE59-1C5DDF7BBD5C}" type="slidenum">
              <a:rPr lang="pl-PL" b="1" smtClean="0">
                <a:solidFill>
                  <a:schemeClr val="bg1"/>
                </a:solidFill>
                <a:latin typeface="Arial" panose="020B0604020202020204" pitchFamily="34" charset="0"/>
                <a:cs typeface="Arial" panose="020B0604020202020204" pitchFamily="34" charset="0"/>
              </a:rPr>
              <a:pPr/>
              <a:t>3</a:t>
            </a:fld>
            <a:endParaRPr lang="pl-PL" b="1" dirty="0">
              <a:solidFill>
                <a:schemeClr val="bg1"/>
              </a:solidFill>
              <a:latin typeface="Arial" panose="020B0604020202020204" pitchFamily="34" charset="0"/>
              <a:cs typeface="Arial" panose="020B0604020202020204" pitchFamily="34" charset="0"/>
            </a:endParaRPr>
          </a:p>
        </p:txBody>
      </p:sp>
      <p:pic>
        <p:nvPicPr>
          <p:cNvPr id="6" name="Obraz 5" descr="Wykres kołowy prezentuje dane: Opolskie 2,1%, Warszawski stołeczny 17,3%, Śląskie 12,0%, Wielkopolskie 9,9%, Dolnośląskie 8,5%, Małopolskie 8,2%, Łódzkie 6,1%, Pomorskie 6,0%, Mazowiecki regionalny 5,3%, Kujawsko-pomorskie 4,4%, Podkarpackie 3,9%, Lubelskie 3,7%, Zachodniopomorskie 3,7%, Warmińsko-Mazurskie 2,6%, Świętokrzyskie 2,3%, Podlaskie 2,3%, Lubuskie 2,1%" title="Udział regionów w tworzeniu produktu krajowego brutto w 2021 r. (ceny bieżace)">
            <a:extLst>
              <a:ext uri="{FF2B5EF4-FFF2-40B4-BE49-F238E27FC236}">
                <a16:creationId xmlns:a16="http://schemas.microsoft.com/office/drawing/2014/main" id="{056757C1-485B-447A-AAE1-99E9D3D1DE31}"/>
              </a:ext>
            </a:extLst>
          </p:cNvPr>
          <p:cNvPicPr>
            <a:picLocks noChangeAspect="1"/>
          </p:cNvPicPr>
          <p:nvPr/>
        </p:nvPicPr>
        <p:blipFill>
          <a:blip r:embed="rId2"/>
          <a:stretch>
            <a:fillRect/>
          </a:stretch>
        </p:blipFill>
        <p:spPr>
          <a:xfrm>
            <a:off x="371492" y="1041754"/>
            <a:ext cx="8401016" cy="5035732"/>
          </a:xfrm>
          <a:prstGeom prst="rect">
            <a:avLst/>
          </a:prstGeom>
        </p:spPr>
      </p:pic>
    </p:spTree>
    <p:extLst>
      <p:ext uri="{BB962C8B-B14F-4D97-AF65-F5344CB8AC3E}">
        <p14:creationId xmlns:p14="http://schemas.microsoft.com/office/powerpoint/2010/main" val="604943698"/>
      </p:ext>
    </p:extLst>
  </p:cSld>
  <p:clrMapOvr>
    <a:masterClrMapping/>
  </p:clrMapOvr>
  <p:transition spd="slow">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75F53430-7646-4080-8EFA-7E3D2ADC56E8}"/>
              </a:ext>
            </a:extLst>
          </p:cNvPr>
          <p:cNvSpPr>
            <a:spLocks noGrp="1"/>
          </p:cNvSpPr>
          <p:nvPr>
            <p:ph type="title"/>
          </p:nvPr>
        </p:nvSpPr>
        <p:spPr>
          <a:xfrm>
            <a:off x="519456" y="235136"/>
            <a:ext cx="2223744" cy="508025"/>
          </a:xfrm>
        </p:spPr>
        <p:txBody>
          <a:bodyPr>
            <a:normAutofit/>
          </a:bodyPr>
          <a:lstStyle/>
          <a:p>
            <a:r>
              <a:rPr lang="pl-PL" sz="1800" b="1" dirty="0">
                <a:solidFill>
                  <a:srgbClr val="173583"/>
                </a:solidFill>
                <a:latin typeface="Arial" panose="020B0604020202020204" pitchFamily="34" charset="0"/>
                <a:cs typeface="Arial" panose="020B0604020202020204" pitchFamily="34" charset="0"/>
              </a:rPr>
              <a:t>Stopa bezrobocia</a:t>
            </a:r>
            <a:endParaRPr lang="pl-PL" sz="1800" dirty="0"/>
          </a:p>
        </p:txBody>
      </p:sp>
      <p:sp>
        <p:nvSpPr>
          <p:cNvPr id="2" name="Symbol zastępczy numeru slajdu 1"/>
          <p:cNvSpPr>
            <a:spLocks noGrp="1"/>
          </p:cNvSpPr>
          <p:nvPr>
            <p:ph type="sldNum" sz="quarter" idx="12"/>
          </p:nvPr>
        </p:nvSpPr>
        <p:spPr>
          <a:xfrm>
            <a:off x="6807573" y="6185971"/>
            <a:ext cx="2057400" cy="365125"/>
          </a:xfrm>
        </p:spPr>
        <p:txBody>
          <a:bodyPr/>
          <a:lstStyle/>
          <a:p>
            <a:fld id="{D34FB485-CFF7-4EBC-BE59-1C5DDF7BBD5C}" type="slidenum">
              <a:rPr lang="pl-PL" b="1" smtClean="0">
                <a:solidFill>
                  <a:schemeClr val="bg1"/>
                </a:solidFill>
                <a:latin typeface="Arial" panose="020B0604020202020204" pitchFamily="34" charset="0"/>
                <a:cs typeface="Arial" panose="020B0604020202020204" pitchFamily="34" charset="0"/>
              </a:rPr>
              <a:pPr/>
              <a:t>30</a:t>
            </a:fld>
            <a:endParaRPr lang="pl-PL" b="1" dirty="0">
              <a:solidFill>
                <a:schemeClr val="bg1"/>
              </a:solidFill>
              <a:latin typeface="Arial" panose="020B0604020202020204" pitchFamily="34" charset="0"/>
              <a:cs typeface="Arial" panose="020B0604020202020204" pitchFamily="34" charset="0"/>
            </a:endParaRPr>
          </a:p>
        </p:txBody>
      </p:sp>
      <p:pic>
        <p:nvPicPr>
          <p:cNvPr id="19" name="Obraz 18" descr="Dwa wykresy linowe w tym dane według BAEL w latach od 2011 do 2022. Na koniec analizowanego okresu 4,8 Polska, 2,9 podkarpackie. Drugi wykres bezrobocie rejestrowane. Na koniec analizowanego okresu 8,3% podkarpackie, 5,0% Polska ">
            <a:extLst>
              <a:ext uri="{FF2B5EF4-FFF2-40B4-BE49-F238E27FC236}">
                <a16:creationId xmlns:a16="http://schemas.microsoft.com/office/drawing/2014/main" id="{1772A535-BC4C-413C-9A51-5877670FD997}"/>
              </a:ext>
            </a:extLst>
          </p:cNvPr>
          <p:cNvPicPr>
            <a:picLocks noChangeAspect="1"/>
          </p:cNvPicPr>
          <p:nvPr/>
        </p:nvPicPr>
        <p:blipFill>
          <a:blip r:embed="rId2"/>
          <a:stretch>
            <a:fillRect/>
          </a:stretch>
        </p:blipFill>
        <p:spPr>
          <a:xfrm>
            <a:off x="519456" y="814929"/>
            <a:ext cx="8437595" cy="5371042"/>
          </a:xfrm>
          <a:prstGeom prst="rect">
            <a:avLst/>
          </a:prstGeom>
        </p:spPr>
      </p:pic>
    </p:spTree>
    <p:extLst>
      <p:ext uri="{BB962C8B-B14F-4D97-AF65-F5344CB8AC3E}">
        <p14:creationId xmlns:p14="http://schemas.microsoft.com/office/powerpoint/2010/main" val="3969595082"/>
      </p:ext>
    </p:extLst>
  </p:cSld>
  <p:clrMapOvr>
    <a:masterClrMapping/>
  </p:clrMapOvr>
  <p:transition spd="slow">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A0F67EC2-41D2-484C-A734-2762DDC98D76}"/>
              </a:ext>
            </a:extLst>
          </p:cNvPr>
          <p:cNvSpPr>
            <a:spLocks noGrp="1"/>
          </p:cNvSpPr>
          <p:nvPr>
            <p:ph type="title"/>
          </p:nvPr>
        </p:nvSpPr>
        <p:spPr>
          <a:xfrm>
            <a:off x="584217" y="244710"/>
            <a:ext cx="6148278" cy="526654"/>
          </a:xfrm>
        </p:spPr>
        <p:txBody>
          <a:bodyPr>
            <a:normAutofit/>
          </a:bodyPr>
          <a:lstStyle/>
          <a:p>
            <a:r>
              <a:rPr lang="pl-PL" sz="1800" b="1" dirty="0">
                <a:solidFill>
                  <a:srgbClr val="173583"/>
                </a:solidFill>
                <a:latin typeface="Arial" panose="020B0604020202020204" pitchFamily="34" charset="0"/>
                <a:cs typeface="Arial" panose="020B0604020202020204" pitchFamily="34" charset="0"/>
              </a:rPr>
              <a:t>Stopa bezrobocia rejestrowanego we wrześniu 2023 r.</a:t>
            </a:r>
            <a:endParaRPr lang="pl-PL" sz="1800" dirty="0"/>
          </a:p>
        </p:txBody>
      </p:sp>
      <p:sp>
        <p:nvSpPr>
          <p:cNvPr id="2" name="Symbol zastępczy numeru slajdu 1"/>
          <p:cNvSpPr>
            <a:spLocks noGrp="1"/>
          </p:cNvSpPr>
          <p:nvPr>
            <p:ph type="sldNum" sz="quarter" idx="12"/>
          </p:nvPr>
        </p:nvSpPr>
        <p:spPr>
          <a:xfrm>
            <a:off x="6816538" y="6222279"/>
            <a:ext cx="2057400" cy="365125"/>
          </a:xfrm>
        </p:spPr>
        <p:txBody>
          <a:bodyPr/>
          <a:lstStyle/>
          <a:p>
            <a:fld id="{D34FB485-CFF7-4EBC-BE59-1C5DDF7BBD5C}" type="slidenum">
              <a:rPr lang="pl-PL" b="1" smtClean="0">
                <a:solidFill>
                  <a:schemeClr val="bg1"/>
                </a:solidFill>
                <a:latin typeface="Arial" panose="020B0604020202020204" pitchFamily="34" charset="0"/>
                <a:cs typeface="Arial" panose="020B0604020202020204" pitchFamily="34" charset="0"/>
              </a:rPr>
              <a:pPr/>
              <a:t>31</a:t>
            </a:fld>
            <a:endParaRPr lang="pl-PL" b="1" dirty="0">
              <a:solidFill>
                <a:schemeClr val="bg1"/>
              </a:solidFill>
              <a:latin typeface="Arial" panose="020B0604020202020204" pitchFamily="34" charset="0"/>
              <a:cs typeface="Arial" panose="020B0604020202020204" pitchFamily="34" charset="0"/>
            </a:endParaRPr>
          </a:p>
        </p:txBody>
      </p:sp>
      <p:pic>
        <p:nvPicPr>
          <p:cNvPr id="5" name="Obraz 4" descr="Wykres poziomy oraz dane w %: Podkarpackie 8,3, Warmińsko-mazurskie 7,9, Świętokrzyskie 7,6, Lubelskie 7,3, Kujawsko-pomorskie 6,9, Podlaskie 6,8, Zachodniopomorskie 6,5, Opolskie 5,7, Łódzkie 5,4, Pomorskie 4,6, Dolnośląskie 4,4, Lubuskie 4,3, Mazowieckie, Małopolskie 4,1, Śląskie 3,7, Wielkopolskie 3,0 ">
            <a:extLst>
              <a:ext uri="{FF2B5EF4-FFF2-40B4-BE49-F238E27FC236}">
                <a16:creationId xmlns:a16="http://schemas.microsoft.com/office/drawing/2014/main" id="{78761EC0-A5AE-4677-A8DA-3EA3F13FBC9D}"/>
              </a:ext>
            </a:extLst>
          </p:cNvPr>
          <p:cNvPicPr>
            <a:picLocks noChangeAspect="1"/>
          </p:cNvPicPr>
          <p:nvPr/>
        </p:nvPicPr>
        <p:blipFill>
          <a:blip r:embed="rId2"/>
          <a:stretch>
            <a:fillRect/>
          </a:stretch>
        </p:blipFill>
        <p:spPr>
          <a:xfrm>
            <a:off x="654980" y="917960"/>
            <a:ext cx="7834039" cy="5169856"/>
          </a:xfrm>
          <a:prstGeom prst="rect">
            <a:avLst/>
          </a:prstGeom>
        </p:spPr>
      </p:pic>
      <p:sp>
        <p:nvSpPr>
          <p:cNvPr id="4" name="Prostokąt 3" descr="Element grafiki, ramka prostokątna wyróżniająca obiekt">
            <a:extLst>
              <a:ext uri="{FF2B5EF4-FFF2-40B4-BE49-F238E27FC236}">
                <a16:creationId xmlns:a16="http://schemas.microsoft.com/office/drawing/2014/main" id="{CCA1DB5C-5783-4178-BBF4-39F0EE37E957}"/>
              </a:ext>
            </a:extLst>
          </p:cNvPr>
          <p:cNvSpPr/>
          <p:nvPr/>
        </p:nvSpPr>
        <p:spPr>
          <a:xfrm>
            <a:off x="949568" y="1052423"/>
            <a:ext cx="7288823" cy="31917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 name="pole tekstowe 5">
            <a:extLst>
              <a:ext uri="{FF2B5EF4-FFF2-40B4-BE49-F238E27FC236}">
                <a16:creationId xmlns:a16="http://schemas.microsoft.com/office/drawing/2014/main" id="{4B74E61F-A04C-4A7F-B821-18B3D4795580}"/>
              </a:ext>
            </a:extLst>
          </p:cNvPr>
          <p:cNvSpPr txBox="1"/>
          <p:nvPr/>
        </p:nvSpPr>
        <p:spPr>
          <a:xfrm>
            <a:off x="4147127" y="6222279"/>
            <a:ext cx="4012662" cy="338554"/>
          </a:xfrm>
          <a:prstGeom prst="rect">
            <a:avLst/>
          </a:prstGeom>
          <a:noFill/>
        </p:spPr>
        <p:txBody>
          <a:bodyPr wrap="square" rtlCol="0">
            <a:spAutoFit/>
          </a:bodyPr>
          <a:lstStyle/>
          <a:p>
            <a:r>
              <a:rPr lang="pl-PL" sz="1600" dirty="0">
                <a:latin typeface="Arial" panose="020B0604020202020204" pitchFamily="34" charset="0"/>
                <a:cs typeface="Arial" panose="020B0604020202020204" pitchFamily="34" charset="0"/>
              </a:rPr>
              <a:t>Stopa bezrobocia wg BAEL 14. lokata</a:t>
            </a:r>
          </a:p>
        </p:txBody>
      </p:sp>
    </p:spTree>
    <p:extLst>
      <p:ext uri="{BB962C8B-B14F-4D97-AF65-F5344CB8AC3E}">
        <p14:creationId xmlns:p14="http://schemas.microsoft.com/office/powerpoint/2010/main" val="1683386299"/>
      </p:ext>
    </p:extLst>
  </p:cSld>
  <p:clrMapOvr>
    <a:masterClrMapping/>
  </p:clrMapOvr>
  <p:transition spd="slow">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a:extLst>
              <a:ext uri="{FF2B5EF4-FFF2-40B4-BE49-F238E27FC236}">
                <a16:creationId xmlns:a16="http://schemas.microsoft.com/office/drawing/2014/main" id="{77C536FD-71FD-49A2-BA6B-1A51B287AAB4}"/>
              </a:ext>
            </a:extLst>
          </p:cNvPr>
          <p:cNvSpPr>
            <a:spLocks noGrp="1"/>
          </p:cNvSpPr>
          <p:nvPr>
            <p:ph type="title"/>
          </p:nvPr>
        </p:nvSpPr>
        <p:spPr>
          <a:xfrm>
            <a:off x="368464" y="380083"/>
            <a:ext cx="7242362" cy="511808"/>
          </a:xfrm>
        </p:spPr>
        <p:txBody>
          <a:bodyPr>
            <a:normAutofit fontScale="90000"/>
          </a:bodyPr>
          <a:lstStyle/>
          <a:p>
            <a:pPr>
              <a:lnSpc>
                <a:spcPct val="150000"/>
              </a:lnSpc>
            </a:pPr>
            <a:r>
              <a:rPr lang="pl-PL" sz="1800" b="1" dirty="0">
                <a:solidFill>
                  <a:srgbClr val="173583"/>
                </a:solidFill>
                <a:latin typeface="Arial" panose="020B0604020202020204" pitchFamily="34" charset="0"/>
                <a:cs typeface="Arial" panose="020B0604020202020204" pitchFamily="34" charset="0"/>
              </a:rPr>
              <a:t>Dynamika przeciętnego zatrudnienia w sektorze przedsiębiorstw</a:t>
            </a:r>
            <a:br>
              <a:rPr lang="pl-PL" sz="1800" b="1" dirty="0">
                <a:solidFill>
                  <a:srgbClr val="173583"/>
                </a:solidFill>
                <a:latin typeface="Arial" panose="020B0604020202020204" pitchFamily="34" charset="0"/>
                <a:cs typeface="Arial" panose="020B0604020202020204" pitchFamily="34" charset="0"/>
              </a:rPr>
            </a:br>
            <a:r>
              <a:rPr lang="pl-PL" sz="1600" b="1" dirty="0">
                <a:solidFill>
                  <a:srgbClr val="173583"/>
                </a:solidFill>
                <a:latin typeface="Arial" panose="020B0604020202020204" pitchFamily="34" charset="0"/>
                <a:cs typeface="Arial" panose="020B0604020202020204" pitchFamily="34" charset="0"/>
              </a:rPr>
              <a:t>(przeciętna miesięczna 2015=100)</a:t>
            </a:r>
            <a:endParaRPr lang="pl-PL" sz="1600" dirty="0"/>
          </a:p>
        </p:txBody>
      </p:sp>
      <p:sp>
        <p:nvSpPr>
          <p:cNvPr id="2" name="Symbol zastępczy numeru slajdu 1"/>
          <p:cNvSpPr>
            <a:spLocks noGrp="1"/>
          </p:cNvSpPr>
          <p:nvPr>
            <p:ph type="sldNum" sz="quarter" idx="12"/>
          </p:nvPr>
        </p:nvSpPr>
        <p:spPr>
          <a:xfrm>
            <a:off x="6830483" y="6212916"/>
            <a:ext cx="2057400" cy="365125"/>
          </a:xfrm>
        </p:spPr>
        <p:txBody>
          <a:bodyPr/>
          <a:lstStyle/>
          <a:p>
            <a:fld id="{D34FB485-CFF7-4EBC-BE59-1C5DDF7BBD5C}" type="slidenum">
              <a:rPr lang="pl-PL" b="1" smtClean="0">
                <a:solidFill>
                  <a:schemeClr val="bg1"/>
                </a:solidFill>
                <a:latin typeface="Arial" panose="020B0604020202020204" pitchFamily="34" charset="0"/>
                <a:cs typeface="Arial" panose="020B0604020202020204" pitchFamily="34" charset="0"/>
              </a:rPr>
              <a:pPr/>
              <a:t>32</a:t>
            </a:fld>
            <a:endParaRPr lang="pl-PL" b="1" dirty="0">
              <a:solidFill>
                <a:schemeClr val="bg1"/>
              </a:solidFill>
              <a:latin typeface="Arial" panose="020B0604020202020204" pitchFamily="34" charset="0"/>
              <a:cs typeface="Arial" panose="020B0604020202020204" pitchFamily="34" charset="0"/>
            </a:endParaRPr>
          </a:p>
        </p:txBody>
      </p:sp>
      <p:sp>
        <p:nvSpPr>
          <p:cNvPr id="8" name="pole tekstowe 7"/>
          <p:cNvSpPr txBox="1"/>
          <p:nvPr/>
        </p:nvSpPr>
        <p:spPr>
          <a:xfrm>
            <a:off x="368464" y="4716899"/>
            <a:ext cx="8519419" cy="1331134"/>
          </a:xfrm>
          <a:prstGeom prst="rect">
            <a:avLst/>
          </a:prstGeom>
          <a:noFill/>
        </p:spPr>
        <p:txBody>
          <a:bodyPr wrap="square" rtlCol="0">
            <a:spAutoFit/>
          </a:bodyPr>
          <a:lstStyle/>
          <a:p>
            <a:pPr>
              <a:spcBef>
                <a:spcPts val="1800"/>
              </a:spcBef>
            </a:pPr>
            <a:r>
              <a:rPr lang="pl-PL" sz="1150" dirty="0">
                <a:latin typeface="Arial" panose="020B0604020202020204" pitchFamily="34" charset="0"/>
                <a:cs typeface="Arial" panose="020B0604020202020204" pitchFamily="34" charset="0"/>
              </a:rPr>
              <a:t>W 2022 roku, przeciętne zatrudnienie w sektorze przedsiębiorstw ukształtowało się na poziomie 255,1 tys. osób i było o 3,3% wyższe (w kraju o 2,6%) niż w 2021 roku. Najbardziej zatrudnienie wzrosło w dostawie wody; gospodarowaniu ściekami </a:t>
            </a:r>
            <a:br>
              <a:rPr lang="pl-PL" sz="1150" dirty="0">
                <a:latin typeface="Arial" panose="020B0604020202020204" pitchFamily="34" charset="0"/>
                <a:cs typeface="Arial" panose="020B0604020202020204" pitchFamily="34" charset="0"/>
              </a:rPr>
            </a:br>
            <a:r>
              <a:rPr lang="pl-PL" sz="1150" dirty="0">
                <a:latin typeface="Arial" panose="020B0604020202020204" pitchFamily="34" charset="0"/>
                <a:cs typeface="Arial" panose="020B0604020202020204" pitchFamily="34" charset="0"/>
              </a:rPr>
              <a:t>i odpadami; rekultywacji (o 13,3%), natomiast istotny spadek odnotowano w obsłudze rynku nieruchomości (o 1,1%). </a:t>
            </a:r>
            <a:br>
              <a:rPr lang="pl-PL" sz="1150" dirty="0">
                <a:latin typeface="Arial" panose="020B0604020202020204" pitchFamily="34" charset="0"/>
                <a:cs typeface="Arial" panose="020B0604020202020204" pitchFamily="34" charset="0"/>
              </a:rPr>
            </a:br>
            <a:br>
              <a:rPr lang="pl-PL" sz="1150" dirty="0">
                <a:latin typeface="Arial" panose="020B0604020202020204" pitchFamily="34" charset="0"/>
                <a:cs typeface="Arial" panose="020B0604020202020204" pitchFamily="34" charset="0"/>
              </a:rPr>
            </a:br>
            <a:r>
              <a:rPr lang="pl-PL" sz="1150" dirty="0">
                <a:latin typeface="Arial" panose="020B0604020202020204" pitchFamily="34" charset="0"/>
                <a:cs typeface="Arial" panose="020B0604020202020204" pitchFamily="34" charset="0"/>
              </a:rPr>
              <a:t>W okresie styczeń–wrzesień 2023 r. przeciętne zatrudnienie w sektorze przedsiębiorstw ukształtowało się na poziomie 253,6 tys. osób i zmniejszyło się o 0,4% w porównaniu z analogicznym okresem ubiegłego roku (w kraju wzrost o 0,5%). Największy spadek zatrudnienia odnotowano w budownictwie (o 4,1%), a wzrost w informacji i komunikacji (o 9,0%).</a:t>
            </a:r>
          </a:p>
        </p:txBody>
      </p:sp>
      <p:pic>
        <p:nvPicPr>
          <p:cNvPr id="4" name="Obraz 3" descr="Wykres linowy ora dane od września 2020 roku do września 2023 roku. Na koniec analizowanego okresu wskaźnik dla Polski wyniósł ok. 116,0, a dla województwa podkarpackiego ok 112,0.">
            <a:extLst>
              <a:ext uri="{FF2B5EF4-FFF2-40B4-BE49-F238E27FC236}">
                <a16:creationId xmlns:a16="http://schemas.microsoft.com/office/drawing/2014/main" id="{27B76B54-C480-49FA-A389-3DD74D87B213}"/>
              </a:ext>
            </a:extLst>
          </p:cNvPr>
          <p:cNvPicPr>
            <a:picLocks noChangeAspect="1"/>
          </p:cNvPicPr>
          <p:nvPr/>
        </p:nvPicPr>
        <p:blipFill>
          <a:blip r:embed="rId2"/>
          <a:stretch>
            <a:fillRect/>
          </a:stretch>
        </p:blipFill>
        <p:spPr>
          <a:xfrm>
            <a:off x="368464" y="1185252"/>
            <a:ext cx="8071804" cy="3456732"/>
          </a:xfrm>
          <a:prstGeom prst="rect">
            <a:avLst/>
          </a:prstGeom>
        </p:spPr>
      </p:pic>
    </p:spTree>
    <p:extLst>
      <p:ext uri="{BB962C8B-B14F-4D97-AF65-F5344CB8AC3E}">
        <p14:creationId xmlns:p14="http://schemas.microsoft.com/office/powerpoint/2010/main" val="1438366953"/>
      </p:ext>
    </p:extLst>
  </p:cSld>
  <p:clrMapOvr>
    <a:masterClrMapping/>
  </p:clrMapOvr>
  <p:transition spd="slow">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ytuł 5">
            <a:extLst>
              <a:ext uri="{FF2B5EF4-FFF2-40B4-BE49-F238E27FC236}">
                <a16:creationId xmlns:a16="http://schemas.microsoft.com/office/drawing/2014/main" id="{158D2014-ED4C-44CB-A82A-C28C590BD683}"/>
              </a:ext>
            </a:extLst>
          </p:cNvPr>
          <p:cNvSpPr>
            <a:spLocks noGrp="1"/>
          </p:cNvSpPr>
          <p:nvPr>
            <p:ph type="title"/>
          </p:nvPr>
        </p:nvSpPr>
        <p:spPr>
          <a:xfrm>
            <a:off x="628650" y="365126"/>
            <a:ext cx="7332009" cy="773527"/>
          </a:xfrm>
        </p:spPr>
        <p:txBody>
          <a:bodyPr>
            <a:normAutofit fontScale="90000"/>
          </a:bodyPr>
          <a:lstStyle/>
          <a:p>
            <a:pPr>
              <a:lnSpc>
                <a:spcPct val="150000"/>
              </a:lnSpc>
            </a:pPr>
            <a:r>
              <a:rPr lang="pl-PL" sz="1800" b="1" dirty="0">
                <a:solidFill>
                  <a:srgbClr val="173583"/>
                </a:solidFill>
                <a:latin typeface="Arial" panose="020B0604020202020204" pitchFamily="34" charset="0"/>
                <a:cs typeface="Arial" panose="020B0604020202020204" pitchFamily="34" charset="0"/>
              </a:rPr>
              <a:t>Dynamika przeciętnego zatrudnienia w sektorze przedsiębiorstw </a:t>
            </a:r>
            <a:br>
              <a:rPr lang="pl-PL" sz="1800" b="1" dirty="0">
                <a:solidFill>
                  <a:srgbClr val="173583"/>
                </a:solidFill>
                <a:latin typeface="Arial" panose="020B0604020202020204" pitchFamily="34" charset="0"/>
                <a:cs typeface="Arial" panose="020B0604020202020204" pitchFamily="34" charset="0"/>
              </a:rPr>
            </a:br>
            <a:r>
              <a:rPr lang="pl-PL" sz="1400" b="1" dirty="0">
                <a:solidFill>
                  <a:srgbClr val="173583"/>
                </a:solidFill>
                <a:latin typeface="Arial" panose="020B0604020202020204" pitchFamily="34" charset="0"/>
                <a:cs typeface="Arial" panose="020B0604020202020204" pitchFamily="34" charset="0"/>
              </a:rPr>
              <a:t>(rok poprzedni = 100)</a:t>
            </a:r>
            <a:endParaRPr lang="pl-PL" sz="1400" dirty="0"/>
          </a:p>
        </p:txBody>
      </p:sp>
      <p:sp>
        <p:nvSpPr>
          <p:cNvPr id="2" name="Symbol zastępczy numeru slajdu 1"/>
          <p:cNvSpPr>
            <a:spLocks noGrp="1"/>
          </p:cNvSpPr>
          <p:nvPr>
            <p:ph type="sldNum" sz="quarter" idx="12"/>
          </p:nvPr>
        </p:nvSpPr>
        <p:spPr>
          <a:xfrm>
            <a:off x="6830483" y="6194986"/>
            <a:ext cx="2057400" cy="365125"/>
          </a:xfrm>
        </p:spPr>
        <p:txBody>
          <a:bodyPr/>
          <a:lstStyle/>
          <a:p>
            <a:fld id="{D34FB485-CFF7-4EBC-BE59-1C5DDF7BBD5C}" type="slidenum">
              <a:rPr lang="pl-PL" b="1" smtClean="0">
                <a:solidFill>
                  <a:schemeClr val="bg1"/>
                </a:solidFill>
                <a:latin typeface="Arial" panose="020B0604020202020204" pitchFamily="34" charset="0"/>
                <a:cs typeface="Arial" panose="020B0604020202020204" pitchFamily="34" charset="0"/>
              </a:rPr>
              <a:pPr/>
              <a:t>33</a:t>
            </a:fld>
            <a:endParaRPr lang="pl-PL" b="1" dirty="0">
              <a:solidFill>
                <a:schemeClr val="bg1"/>
              </a:solidFill>
              <a:latin typeface="Arial" panose="020B0604020202020204" pitchFamily="34" charset="0"/>
              <a:cs typeface="Arial" panose="020B0604020202020204" pitchFamily="34" charset="0"/>
            </a:endParaRPr>
          </a:p>
        </p:txBody>
      </p:sp>
      <p:pic>
        <p:nvPicPr>
          <p:cNvPr id="4" name="Obraz 3" descr="Wykres poziomy oraz dane w 2022 r.: Zachodniopomorskie 104,1, Wielkopolskie 103,9, Podlaskie 103,5, Małopolskie 103,5, Podkarpackie 103,3 (5 lokata), Dolnośląskie 103,0, Pomorskie 102,9, Warmińsko-mazurskie 102,4, Mazowiecki 102,3, Lubelskie 102,2, Opolskie 102,0 Kujawsko-pomorskie 101,9, Łódzkie 101,6, Lubuskie 101,6, Śląskie 101,3, Świętokrzyskie 101,2 ">
            <a:extLst>
              <a:ext uri="{FF2B5EF4-FFF2-40B4-BE49-F238E27FC236}">
                <a16:creationId xmlns:a16="http://schemas.microsoft.com/office/drawing/2014/main" id="{F982CC70-E874-464B-A416-9FD7122142E4}"/>
              </a:ext>
            </a:extLst>
          </p:cNvPr>
          <p:cNvPicPr>
            <a:picLocks noChangeAspect="1"/>
          </p:cNvPicPr>
          <p:nvPr/>
        </p:nvPicPr>
        <p:blipFill>
          <a:blip r:embed="rId2"/>
          <a:stretch>
            <a:fillRect/>
          </a:stretch>
        </p:blipFill>
        <p:spPr>
          <a:xfrm>
            <a:off x="560484" y="1138653"/>
            <a:ext cx="8023031" cy="4852837"/>
          </a:xfrm>
          <a:prstGeom prst="rect">
            <a:avLst/>
          </a:prstGeom>
        </p:spPr>
      </p:pic>
      <p:sp>
        <p:nvSpPr>
          <p:cNvPr id="5" name="pole tekstowe 4">
            <a:extLst>
              <a:ext uri="{FF2B5EF4-FFF2-40B4-BE49-F238E27FC236}">
                <a16:creationId xmlns:a16="http://schemas.microsoft.com/office/drawing/2014/main" id="{5ACAF61B-C034-4120-AA67-1FB98E3C8011}"/>
              </a:ext>
            </a:extLst>
          </p:cNvPr>
          <p:cNvSpPr txBox="1"/>
          <p:nvPr/>
        </p:nvSpPr>
        <p:spPr>
          <a:xfrm>
            <a:off x="7859183" y="2318328"/>
            <a:ext cx="1219200" cy="276999"/>
          </a:xfrm>
          <a:prstGeom prst="rect">
            <a:avLst/>
          </a:prstGeom>
          <a:noFill/>
        </p:spPr>
        <p:txBody>
          <a:bodyPr wrap="square" rtlCol="0">
            <a:spAutoFit/>
          </a:bodyPr>
          <a:lstStyle/>
          <a:p>
            <a:r>
              <a:rPr lang="pl-PL" sz="1200" dirty="0">
                <a:latin typeface="Arial" panose="020B0604020202020204" pitchFamily="34" charset="0"/>
                <a:cs typeface="Arial" panose="020B0604020202020204" pitchFamily="34" charset="0"/>
              </a:rPr>
              <a:t>5. lokata</a:t>
            </a:r>
          </a:p>
        </p:txBody>
      </p:sp>
    </p:spTree>
    <p:extLst>
      <p:ext uri="{BB962C8B-B14F-4D97-AF65-F5344CB8AC3E}">
        <p14:creationId xmlns:p14="http://schemas.microsoft.com/office/powerpoint/2010/main" val="1939318477"/>
      </p:ext>
    </p:extLst>
  </p:cSld>
  <p:clrMapOvr>
    <a:masterClrMapping/>
  </p:clrMapOvr>
  <p:transition spd="slow">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0AA7097-4566-439A-A7E7-438A6CE9EB82}"/>
              </a:ext>
            </a:extLst>
          </p:cNvPr>
          <p:cNvSpPr>
            <a:spLocks noGrp="1"/>
          </p:cNvSpPr>
          <p:nvPr>
            <p:ph type="title"/>
          </p:nvPr>
        </p:nvSpPr>
        <p:spPr>
          <a:xfrm>
            <a:off x="1345266" y="3140916"/>
            <a:ext cx="6453468" cy="576168"/>
          </a:xfrm>
        </p:spPr>
        <p:txBody>
          <a:bodyPr>
            <a:normAutofit/>
          </a:bodyPr>
          <a:lstStyle/>
          <a:p>
            <a:r>
              <a:rPr lang="pl-PL" sz="2400" b="1" dirty="0">
                <a:solidFill>
                  <a:srgbClr val="173583"/>
                </a:solidFill>
                <a:latin typeface="Arial" panose="020B0604020202020204" pitchFamily="34" charset="0"/>
                <a:cs typeface="Arial" panose="020B0604020202020204" pitchFamily="34" charset="0"/>
              </a:rPr>
              <a:t>Demografia w świetle napływu uchodźców</a:t>
            </a:r>
            <a:endParaRPr lang="pl-PL" sz="2400" dirty="0"/>
          </a:p>
        </p:txBody>
      </p:sp>
    </p:spTree>
    <p:extLst>
      <p:ext uri="{BB962C8B-B14F-4D97-AF65-F5344CB8AC3E}">
        <p14:creationId xmlns:p14="http://schemas.microsoft.com/office/powerpoint/2010/main" val="2786208760"/>
      </p:ext>
    </p:extLst>
  </p:cSld>
  <p:clrMapOvr>
    <a:masterClrMapping/>
  </p:clrMapOvr>
  <p:transition spd="slow">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a:extLst>
              <a:ext uri="{FF2B5EF4-FFF2-40B4-BE49-F238E27FC236}">
                <a16:creationId xmlns:a16="http://schemas.microsoft.com/office/drawing/2014/main" id="{7DC483E0-0339-42A0-BE29-5C1B0659C57F}"/>
              </a:ext>
            </a:extLst>
          </p:cNvPr>
          <p:cNvSpPr>
            <a:spLocks noGrp="1"/>
          </p:cNvSpPr>
          <p:nvPr>
            <p:ph type="title"/>
          </p:nvPr>
        </p:nvSpPr>
        <p:spPr>
          <a:xfrm>
            <a:off x="628650" y="365126"/>
            <a:ext cx="6928597" cy="505157"/>
          </a:xfrm>
        </p:spPr>
        <p:txBody>
          <a:bodyPr>
            <a:normAutofit/>
          </a:bodyPr>
          <a:lstStyle/>
          <a:p>
            <a:r>
              <a:rPr lang="pl-PL" sz="1800" b="1" dirty="0">
                <a:solidFill>
                  <a:srgbClr val="173583"/>
                </a:solidFill>
                <a:latin typeface="Arial" panose="020B0604020202020204" pitchFamily="34" charset="0"/>
                <a:cs typeface="Arial" panose="020B0604020202020204" pitchFamily="34" charset="0"/>
              </a:rPr>
              <a:t>Piramida płci i wieku ludności w województwie podkarpackim </a:t>
            </a:r>
            <a:endParaRPr lang="pl-PL" sz="1800" dirty="0"/>
          </a:p>
        </p:txBody>
      </p:sp>
      <p:sp>
        <p:nvSpPr>
          <p:cNvPr id="2" name="Symbol zastępczy numeru slajdu 1"/>
          <p:cNvSpPr>
            <a:spLocks noGrp="1"/>
          </p:cNvSpPr>
          <p:nvPr>
            <p:ph type="sldNum" sz="quarter" idx="12"/>
          </p:nvPr>
        </p:nvSpPr>
        <p:spPr>
          <a:xfrm>
            <a:off x="6843433" y="6212915"/>
            <a:ext cx="2057400" cy="365125"/>
          </a:xfrm>
        </p:spPr>
        <p:txBody>
          <a:bodyPr/>
          <a:lstStyle/>
          <a:p>
            <a:fld id="{D34FB485-CFF7-4EBC-BE59-1C5DDF7BBD5C}" type="slidenum">
              <a:rPr lang="pl-PL" b="1" smtClean="0">
                <a:solidFill>
                  <a:schemeClr val="bg1"/>
                </a:solidFill>
                <a:latin typeface="Arial" panose="020B0604020202020204" pitchFamily="34" charset="0"/>
                <a:cs typeface="Arial" panose="020B0604020202020204" pitchFamily="34" charset="0"/>
              </a:rPr>
              <a:pPr/>
              <a:t>35</a:t>
            </a:fld>
            <a:endParaRPr lang="pl-PL" b="1" dirty="0">
              <a:solidFill>
                <a:schemeClr val="bg1"/>
              </a:solidFill>
              <a:latin typeface="Arial" panose="020B0604020202020204" pitchFamily="34" charset="0"/>
              <a:cs typeface="Arial" panose="020B0604020202020204" pitchFamily="34" charset="0"/>
            </a:endParaRPr>
          </a:p>
        </p:txBody>
      </p:sp>
      <p:sp>
        <p:nvSpPr>
          <p:cNvPr id="17" name="pole tekstowe 16">
            <a:extLst>
              <a:ext uri="{FF2B5EF4-FFF2-40B4-BE49-F238E27FC236}">
                <a16:creationId xmlns:a16="http://schemas.microsoft.com/office/drawing/2014/main" id="{4B90B7F1-C04B-4E3C-8CFE-B37A16528A3B}"/>
              </a:ext>
            </a:extLst>
          </p:cNvPr>
          <p:cNvSpPr txBox="1"/>
          <p:nvPr/>
        </p:nvSpPr>
        <p:spPr>
          <a:xfrm>
            <a:off x="689942" y="1057138"/>
            <a:ext cx="3951069" cy="276999"/>
          </a:xfrm>
          <a:prstGeom prst="rect">
            <a:avLst/>
          </a:prstGeom>
          <a:noFill/>
        </p:spPr>
        <p:txBody>
          <a:bodyPr wrap="square" rtlCol="0">
            <a:spAutoFit/>
          </a:bodyPr>
          <a:lstStyle/>
          <a:p>
            <a:pPr algn="ctr"/>
            <a:r>
              <a:rPr lang="pl-PL" sz="1200" b="1" dirty="0">
                <a:latin typeface="Arial" panose="020B0604020202020204" pitchFamily="34" charset="0"/>
                <a:cs typeface="Arial" panose="020B0604020202020204" pitchFamily="34" charset="0"/>
              </a:rPr>
              <a:t>W 2022 r.</a:t>
            </a:r>
            <a:endParaRPr lang="pl-PL" sz="1050" b="1" dirty="0">
              <a:latin typeface="Arial" panose="020B0604020202020204" pitchFamily="34" charset="0"/>
              <a:ea typeface="Fira Sans" panose="020B0503050000020004" pitchFamily="34" charset="0"/>
              <a:cs typeface="Arial" panose="020B0604020202020204" pitchFamily="34" charset="0"/>
            </a:endParaRPr>
          </a:p>
        </p:txBody>
      </p:sp>
      <p:sp>
        <p:nvSpPr>
          <p:cNvPr id="26" name="pole tekstowe 25">
            <a:extLst>
              <a:ext uri="{FF2B5EF4-FFF2-40B4-BE49-F238E27FC236}">
                <a16:creationId xmlns:a16="http://schemas.microsoft.com/office/drawing/2014/main" id="{494D3895-65F4-43AA-8322-0CAF44234D06}"/>
              </a:ext>
            </a:extLst>
          </p:cNvPr>
          <p:cNvSpPr txBox="1"/>
          <p:nvPr/>
        </p:nvSpPr>
        <p:spPr>
          <a:xfrm>
            <a:off x="5382883" y="1057138"/>
            <a:ext cx="3370301" cy="276999"/>
          </a:xfrm>
          <a:prstGeom prst="rect">
            <a:avLst/>
          </a:prstGeom>
          <a:noFill/>
        </p:spPr>
        <p:txBody>
          <a:bodyPr wrap="square" rtlCol="0">
            <a:spAutoFit/>
          </a:bodyPr>
          <a:lstStyle/>
          <a:p>
            <a:pPr algn="ctr"/>
            <a:r>
              <a:rPr lang="pl-PL" sz="1200" b="1" dirty="0">
                <a:latin typeface="Arial" panose="020B0604020202020204" pitchFamily="34" charset="0"/>
                <a:cs typeface="Arial" panose="020B0604020202020204" pitchFamily="34" charset="0"/>
              </a:rPr>
              <a:t>W 2060 r.</a:t>
            </a:r>
            <a:endParaRPr lang="pl-PL" sz="1050" b="1" dirty="0">
              <a:latin typeface="Arial" panose="020B0604020202020204" pitchFamily="34" charset="0"/>
              <a:ea typeface="Fira Sans" panose="020B0503050000020004" pitchFamily="34" charset="0"/>
              <a:cs typeface="Arial" panose="020B0604020202020204" pitchFamily="34" charset="0"/>
            </a:endParaRPr>
          </a:p>
        </p:txBody>
      </p:sp>
      <p:pic>
        <p:nvPicPr>
          <p:cNvPr id="6" name="Obraz 5" descr="Wykres linowy poziomy podziałem na mężczyźni i kobiety w tym dane: nadwyżka liczy mężczyzn nad kobietami w 2020 r. w przedziale od 0 do 58 roku życia. Nadwyżka liczby kobiet nad liczbą mężczyzn w 2022 r. w przedziale od 60 do 100 i więcej.  ">
            <a:extLst>
              <a:ext uri="{FF2B5EF4-FFF2-40B4-BE49-F238E27FC236}">
                <a16:creationId xmlns:a16="http://schemas.microsoft.com/office/drawing/2014/main" id="{C4E7EDA4-4BAB-4893-B039-980958AAE780}"/>
              </a:ext>
            </a:extLst>
          </p:cNvPr>
          <p:cNvPicPr>
            <a:picLocks noChangeAspect="1"/>
          </p:cNvPicPr>
          <p:nvPr/>
        </p:nvPicPr>
        <p:blipFill>
          <a:blip r:embed="rId2"/>
          <a:stretch>
            <a:fillRect/>
          </a:stretch>
        </p:blipFill>
        <p:spPr>
          <a:xfrm>
            <a:off x="4960189" y="1520992"/>
            <a:ext cx="4183811" cy="3787977"/>
          </a:xfrm>
          <a:prstGeom prst="rect">
            <a:avLst/>
          </a:prstGeom>
        </p:spPr>
      </p:pic>
      <p:pic>
        <p:nvPicPr>
          <p:cNvPr id="27" name="Obraz 26" descr="Wykres linowy poziomy podziałem na mężczyźni i kobiety w tym dane: nadwyżka liczy mężczyzn nad kobietami w 2022 r. w przedziale od 0 do 52 roku życia. Nadwyżka liczby kobiet nad liczbą mężczyzn w 2022 r. w przedziale od 52 do 100 i więcej.  ">
            <a:extLst>
              <a:ext uri="{FF2B5EF4-FFF2-40B4-BE49-F238E27FC236}">
                <a16:creationId xmlns:a16="http://schemas.microsoft.com/office/drawing/2014/main" id="{8347D3B3-E964-4251-A74F-2EC667DBAB21}"/>
              </a:ext>
            </a:extLst>
          </p:cNvPr>
          <p:cNvPicPr>
            <a:picLocks noChangeAspect="1"/>
          </p:cNvPicPr>
          <p:nvPr/>
        </p:nvPicPr>
        <p:blipFill>
          <a:blip r:embed="rId3"/>
          <a:stretch>
            <a:fillRect/>
          </a:stretch>
        </p:blipFill>
        <p:spPr>
          <a:xfrm>
            <a:off x="301753" y="1480785"/>
            <a:ext cx="4270247" cy="3863305"/>
          </a:xfrm>
          <a:prstGeom prst="rect">
            <a:avLst/>
          </a:prstGeom>
        </p:spPr>
      </p:pic>
    </p:spTree>
    <p:extLst>
      <p:ext uri="{BB962C8B-B14F-4D97-AF65-F5344CB8AC3E}">
        <p14:creationId xmlns:p14="http://schemas.microsoft.com/office/powerpoint/2010/main" val="3110021402"/>
      </p:ext>
    </p:extLst>
  </p:cSld>
  <p:clrMapOvr>
    <a:masterClrMapping/>
  </p:clrMapOvr>
  <p:transition spd="slow">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ytuł 5">
            <a:extLst>
              <a:ext uri="{FF2B5EF4-FFF2-40B4-BE49-F238E27FC236}">
                <a16:creationId xmlns:a16="http://schemas.microsoft.com/office/drawing/2014/main" id="{99DB37B8-EC7E-49AB-9212-A0A5B2AA11C6}"/>
              </a:ext>
            </a:extLst>
          </p:cNvPr>
          <p:cNvSpPr>
            <a:spLocks noGrp="1"/>
          </p:cNvSpPr>
          <p:nvPr>
            <p:ph type="title"/>
          </p:nvPr>
        </p:nvSpPr>
        <p:spPr>
          <a:xfrm>
            <a:off x="396228" y="145356"/>
            <a:ext cx="7340974" cy="413522"/>
          </a:xfrm>
        </p:spPr>
        <p:txBody>
          <a:bodyPr>
            <a:normAutofit/>
          </a:bodyPr>
          <a:lstStyle/>
          <a:p>
            <a:r>
              <a:rPr lang="pl-PL" sz="1800" b="1" dirty="0">
                <a:solidFill>
                  <a:srgbClr val="173583"/>
                </a:solidFill>
                <a:latin typeface="Arial" panose="020B0604020202020204" pitchFamily="34" charset="0"/>
                <a:cs typeface="Arial" panose="020B0604020202020204" pitchFamily="34" charset="0"/>
              </a:rPr>
              <a:t>Stan ludności w województwie podkarpackim w latach 2012-2022</a:t>
            </a:r>
            <a:endParaRPr lang="pl-PL" sz="1800" dirty="0"/>
          </a:p>
        </p:txBody>
      </p:sp>
      <p:sp>
        <p:nvSpPr>
          <p:cNvPr id="2" name="Symbol zastępczy numeru slajdu 1"/>
          <p:cNvSpPr>
            <a:spLocks noGrp="1"/>
          </p:cNvSpPr>
          <p:nvPr>
            <p:ph type="sldNum" sz="quarter" idx="12"/>
          </p:nvPr>
        </p:nvSpPr>
        <p:spPr>
          <a:xfrm>
            <a:off x="6798609" y="6210996"/>
            <a:ext cx="2057400" cy="365125"/>
          </a:xfrm>
        </p:spPr>
        <p:txBody>
          <a:bodyPr/>
          <a:lstStyle/>
          <a:p>
            <a:fld id="{D34FB485-CFF7-4EBC-BE59-1C5DDF7BBD5C}" type="slidenum">
              <a:rPr lang="pl-PL" b="1" smtClean="0">
                <a:solidFill>
                  <a:schemeClr val="bg1"/>
                </a:solidFill>
                <a:latin typeface="Arial" panose="020B0604020202020204" pitchFamily="34" charset="0"/>
                <a:cs typeface="Arial" panose="020B0604020202020204" pitchFamily="34" charset="0"/>
              </a:rPr>
              <a:pPr/>
              <a:t>36</a:t>
            </a:fld>
            <a:endParaRPr lang="pl-PL" b="1" dirty="0">
              <a:solidFill>
                <a:schemeClr val="bg1"/>
              </a:solidFill>
              <a:latin typeface="Arial" panose="020B0604020202020204" pitchFamily="34" charset="0"/>
              <a:cs typeface="Arial" panose="020B0604020202020204" pitchFamily="34" charset="0"/>
            </a:endParaRPr>
          </a:p>
        </p:txBody>
      </p:sp>
      <p:sp>
        <p:nvSpPr>
          <p:cNvPr id="5" name="pole tekstowe 4">
            <a:extLst>
              <a:ext uri="{FF2B5EF4-FFF2-40B4-BE49-F238E27FC236}">
                <a16:creationId xmlns:a16="http://schemas.microsoft.com/office/drawing/2014/main" id="{2495462E-0D4B-4FC4-AF8A-BAEF1B1A1410}"/>
              </a:ext>
            </a:extLst>
          </p:cNvPr>
          <p:cNvSpPr txBox="1"/>
          <p:nvPr/>
        </p:nvSpPr>
        <p:spPr>
          <a:xfrm>
            <a:off x="689942" y="703456"/>
            <a:ext cx="6747542" cy="276999"/>
          </a:xfrm>
          <a:prstGeom prst="rect">
            <a:avLst/>
          </a:prstGeom>
          <a:noFill/>
        </p:spPr>
        <p:txBody>
          <a:bodyPr wrap="square" rtlCol="0">
            <a:spAutoFit/>
          </a:bodyPr>
          <a:lstStyle/>
          <a:p>
            <a:pPr algn="ctr"/>
            <a:r>
              <a:rPr lang="pl-PL" sz="1200" b="1" dirty="0">
                <a:latin typeface="Arial" panose="020B0604020202020204" pitchFamily="34" charset="0"/>
                <a:cs typeface="Arial" panose="020B0604020202020204" pitchFamily="34" charset="0"/>
              </a:rPr>
              <a:t>Liczba ludności w tys. osób</a:t>
            </a:r>
            <a:endParaRPr lang="pl-PL" sz="1050" b="1" dirty="0">
              <a:latin typeface="Arial" panose="020B0604020202020204" pitchFamily="34" charset="0"/>
              <a:ea typeface="Fira Sans" panose="020B0503050000020004" pitchFamily="34" charset="0"/>
              <a:cs typeface="Arial" panose="020B0604020202020204" pitchFamily="34" charset="0"/>
            </a:endParaRPr>
          </a:p>
        </p:txBody>
      </p:sp>
      <p:sp>
        <p:nvSpPr>
          <p:cNvPr id="7" name="pole tekstowe 6">
            <a:extLst>
              <a:ext uri="{FF2B5EF4-FFF2-40B4-BE49-F238E27FC236}">
                <a16:creationId xmlns:a16="http://schemas.microsoft.com/office/drawing/2014/main" id="{333F2CBA-B75C-466F-8A5B-48747A5EFCBF}"/>
              </a:ext>
            </a:extLst>
          </p:cNvPr>
          <p:cNvSpPr txBox="1"/>
          <p:nvPr/>
        </p:nvSpPr>
        <p:spPr>
          <a:xfrm>
            <a:off x="1810703" y="3429000"/>
            <a:ext cx="6747542" cy="276999"/>
          </a:xfrm>
          <a:prstGeom prst="rect">
            <a:avLst/>
          </a:prstGeom>
          <a:noFill/>
        </p:spPr>
        <p:txBody>
          <a:bodyPr wrap="square" rtlCol="0">
            <a:spAutoFit/>
          </a:bodyPr>
          <a:lstStyle/>
          <a:p>
            <a:pPr algn="ctr"/>
            <a:r>
              <a:rPr lang="pl-PL" sz="1200" b="1" dirty="0">
                <a:latin typeface="Arial" panose="020B0604020202020204" pitchFamily="34" charset="0"/>
                <a:cs typeface="Arial" panose="020B0604020202020204" pitchFamily="34" charset="0"/>
              </a:rPr>
              <a:t>Dynamika liczby ludności</a:t>
            </a:r>
            <a:endParaRPr lang="pl-PL" sz="1050" b="1" dirty="0">
              <a:latin typeface="Arial" panose="020B0604020202020204" pitchFamily="34" charset="0"/>
              <a:ea typeface="Fira Sans" panose="020B0503050000020004" pitchFamily="34" charset="0"/>
              <a:cs typeface="Arial" panose="020B0604020202020204" pitchFamily="34" charset="0"/>
            </a:endParaRPr>
          </a:p>
        </p:txBody>
      </p:sp>
      <p:pic>
        <p:nvPicPr>
          <p:cNvPr id="3" name="Obraz 2" descr="Wykres pionowy w tym dane w latach od 2012 do 2022. Na koniec analizowanego okresu w 2022 roku 2079,1">
            <a:extLst>
              <a:ext uri="{FF2B5EF4-FFF2-40B4-BE49-F238E27FC236}">
                <a16:creationId xmlns:a16="http://schemas.microsoft.com/office/drawing/2014/main" id="{2A4187E0-3BE3-4F63-9297-F6014527E9FE}"/>
              </a:ext>
            </a:extLst>
          </p:cNvPr>
          <p:cNvPicPr>
            <a:picLocks noChangeAspect="1"/>
          </p:cNvPicPr>
          <p:nvPr/>
        </p:nvPicPr>
        <p:blipFill>
          <a:blip r:embed="rId2"/>
          <a:stretch>
            <a:fillRect/>
          </a:stretch>
        </p:blipFill>
        <p:spPr>
          <a:xfrm>
            <a:off x="328932" y="980455"/>
            <a:ext cx="7108552" cy="2097206"/>
          </a:xfrm>
          <a:prstGeom prst="rect">
            <a:avLst/>
          </a:prstGeom>
        </p:spPr>
      </p:pic>
      <p:pic>
        <p:nvPicPr>
          <p:cNvPr id="4" name="Obraz 3" descr="Wykres linowy w tym dane w latach 2012 do 2022. Na koniec analizowanego okresu w 2022 roku Polska i województwo podkarpackie delikatnie powyżej 99,5">
            <a:extLst>
              <a:ext uri="{FF2B5EF4-FFF2-40B4-BE49-F238E27FC236}">
                <a16:creationId xmlns:a16="http://schemas.microsoft.com/office/drawing/2014/main" id="{0E9D62BE-B27E-4458-8981-A13C90D608DD}"/>
              </a:ext>
            </a:extLst>
          </p:cNvPr>
          <p:cNvPicPr>
            <a:picLocks noChangeAspect="1"/>
          </p:cNvPicPr>
          <p:nvPr/>
        </p:nvPicPr>
        <p:blipFill>
          <a:blip r:embed="rId3"/>
          <a:stretch>
            <a:fillRect/>
          </a:stretch>
        </p:blipFill>
        <p:spPr>
          <a:xfrm>
            <a:off x="1633541" y="3671351"/>
            <a:ext cx="7004911" cy="2743438"/>
          </a:xfrm>
          <a:prstGeom prst="rect">
            <a:avLst/>
          </a:prstGeom>
        </p:spPr>
      </p:pic>
    </p:spTree>
    <p:extLst>
      <p:ext uri="{BB962C8B-B14F-4D97-AF65-F5344CB8AC3E}">
        <p14:creationId xmlns:p14="http://schemas.microsoft.com/office/powerpoint/2010/main" val="3138188187"/>
      </p:ext>
    </p:extLst>
  </p:cSld>
  <p:clrMapOvr>
    <a:masterClrMapping/>
  </p:clrMapOvr>
  <p:transition spd="slow">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29AC89E9-CC29-4D4B-BA1F-245A41AC7E8B}"/>
              </a:ext>
            </a:extLst>
          </p:cNvPr>
          <p:cNvSpPr>
            <a:spLocks noGrp="1"/>
          </p:cNvSpPr>
          <p:nvPr>
            <p:ph type="title"/>
          </p:nvPr>
        </p:nvSpPr>
        <p:spPr>
          <a:xfrm>
            <a:off x="450926" y="203761"/>
            <a:ext cx="7376832" cy="533687"/>
          </a:xfrm>
        </p:spPr>
        <p:txBody>
          <a:bodyPr>
            <a:normAutofit fontScale="90000"/>
          </a:bodyPr>
          <a:lstStyle/>
          <a:p>
            <a:r>
              <a:rPr lang="pl-PL" sz="1800" b="1" dirty="0">
                <a:solidFill>
                  <a:srgbClr val="173583"/>
                </a:solidFill>
                <a:latin typeface="Arial" panose="020B0604020202020204" pitchFamily="34" charset="0"/>
                <a:cs typeface="Arial" panose="020B0604020202020204" pitchFamily="34" charset="0"/>
              </a:rPr>
              <a:t>Przyrost naturalny według województw w latach 2012 i 2022</a:t>
            </a:r>
            <a:br>
              <a:rPr lang="pl-PL" sz="1800" b="1" dirty="0">
                <a:solidFill>
                  <a:srgbClr val="173583"/>
                </a:solidFill>
                <a:latin typeface="Arial" panose="020B0604020202020204" pitchFamily="34" charset="0"/>
                <a:cs typeface="Arial" panose="020B0604020202020204" pitchFamily="34" charset="0"/>
              </a:rPr>
            </a:br>
            <a:r>
              <a:rPr lang="pl-PL" sz="1600" b="1" dirty="0">
                <a:solidFill>
                  <a:srgbClr val="173583"/>
                </a:solidFill>
                <a:latin typeface="Arial" panose="020B0604020202020204" pitchFamily="34" charset="0"/>
                <a:cs typeface="Arial" panose="020B0604020202020204" pitchFamily="34" charset="0"/>
              </a:rPr>
              <a:t>(na 1000 ludności)</a:t>
            </a:r>
            <a:endParaRPr lang="pl-PL" sz="1600" dirty="0"/>
          </a:p>
        </p:txBody>
      </p:sp>
      <p:sp>
        <p:nvSpPr>
          <p:cNvPr id="2" name="Symbol zastępczy numeru slajdu 1"/>
          <p:cNvSpPr>
            <a:spLocks noGrp="1"/>
          </p:cNvSpPr>
          <p:nvPr>
            <p:ph type="sldNum" sz="quarter" idx="12"/>
          </p:nvPr>
        </p:nvSpPr>
        <p:spPr>
          <a:xfrm>
            <a:off x="6799058" y="6200062"/>
            <a:ext cx="2057400" cy="365125"/>
          </a:xfrm>
        </p:spPr>
        <p:txBody>
          <a:bodyPr/>
          <a:lstStyle/>
          <a:p>
            <a:fld id="{D34FB485-CFF7-4EBC-BE59-1C5DDF7BBD5C}" type="slidenum">
              <a:rPr lang="pl-PL" b="1" smtClean="0">
                <a:solidFill>
                  <a:schemeClr val="bg1"/>
                </a:solidFill>
                <a:latin typeface="Arial" panose="020B0604020202020204" pitchFamily="34" charset="0"/>
                <a:cs typeface="Arial" panose="020B0604020202020204" pitchFamily="34" charset="0"/>
              </a:rPr>
              <a:pPr/>
              <a:t>37</a:t>
            </a:fld>
            <a:endParaRPr lang="pl-PL" b="1" dirty="0">
              <a:solidFill>
                <a:schemeClr val="bg1"/>
              </a:solidFill>
              <a:latin typeface="Arial" panose="020B0604020202020204" pitchFamily="34" charset="0"/>
              <a:cs typeface="Arial" panose="020B0604020202020204" pitchFamily="34" charset="0"/>
            </a:endParaRPr>
          </a:p>
        </p:txBody>
      </p:sp>
      <p:pic>
        <p:nvPicPr>
          <p:cNvPr id="3" name="Obraz 2" descr="Wykres pionowy w tym dane na minusie w 2022 r.: Świętokrzyskie -6,45, Łódzkie -6,37, Śląskie -5,76, Zachodniopomorskie -5,33, Opolskie -5,24, Lubelskie -4,78, Dolnośląskie – 4,62, Kujawsko-pomorskie i Warmińsko-mazurskie -4,54, Polska -3,79, Podlaskie -3,76, Podkarpackie -2,46, Mazowieckie -2,24, Wielkopolskie -2,16, Pomorskie -1,89, Małopolskie -1,42">
            <a:extLst>
              <a:ext uri="{FF2B5EF4-FFF2-40B4-BE49-F238E27FC236}">
                <a16:creationId xmlns:a16="http://schemas.microsoft.com/office/drawing/2014/main" id="{5CE8360D-D222-4CAB-9FA8-41865666D616}"/>
              </a:ext>
            </a:extLst>
          </p:cNvPr>
          <p:cNvPicPr>
            <a:picLocks noChangeAspect="1"/>
          </p:cNvPicPr>
          <p:nvPr/>
        </p:nvPicPr>
        <p:blipFill>
          <a:blip r:embed="rId2"/>
          <a:stretch>
            <a:fillRect/>
          </a:stretch>
        </p:blipFill>
        <p:spPr>
          <a:xfrm>
            <a:off x="459891" y="978323"/>
            <a:ext cx="8224217" cy="4980864"/>
          </a:xfrm>
          <a:prstGeom prst="rect">
            <a:avLst/>
          </a:prstGeom>
        </p:spPr>
      </p:pic>
    </p:spTree>
    <p:extLst>
      <p:ext uri="{BB962C8B-B14F-4D97-AF65-F5344CB8AC3E}">
        <p14:creationId xmlns:p14="http://schemas.microsoft.com/office/powerpoint/2010/main" val="1498175741"/>
      </p:ext>
    </p:extLst>
  </p:cSld>
  <p:clrMapOvr>
    <a:masterClrMapping/>
  </p:clrMapOvr>
  <p:transition spd="slow">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a:extLst>
              <a:ext uri="{FF2B5EF4-FFF2-40B4-BE49-F238E27FC236}">
                <a16:creationId xmlns:a16="http://schemas.microsoft.com/office/drawing/2014/main" id="{E7CA7C91-5042-4CE4-B195-92F1AF936AC6}"/>
              </a:ext>
            </a:extLst>
          </p:cNvPr>
          <p:cNvSpPr>
            <a:spLocks noGrp="1"/>
          </p:cNvSpPr>
          <p:nvPr>
            <p:ph type="title"/>
          </p:nvPr>
        </p:nvSpPr>
        <p:spPr>
          <a:xfrm>
            <a:off x="1336302" y="2975069"/>
            <a:ext cx="6471397" cy="907862"/>
          </a:xfrm>
        </p:spPr>
        <p:txBody>
          <a:bodyPr>
            <a:normAutofit/>
          </a:bodyPr>
          <a:lstStyle/>
          <a:p>
            <a:r>
              <a:rPr lang="pl-PL" sz="2000" b="1" dirty="0">
                <a:solidFill>
                  <a:srgbClr val="001D77"/>
                </a:solidFill>
                <a:latin typeface="Arial" panose="020B0604020202020204" pitchFamily="34" charset="0"/>
                <a:cs typeface="Arial" panose="020B0604020202020204" pitchFamily="34" charset="0"/>
              </a:rPr>
              <a:t>Czy napływ uchodźców może zmienić pogarszający się obraz sytuacji demograficznej i gospodarczej?</a:t>
            </a:r>
            <a:endParaRPr lang="pl-PL" sz="2000" dirty="0"/>
          </a:p>
        </p:txBody>
      </p:sp>
      <p:sp>
        <p:nvSpPr>
          <p:cNvPr id="2" name="Symbol zastępczy numeru slajdu 1"/>
          <p:cNvSpPr>
            <a:spLocks noGrp="1"/>
          </p:cNvSpPr>
          <p:nvPr>
            <p:ph type="sldNum" sz="quarter" idx="12"/>
          </p:nvPr>
        </p:nvSpPr>
        <p:spPr/>
        <p:txBody>
          <a:bodyPr/>
          <a:lstStyle/>
          <a:p>
            <a:fld id="{D34FB485-CFF7-4EBC-BE59-1C5DDF7BBD5C}" type="slidenum">
              <a:rPr lang="pl-PL" b="1" smtClean="0">
                <a:solidFill>
                  <a:schemeClr val="bg2"/>
                </a:solidFill>
                <a:latin typeface="Arial" panose="020B0604020202020204" pitchFamily="34" charset="0"/>
                <a:cs typeface="Arial" panose="020B0604020202020204" pitchFamily="34" charset="0"/>
              </a:rPr>
              <a:pPr/>
              <a:t>38</a:t>
            </a:fld>
            <a:endParaRPr lang="pl-PL" b="1" dirty="0">
              <a:solidFill>
                <a:schemeClr val="bg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17291069"/>
      </p:ext>
    </p:extLst>
  </p:cSld>
  <p:clrMapOvr>
    <a:masterClrMapping/>
  </p:clrMapOvr>
  <p:transition spd="slow">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a:extLst>
              <a:ext uri="{FF2B5EF4-FFF2-40B4-BE49-F238E27FC236}">
                <a16:creationId xmlns:a16="http://schemas.microsoft.com/office/drawing/2014/main" id="{C099C924-31FB-40ED-8DBE-B04090241BEA}"/>
              </a:ext>
            </a:extLst>
          </p:cNvPr>
          <p:cNvSpPr>
            <a:spLocks noGrp="1"/>
          </p:cNvSpPr>
          <p:nvPr>
            <p:ph type="title"/>
          </p:nvPr>
        </p:nvSpPr>
        <p:spPr>
          <a:xfrm>
            <a:off x="207882" y="307509"/>
            <a:ext cx="7385797" cy="284443"/>
          </a:xfrm>
        </p:spPr>
        <p:txBody>
          <a:bodyPr>
            <a:normAutofit fontScale="90000"/>
          </a:bodyPr>
          <a:lstStyle/>
          <a:p>
            <a:r>
              <a:rPr lang="pl-PL" sz="1800" b="1" dirty="0">
                <a:solidFill>
                  <a:srgbClr val="001D77"/>
                </a:solidFill>
                <a:latin typeface="Arial" panose="020B0604020202020204" pitchFamily="34" charset="0"/>
                <a:cs typeface="Arial" panose="020B0604020202020204" pitchFamily="34" charset="0"/>
              </a:rPr>
              <a:t>Jak precyzyjnie oszacować liczbę obywateli Ukrainy w Polsce?</a:t>
            </a:r>
            <a:endParaRPr lang="pl-PL" sz="1800" dirty="0"/>
          </a:p>
        </p:txBody>
      </p:sp>
      <p:sp>
        <p:nvSpPr>
          <p:cNvPr id="2" name="Symbol zastępczy numeru slajdu 1"/>
          <p:cNvSpPr>
            <a:spLocks noGrp="1"/>
          </p:cNvSpPr>
          <p:nvPr>
            <p:ph type="sldNum" sz="quarter" idx="12"/>
          </p:nvPr>
        </p:nvSpPr>
        <p:spPr>
          <a:xfrm>
            <a:off x="6801928" y="6185366"/>
            <a:ext cx="2057400" cy="365125"/>
          </a:xfrm>
        </p:spPr>
        <p:txBody>
          <a:bodyPr/>
          <a:lstStyle/>
          <a:p>
            <a:fld id="{D34FB485-CFF7-4EBC-BE59-1C5DDF7BBD5C}" type="slidenum">
              <a:rPr lang="pl-PL" b="1" smtClean="0">
                <a:solidFill>
                  <a:schemeClr val="bg1"/>
                </a:solidFill>
                <a:latin typeface="Arial" panose="020B0604020202020204" pitchFamily="34" charset="0"/>
                <a:cs typeface="Arial" panose="020B0604020202020204" pitchFamily="34" charset="0"/>
              </a:rPr>
              <a:pPr/>
              <a:t>39</a:t>
            </a:fld>
            <a:endParaRPr lang="pl-PL" b="1" dirty="0">
              <a:solidFill>
                <a:schemeClr val="bg1"/>
              </a:solidFill>
              <a:latin typeface="Arial" panose="020B0604020202020204" pitchFamily="34" charset="0"/>
              <a:cs typeface="Arial" panose="020B0604020202020204" pitchFamily="34" charset="0"/>
            </a:endParaRPr>
          </a:p>
        </p:txBody>
      </p:sp>
      <p:sp>
        <p:nvSpPr>
          <p:cNvPr id="4" name="Symbol zastępczy zawartości 2">
            <a:extLst>
              <a:ext uri="{FF2B5EF4-FFF2-40B4-BE49-F238E27FC236}">
                <a16:creationId xmlns:a16="http://schemas.microsoft.com/office/drawing/2014/main" id="{AB42C2C9-D244-4A5B-AB04-B5EFFD31B867}"/>
              </a:ext>
            </a:extLst>
          </p:cNvPr>
          <p:cNvSpPr txBox="1">
            <a:spLocks/>
          </p:cNvSpPr>
          <p:nvPr/>
        </p:nvSpPr>
        <p:spPr bwMode="auto">
          <a:xfrm>
            <a:off x="207882" y="725284"/>
            <a:ext cx="8765889" cy="497961"/>
          </a:xfrm>
          <a:prstGeom prst="rect">
            <a:avLst/>
          </a:prstGeom>
          <a:noFill/>
          <a:ln w="9525">
            <a:noFill/>
            <a:miter lim="800000"/>
            <a:headEnd/>
            <a:tailEnd/>
          </a:ln>
          <a:effectLst/>
        </p:spPr>
        <p:txBody>
          <a:bodyPr vert="horz" wrap="square" lIns="68580" tIns="34291" rIns="68580" bIns="34291" numCol="1" anchor="t" anchorCtr="0" compatLnSpc="1">
            <a:prstTxWarp prst="textNoShape">
              <a:avLst/>
            </a:prstTxWarp>
            <a:noAutofit/>
          </a:bodyPr>
          <a:lstStyle/>
          <a:p>
            <a:pPr>
              <a:buClr>
                <a:schemeClr val="accent2"/>
              </a:buClr>
              <a:defRPr/>
            </a:pPr>
            <a:r>
              <a:rPr lang="pl-PL" sz="1600" b="1" dirty="0">
                <a:solidFill>
                  <a:srgbClr val="001D77"/>
                </a:solidFill>
                <a:latin typeface="Arial" panose="020B0604020202020204" pitchFamily="34" charset="0"/>
                <a:cs typeface="Arial" panose="020B0604020202020204" pitchFamily="34" charset="0"/>
              </a:rPr>
              <a:t>Ruch graniczny na granicy polsko-ukraińskiej w latach 2019–2023 według miesięcy</a:t>
            </a:r>
          </a:p>
        </p:txBody>
      </p:sp>
      <p:graphicFrame>
        <p:nvGraphicFramePr>
          <p:cNvPr id="5" name="Wykres 4" descr="Wykres pionowy w tym dane od stycznia 2019 r. do lipca 2023 r.: cudzoziemcy – przyjazd do RP, cudzoziemcy – wyjazd z RP, Polacy – przyjazd do RP, Polacy – wyjazd z RP. Największy pik był w marcu 2022 r., w który to było ok. 2000 cudzoziemców – przyjazd do RP, ok 2400 cudzoziemców – wyjazd z RP, ok. 2450 Polacy – przyjazd do RP, Polacy – wyjazd z RP. Na koniec analizowane okresu we wszystkich kategoriach ok 2000 tys.">
            <a:extLst>
              <a:ext uri="{FF2B5EF4-FFF2-40B4-BE49-F238E27FC236}">
                <a16:creationId xmlns:a16="http://schemas.microsoft.com/office/drawing/2014/main" id="{C06C2893-B6F9-42FF-9FFB-33FA9F7F556A}"/>
              </a:ext>
            </a:extLst>
          </p:cNvPr>
          <p:cNvGraphicFramePr>
            <a:graphicFrameLocks/>
          </p:cNvGraphicFramePr>
          <p:nvPr>
            <p:extLst>
              <p:ext uri="{D42A27DB-BD31-4B8C-83A1-F6EECF244321}">
                <p14:modId xmlns:p14="http://schemas.microsoft.com/office/powerpoint/2010/main" val="2818429029"/>
              </p:ext>
            </p:extLst>
          </p:nvPr>
        </p:nvGraphicFramePr>
        <p:xfrm>
          <a:off x="207882" y="1261103"/>
          <a:ext cx="8765889" cy="4097649"/>
        </p:xfrm>
        <a:graphic>
          <a:graphicData uri="http://schemas.openxmlformats.org/drawingml/2006/chart">
            <c:chart xmlns:c="http://schemas.openxmlformats.org/drawingml/2006/chart" xmlns:r="http://schemas.openxmlformats.org/officeDocument/2006/relationships" r:id="rId2"/>
          </a:graphicData>
        </a:graphic>
      </p:graphicFrame>
      <p:sp>
        <p:nvSpPr>
          <p:cNvPr id="7" name="Prostokąt 6">
            <a:extLst>
              <a:ext uri="{FF2B5EF4-FFF2-40B4-BE49-F238E27FC236}">
                <a16:creationId xmlns:a16="http://schemas.microsoft.com/office/drawing/2014/main" id="{96AF61F9-AF28-4EAE-A79E-5E6BB252A250}"/>
              </a:ext>
            </a:extLst>
          </p:cNvPr>
          <p:cNvSpPr/>
          <p:nvPr/>
        </p:nvSpPr>
        <p:spPr>
          <a:xfrm>
            <a:off x="284672" y="5434467"/>
            <a:ext cx="8574656" cy="646331"/>
          </a:xfrm>
          <a:prstGeom prst="rect">
            <a:avLst/>
          </a:prstGeom>
        </p:spPr>
        <p:txBody>
          <a:bodyPr wrap="square">
            <a:spAutoFit/>
          </a:bodyPr>
          <a:lstStyle/>
          <a:p>
            <a:pPr algn="just">
              <a:spcAft>
                <a:spcPts val="0"/>
              </a:spcAft>
            </a:pPr>
            <a:r>
              <a:rPr lang="pl-PL" sz="1200" dirty="0">
                <a:latin typeface="Arial" panose="020B0604020202020204" pitchFamily="34" charset="0"/>
                <a:cs typeface="Arial" panose="020B0604020202020204" pitchFamily="34" charset="0"/>
              </a:rPr>
              <a:t>W wyniku prac do utworzenia wykazu zostały wytypowane następujące źródła danych: zbiory z rejestru KGSG, rejestr RDO (Rejestr Dowodów Osobistych zawierający dane o obywatelach Ukrainy, którym nadano nr PESEL), rejestr PESEL (osoby żyjące), MEN (zbiór POL-on, SIO), zbiory </a:t>
            </a:r>
            <a:r>
              <a:rPr lang="pl-PL" sz="1200" dirty="0" err="1">
                <a:latin typeface="Arial" panose="020B0604020202020204" pitchFamily="34" charset="0"/>
                <a:cs typeface="Arial" panose="020B0604020202020204" pitchFamily="34" charset="0"/>
              </a:rPr>
              <a:t>MRiPS</a:t>
            </a:r>
            <a:r>
              <a:rPr lang="pl-PL" sz="1200" dirty="0">
                <a:latin typeface="Arial" panose="020B0604020202020204" pitchFamily="34" charset="0"/>
                <a:cs typeface="Arial" panose="020B0604020202020204" pitchFamily="34" charset="0"/>
              </a:rPr>
              <a:t>, zbiory ZUS, KRUS, NFZ.</a:t>
            </a:r>
            <a:endParaRPr lang="pl-PL" sz="105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404501864"/>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p:cNvSpPr>
            <a:spLocks noGrp="1"/>
          </p:cNvSpPr>
          <p:nvPr>
            <p:ph type="title"/>
          </p:nvPr>
        </p:nvSpPr>
        <p:spPr>
          <a:xfrm>
            <a:off x="633642" y="398177"/>
            <a:ext cx="7750194" cy="747577"/>
          </a:xfrm>
        </p:spPr>
        <p:txBody>
          <a:bodyPr>
            <a:normAutofit fontScale="90000"/>
          </a:bodyPr>
          <a:lstStyle/>
          <a:p>
            <a:r>
              <a:rPr lang="pl-PL" sz="1800" b="1" dirty="0">
                <a:solidFill>
                  <a:srgbClr val="173583"/>
                </a:solidFill>
                <a:latin typeface="Arial" panose="020B0604020202020204" pitchFamily="34" charset="0"/>
                <a:cs typeface="Arial" panose="020B0604020202020204" pitchFamily="34" charset="0"/>
              </a:rPr>
              <a:t>Produkt krajowy brutto w województwie podkarpackim w mld zł ogółem</a:t>
            </a:r>
            <a:br>
              <a:rPr lang="pl-PL" sz="1800" b="1" dirty="0">
                <a:solidFill>
                  <a:srgbClr val="173583"/>
                </a:solidFill>
                <a:latin typeface="Arial" panose="020B0604020202020204" pitchFamily="34" charset="0"/>
                <a:cs typeface="Arial" panose="020B0604020202020204" pitchFamily="34" charset="0"/>
              </a:rPr>
            </a:br>
            <a:r>
              <a:rPr lang="pl-PL" sz="1400" b="1" dirty="0">
                <a:solidFill>
                  <a:srgbClr val="173583"/>
                </a:solidFill>
                <a:latin typeface="Arial" panose="020B0604020202020204" pitchFamily="34" charset="0"/>
                <a:cs typeface="Arial" panose="020B0604020202020204" pitchFamily="34" charset="0"/>
              </a:rPr>
              <a:t>(ceny bieżące</a:t>
            </a:r>
            <a:r>
              <a:rPr lang="pl-PL" sz="1400" b="1" dirty="0">
                <a:solidFill>
                  <a:srgbClr val="173583"/>
                </a:solidFill>
                <a:latin typeface="Arial" panose="020B0604020202020204" pitchFamily="34" charset="0"/>
                <a:ea typeface="Fira Sans" panose="020B0503050000020004" pitchFamily="34" charset="0"/>
                <a:cs typeface="Arial" panose="020B0604020202020204" pitchFamily="34" charset="0"/>
              </a:rPr>
              <a:t>)</a:t>
            </a:r>
            <a:endParaRPr lang="pl-PL" sz="1800" dirty="0"/>
          </a:p>
        </p:txBody>
      </p:sp>
      <p:sp>
        <p:nvSpPr>
          <p:cNvPr id="2" name="Symbol zastępczy numeru slajdu 1"/>
          <p:cNvSpPr>
            <a:spLocks noGrp="1"/>
          </p:cNvSpPr>
          <p:nvPr>
            <p:ph type="sldNum" sz="quarter" idx="12"/>
          </p:nvPr>
        </p:nvSpPr>
        <p:spPr>
          <a:xfrm>
            <a:off x="6762750" y="6203951"/>
            <a:ext cx="2057400" cy="365125"/>
          </a:xfrm>
        </p:spPr>
        <p:txBody>
          <a:bodyPr/>
          <a:lstStyle/>
          <a:p>
            <a:fld id="{D34FB485-CFF7-4EBC-BE59-1C5DDF7BBD5C}" type="slidenum">
              <a:rPr lang="pl-PL" b="1" smtClean="0">
                <a:solidFill>
                  <a:schemeClr val="bg1"/>
                </a:solidFill>
                <a:latin typeface="Arial" panose="020B0604020202020204" pitchFamily="34" charset="0"/>
                <a:cs typeface="Arial" panose="020B0604020202020204" pitchFamily="34" charset="0"/>
              </a:rPr>
              <a:pPr/>
              <a:t>4</a:t>
            </a:fld>
            <a:endParaRPr lang="pl-PL" b="1" dirty="0">
              <a:solidFill>
                <a:schemeClr val="bg1"/>
              </a:solidFill>
              <a:latin typeface="Arial" panose="020B0604020202020204" pitchFamily="34" charset="0"/>
              <a:cs typeface="Arial" panose="020B0604020202020204" pitchFamily="34" charset="0"/>
            </a:endParaRPr>
          </a:p>
        </p:txBody>
      </p:sp>
      <p:sp>
        <p:nvSpPr>
          <p:cNvPr id="6" name="Prostokąt 5"/>
          <p:cNvSpPr/>
          <p:nvPr/>
        </p:nvSpPr>
        <p:spPr>
          <a:xfrm>
            <a:off x="399872" y="5698736"/>
            <a:ext cx="2692917" cy="276999"/>
          </a:xfrm>
          <a:prstGeom prst="rect">
            <a:avLst/>
          </a:prstGeom>
        </p:spPr>
        <p:txBody>
          <a:bodyPr wrap="none">
            <a:spAutoFit/>
          </a:bodyPr>
          <a:lstStyle/>
          <a:p>
            <a:r>
              <a:rPr lang="pl-PL" sz="1200" dirty="0">
                <a:latin typeface="Arial" panose="020B0604020202020204" pitchFamily="34" charset="0"/>
                <a:cs typeface="Arial" panose="020B0604020202020204" pitchFamily="34" charset="0"/>
              </a:rPr>
              <a:t>Dane za 2021 r. – szacunki wstępne </a:t>
            </a:r>
            <a:endParaRPr lang="pl-PL" sz="1200" dirty="0"/>
          </a:p>
        </p:txBody>
      </p:sp>
      <p:pic>
        <p:nvPicPr>
          <p:cNvPr id="4" name="Obraz 3" descr="Wykres słupkowy pionowy w tym dane: 70,5 w 2015, 72,4 w 2016, 76,6 w 2017, 83,1 w 2018, 89,5 w 2019, 89,3 w 2020, 100,7 w 2021" title="Produkt krajowy brutto w województwie podkarpackim w mld zł ogółem (ceny bieżące)">
            <a:extLst>
              <a:ext uri="{FF2B5EF4-FFF2-40B4-BE49-F238E27FC236}">
                <a16:creationId xmlns:a16="http://schemas.microsoft.com/office/drawing/2014/main" id="{EEB56A25-D95E-40EE-81C0-1D6CB9C62407}"/>
              </a:ext>
            </a:extLst>
          </p:cNvPr>
          <p:cNvPicPr>
            <a:picLocks noChangeAspect="1"/>
          </p:cNvPicPr>
          <p:nvPr/>
        </p:nvPicPr>
        <p:blipFill>
          <a:blip r:embed="rId2"/>
          <a:stretch>
            <a:fillRect/>
          </a:stretch>
        </p:blipFill>
        <p:spPr>
          <a:xfrm>
            <a:off x="633642" y="1279730"/>
            <a:ext cx="7876715" cy="4054191"/>
          </a:xfrm>
          <a:prstGeom prst="rect">
            <a:avLst/>
          </a:prstGeom>
        </p:spPr>
      </p:pic>
    </p:spTree>
    <p:extLst>
      <p:ext uri="{BB962C8B-B14F-4D97-AF65-F5344CB8AC3E}">
        <p14:creationId xmlns:p14="http://schemas.microsoft.com/office/powerpoint/2010/main" val="986098839"/>
      </p:ext>
    </p:extLst>
  </p:cSld>
  <p:clrMapOvr>
    <a:masterClrMapping/>
  </p:clrMapOvr>
  <p:transition spd="slow">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3848C1B-7C33-4C4F-AE7E-5872ADE5B7F6}"/>
              </a:ext>
            </a:extLst>
          </p:cNvPr>
          <p:cNvSpPr>
            <a:spLocks noGrp="1"/>
          </p:cNvSpPr>
          <p:nvPr>
            <p:ph type="title"/>
          </p:nvPr>
        </p:nvSpPr>
        <p:spPr>
          <a:xfrm>
            <a:off x="3864349" y="3158846"/>
            <a:ext cx="1415303" cy="540309"/>
          </a:xfrm>
        </p:spPr>
        <p:txBody>
          <a:bodyPr>
            <a:normAutofit/>
          </a:bodyPr>
          <a:lstStyle/>
          <a:p>
            <a:r>
              <a:rPr lang="pl-PL" sz="2400" b="1" dirty="0">
                <a:solidFill>
                  <a:srgbClr val="173583"/>
                </a:solidFill>
                <a:latin typeface="Arial" panose="020B0604020202020204" pitchFamily="34" charset="0"/>
                <a:cs typeface="Arial" panose="020B0604020202020204" pitchFamily="34" charset="0"/>
              </a:rPr>
              <a:t>Big data</a:t>
            </a:r>
            <a:endParaRPr lang="pl-PL" sz="2400" dirty="0"/>
          </a:p>
        </p:txBody>
      </p:sp>
    </p:spTree>
    <p:extLst>
      <p:ext uri="{BB962C8B-B14F-4D97-AF65-F5344CB8AC3E}">
        <p14:creationId xmlns:p14="http://schemas.microsoft.com/office/powerpoint/2010/main" val="2351033320"/>
      </p:ext>
    </p:extLst>
  </p:cSld>
  <p:clrMapOvr>
    <a:masterClrMapping/>
  </p:clrMapOvr>
  <p:transition spd="slow">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a 4" descr="Kontury państw Europy i Północnej części Afryki, pokazane kierunki z Południowego Wchodu w kierunku Polski oraz z Polski w kierunku Niemczech">
            <a:extLst>
              <a:ext uri="{FF2B5EF4-FFF2-40B4-BE49-F238E27FC236}">
                <a16:creationId xmlns:a16="http://schemas.microsoft.com/office/drawing/2014/main" id="{9DEC56B7-D605-4BF7-B137-70C3B29D5750}"/>
              </a:ext>
            </a:extLst>
          </p:cNvPr>
          <p:cNvGrpSpPr/>
          <p:nvPr/>
        </p:nvGrpSpPr>
        <p:grpSpPr>
          <a:xfrm>
            <a:off x="5364088" y="1613847"/>
            <a:ext cx="3409335" cy="2788096"/>
            <a:chOff x="838200" y="1990382"/>
            <a:chExt cx="4578274" cy="3482890"/>
          </a:xfrm>
        </p:grpSpPr>
        <p:pic>
          <p:nvPicPr>
            <p:cNvPr id="6" name="Obraz 5" descr="Kontury państw Europy i Północnej części Afryki, pokazane kierunki z Południowego Wchodu w kierunku Polski oraz z Polski w kierunku Niemczech">
              <a:extLst>
                <a:ext uri="{FF2B5EF4-FFF2-40B4-BE49-F238E27FC236}">
                  <a16:creationId xmlns:a16="http://schemas.microsoft.com/office/drawing/2014/main" id="{ADB3164F-547C-4F84-8E59-0EDF75602F5C}"/>
                </a:ext>
              </a:extLst>
            </p:cNvPr>
            <p:cNvPicPr>
              <a:picLocks noChangeAspect="1"/>
            </p:cNvPicPr>
            <p:nvPr/>
          </p:nvPicPr>
          <p:blipFill>
            <a:blip r:embed="rId2"/>
            <a:stretch>
              <a:fillRect/>
            </a:stretch>
          </p:blipFill>
          <p:spPr>
            <a:xfrm>
              <a:off x="838200" y="1990382"/>
              <a:ext cx="4578274" cy="3482890"/>
            </a:xfrm>
            <a:prstGeom prst="rect">
              <a:avLst/>
            </a:prstGeom>
          </p:spPr>
        </p:pic>
        <p:sp>
          <p:nvSpPr>
            <p:cNvPr id="7" name="Strzałka zakrzywiona w prawo 5" descr="Element grafik, strzałka">
              <a:extLst>
                <a:ext uri="{FF2B5EF4-FFF2-40B4-BE49-F238E27FC236}">
                  <a16:creationId xmlns:a16="http://schemas.microsoft.com/office/drawing/2014/main" id="{97D3DDB3-D70F-4289-93C2-22802B2CD31F}"/>
                </a:ext>
              </a:extLst>
            </p:cNvPr>
            <p:cNvSpPr/>
            <p:nvPr/>
          </p:nvSpPr>
          <p:spPr>
            <a:xfrm rot="4942481">
              <a:off x="2402159" y="2473526"/>
              <a:ext cx="206832" cy="357576"/>
            </a:xfrm>
            <a:prstGeom prst="curved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pl-PL">
                <a:solidFill>
                  <a:schemeClr val="tx1"/>
                </a:solidFill>
              </a:endParaRPr>
            </a:p>
          </p:txBody>
        </p:sp>
        <p:sp>
          <p:nvSpPr>
            <p:cNvPr id="8" name="Strzałka zakrzywiona w prawo 7" descr="Element grafik, strzałka">
              <a:extLst>
                <a:ext uri="{FF2B5EF4-FFF2-40B4-BE49-F238E27FC236}">
                  <a16:creationId xmlns:a16="http://schemas.microsoft.com/office/drawing/2014/main" id="{1F234E46-40DF-4E90-A661-6377F5320158}"/>
                </a:ext>
              </a:extLst>
            </p:cNvPr>
            <p:cNvSpPr/>
            <p:nvPr/>
          </p:nvSpPr>
          <p:spPr>
            <a:xfrm rot="6733905">
              <a:off x="3695327" y="1709415"/>
              <a:ext cx="519134" cy="2281224"/>
            </a:xfrm>
            <a:prstGeom prst="curved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pl-PL">
                <a:solidFill>
                  <a:schemeClr val="tx1"/>
                </a:solidFill>
              </a:endParaRPr>
            </a:p>
          </p:txBody>
        </p:sp>
        <p:sp>
          <p:nvSpPr>
            <p:cNvPr id="9" name="Strzałka zakrzywiona w prawo 8" descr="Element grafik, strzałka">
              <a:extLst>
                <a:ext uri="{FF2B5EF4-FFF2-40B4-BE49-F238E27FC236}">
                  <a16:creationId xmlns:a16="http://schemas.microsoft.com/office/drawing/2014/main" id="{BD58A7BD-269A-45EE-A926-F2D34DBE85BC}"/>
                </a:ext>
              </a:extLst>
            </p:cNvPr>
            <p:cNvSpPr/>
            <p:nvPr/>
          </p:nvSpPr>
          <p:spPr>
            <a:xfrm rot="18733681" flipV="1">
              <a:off x="2871728" y="2700943"/>
              <a:ext cx="510309" cy="1625610"/>
            </a:xfrm>
            <a:prstGeom prst="curved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pl-PL">
                <a:solidFill>
                  <a:schemeClr val="tx1"/>
                </a:solidFill>
              </a:endParaRPr>
            </a:p>
          </p:txBody>
        </p:sp>
      </p:grpSp>
      <p:sp>
        <p:nvSpPr>
          <p:cNvPr id="11" name="pole tekstowe 10">
            <a:extLst>
              <a:ext uri="{FF2B5EF4-FFF2-40B4-BE49-F238E27FC236}">
                <a16:creationId xmlns:a16="http://schemas.microsoft.com/office/drawing/2014/main" id="{BD9F0E35-C2F3-4BAC-983E-88A71BCD07C0}"/>
              </a:ext>
            </a:extLst>
          </p:cNvPr>
          <p:cNvSpPr txBox="1"/>
          <p:nvPr/>
        </p:nvSpPr>
        <p:spPr>
          <a:xfrm>
            <a:off x="323528" y="4657480"/>
            <a:ext cx="5040560" cy="1231106"/>
          </a:xfrm>
          <a:prstGeom prst="rect">
            <a:avLst/>
          </a:prstGeom>
          <a:noFill/>
        </p:spPr>
        <p:txBody>
          <a:bodyPr wrap="square" rtlCol="0">
            <a:spAutoFit/>
          </a:bodyPr>
          <a:lstStyle/>
          <a:p>
            <a:r>
              <a:rPr lang="pl-PL" dirty="0">
                <a:latin typeface="Arial" panose="020B0604020202020204" pitchFamily="34" charset="0"/>
                <a:cs typeface="Arial" panose="020B0604020202020204" pitchFamily="34" charset="0"/>
              </a:rPr>
              <a:t>MCC (Merchant </a:t>
            </a:r>
            <a:r>
              <a:rPr lang="pl-PL" dirty="0" err="1">
                <a:latin typeface="Arial" panose="020B0604020202020204" pitchFamily="34" charset="0"/>
                <a:cs typeface="Arial" panose="020B0604020202020204" pitchFamily="34" charset="0"/>
              </a:rPr>
              <a:t>Category</a:t>
            </a:r>
            <a:r>
              <a:rPr lang="pl-PL" dirty="0">
                <a:latin typeface="Arial" panose="020B0604020202020204" pitchFamily="34" charset="0"/>
                <a:cs typeface="Arial" panose="020B0604020202020204" pitchFamily="34" charset="0"/>
              </a:rPr>
              <a:t> </a:t>
            </a:r>
            <a:r>
              <a:rPr lang="pl-PL" dirty="0" err="1">
                <a:latin typeface="Arial" panose="020B0604020202020204" pitchFamily="34" charset="0"/>
                <a:cs typeface="Arial" panose="020B0604020202020204" pitchFamily="34" charset="0"/>
              </a:rPr>
              <a:t>Code</a:t>
            </a:r>
            <a:r>
              <a:rPr lang="pl-PL" dirty="0">
                <a:latin typeface="Arial" panose="020B0604020202020204" pitchFamily="34" charset="0"/>
                <a:cs typeface="Arial" panose="020B0604020202020204" pitchFamily="34" charset="0"/>
              </a:rPr>
              <a:t>)</a:t>
            </a:r>
          </a:p>
          <a:p>
            <a:endParaRPr lang="pl-PL" sz="800" dirty="0">
              <a:latin typeface="Arial" panose="020B0604020202020204" pitchFamily="34" charset="0"/>
              <a:cs typeface="Arial" panose="020B0604020202020204" pitchFamily="34" charset="0"/>
            </a:endParaRPr>
          </a:p>
          <a:p>
            <a:r>
              <a:rPr lang="pl-PL" sz="1600" dirty="0">
                <a:latin typeface="Arial" panose="020B0604020202020204" pitchFamily="34" charset="0"/>
                <a:cs typeface="Arial" panose="020B0604020202020204" pitchFamily="34" charset="0"/>
              </a:rPr>
              <a:t>4722 – </a:t>
            </a:r>
            <a:r>
              <a:rPr lang="en-AU" sz="1600" dirty="0" err="1">
                <a:latin typeface="Arial" panose="020B0604020202020204" pitchFamily="34" charset="0"/>
                <a:cs typeface="Arial" panose="020B0604020202020204" pitchFamily="34" charset="0"/>
              </a:rPr>
              <a:t>biura</a:t>
            </a:r>
            <a:r>
              <a:rPr lang="en-AU" sz="1600" dirty="0">
                <a:latin typeface="Arial" panose="020B0604020202020204" pitchFamily="34" charset="0"/>
                <a:cs typeface="Arial" panose="020B0604020202020204" pitchFamily="34" charset="0"/>
              </a:rPr>
              <a:t> </a:t>
            </a:r>
            <a:r>
              <a:rPr lang="en-AU" sz="1600" dirty="0" err="1">
                <a:latin typeface="Arial" panose="020B0604020202020204" pitchFamily="34" charset="0"/>
                <a:cs typeface="Arial" panose="020B0604020202020204" pitchFamily="34" charset="0"/>
              </a:rPr>
              <a:t>podróży</a:t>
            </a:r>
            <a:r>
              <a:rPr lang="en-AU" sz="1600" dirty="0">
                <a:latin typeface="Arial" panose="020B0604020202020204" pitchFamily="34" charset="0"/>
                <a:cs typeface="Arial" panose="020B0604020202020204" pitchFamily="34" charset="0"/>
              </a:rPr>
              <a:t> </a:t>
            </a:r>
            <a:r>
              <a:rPr lang="en-AU" sz="1600" dirty="0" err="1">
                <a:latin typeface="Arial" panose="020B0604020202020204" pitchFamily="34" charset="0"/>
                <a:cs typeface="Arial" panose="020B0604020202020204" pitchFamily="34" charset="0"/>
              </a:rPr>
              <a:t>i</a:t>
            </a:r>
            <a:r>
              <a:rPr lang="en-AU" sz="1600" dirty="0">
                <a:latin typeface="Arial" panose="020B0604020202020204" pitchFamily="34" charset="0"/>
                <a:cs typeface="Arial" panose="020B0604020202020204" pitchFamily="34" charset="0"/>
              </a:rPr>
              <a:t> </a:t>
            </a:r>
            <a:r>
              <a:rPr lang="en-AU" sz="1600" dirty="0" err="1">
                <a:latin typeface="Arial" panose="020B0604020202020204" pitchFamily="34" charset="0"/>
                <a:cs typeface="Arial" panose="020B0604020202020204" pitchFamily="34" charset="0"/>
              </a:rPr>
              <a:t>touroperatorzy</a:t>
            </a:r>
            <a:endParaRPr lang="pl-PL" sz="1600" dirty="0">
              <a:latin typeface="Arial" panose="020B0604020202020204" pitchFamily="34" charset="0"/>
              <a:cs typeface="Arial" panose="020B0604020202020204" pitchFamily="34" charset="0"/>
            </a:endParaRPr>
          </a:p>
          <a:p>
            <a:r>
              <a:rPr lang="en-AU" sz="1600" dirty="0">
                <a:latin typeface="Arial" panose="020B0604020202020204" pitchFamily="34" charset="0"/>
                <a:cs typeface="Arial" panose="020B0604020202020204" pitchFamily="34" charset="0"/>
              </a:rPr>
              <a:t>7011 – hotel</a:t>
            </a:r>
            <a:r>
              <a:rPr lang="pl-PL" sz="1600" dirty="0">
                <a:latin typeface="Arial" panose="020B0604020202020204" pitchFamily="34" charset="0"/>
                <a:cs typeface="Arial" panose="020B0604020202020204" pitchFamily="34" charset="0"/>
              </a:rPr>
              <a:t>e</a:t>
            </a:r>
            <a:r>
              <a:rPr lang="en-AU" sz="1600" dirty="0">
                <a:latin typeface="Arial" panose="020B0604020202020204" pitchFamily="34" charset="0"/>
                <a:cs typeface="Arial" panose="020B0604020202020204" pitchFamily="34" charset="0"/>
              </a:rPr>
              <a:t>, motel</a:t>
            </a:r>
            <a:r>
              <a:rPr lang="pl-PL" sz="1600" dirty="0">
                <a:latin typeface="Arial" panose="020B0604020202020204" pitchFamily="34" charset="0"/>
                <a:cs typeface="Arial" panose="020B0604020202020204" pitchFamily="34" charset="0"/>
              </a:rPr>
              <a:t>e</a:t>
            </a:r>
            <a:r>
              <a:rPr lang="en-AU" sz="1600" dirty="0">
                <a:latin typeface="Arial" panose="020B0604020202020204" pitchFamily="34" charset="0"/>
                <a:cs typeface="Arial" panose="020B0604020202020204" pitchFamily="34" charset="0"/>
              </a:rPr>
              <a:t> …</a:t>
            </a:r>
            <a:r>
              <a:rPr lang="en-AU" sz="1600" dirty="0" err="1">
                <a:latin typeface="Arial" panose="020B0604020202020204" pitchFamily="34" charset="0"/>
                <a:cs typeface="Arial" panose="020B0604020202020204" pitchFamily="34" charset="0"/>
              </a:rPr>
              <a:t>i</a:t>
            </a:r>
            <a:r>
              <a:rPr lang="en-AU" sz="1600" dirty="0">
                <a:latin typeface="Arial" panose="020B0604020202020204" pitchFamily="34" charset="0"/>
                <a:cs typeface="Arial" panose="020B0604020202020204" pitchFamily="34" charset="0"/>
              </a:rPr>
              <a:t> </a:t>
            </a:r>
            <a:r>
              <a:rPr lang="en-AU" sz="1600" dirty="0" err="1">
                <a:latin typeface="Arial" panose="020B0604020202020204" pitchFamily="34" charset="0"/>
                <a:cs typeface="Arial" panose="020B0604020202020204" pitchFamily="34" charset="0"/>
              </a:rPr>
              <a:t>podobne</a:t>
            </a:r>
            <a:r>
              <a:rPr lang="en-AU" sz="1600" dirty="0">
                <a:latin typeface="Arial" panose="020B0604020202020204" pitchFamily="34" charset="0"/>
                <a:cs typeface="Arial" panose="020B0604020202020204" pitchFamily="34" charset="0"/>
              </a:rPr>
              <a:t> </a:t>
            </a:r>
            <a:r>
              <a:rPr lang="en-AU" sz="1600" dirty="0" err="1">
                <a:latin typeface="Arial" panose="020B0604020202020204" pitchFamily="34" charset="0"/>
                <a:cs typeface="Arial" panose="020B0604020202020204" pitchFamily="34" charset="0"/>
              </a:rPr>
              <a:t>usługi</a:t>
            </a:r>
            <a:endParaRPr lang="en-AU" sz="1600" dirty="0">
              <a:latin typeface="Arial" panose="020B0604020202020204" pitchFamily="34" charset="0"/>
              <a:cs typeface="Arial" panose="020B0604020202020204" pitchFamily="34" charset="0"/>
            </a:endParaRPr>
          </a:p>
          <a:p>
            <a:r>
              <a:rPr lang="en-AU" sz="1600" dirty="0">
                <a:latin typeface="Arial" panose="020B0604020202020204" pitchFamily="34" charset="0"/>
                <a:cs typeface="Arial" panose="020B0604020202020204" pitchFamily="34" charset="0"/>
              </a:rPr>
              <a:t>8099 - </a:t>
            </a:r>
            <a:r>
              <a:rPr lang="pl-PL" sz="1600" dirty="0">
                <a:latin typeface="Arial" panose="020B0604020202020204" pitchFamily="34" charset="0"/>
                <a:cs typeface="Arial" panose="020B0604020202020204" pitchFamily="34" charset="0"/>
              </a:rPr>
              <a:t>służby medyczne i pracownicy służby zdrowia</a:t>
            </a:r>
            <a:endParaRPr lang="en-AU" sz="1600" dirty="0">
              <a:latin typeface="Arial" panose="020B0604020202020204" pitchFamily="34" charset="0"/>
              <a:cs typeface="Arial" panose="020B0604020202020204" pitchFamily="34" charset="0"/>
            </a:endParaRPr>
          </a:p>
        </p:txBody>
      </p:sp>
      <p:sp>
        <p:nvSpPr>
          <p:cNvPr id="2" name="pole tekstowe 1"/>
          <p:cNvSpPr txBox="1"/>
          <p:nvPr/>
        </p:nvSpPr>
        <p:spPr>
          <a:xfrm>
            <a:off x="274291" y="4137296"/>
            <a:ext cx="5040560" cy="261610"/>
          </a:xfrm>
          <a:prstGeom prst="rect">
            <a:avLst/>
          </a:prstGeom>
          <a:noFill/>
        </p:spPr>
        <p:txBody>
          <a:bodyPr wrap="square" rtlCol="0">
            <a:spAutoFit/>
          </a:bodyPr>
          <a:lstStyle/>
          <a:p>
            <a:r>
              <a:rPr lang="pl-PL" sz="1100" dirty="0">
                <a:latin typeface="Arial" panose="020B0604020202020204" pitchFamily="34" charset="0"/>
                <a:cs typeface="Arial" panose="020B0604020202020204" pitchFamily="34" charset="0"/>
              </a:rPr>
              <a:t>Przykładowa struktura danych otrzymywanych od operatora kart płatniczych </a:t>
            </a:r>
          </a:p>
        </p:txBody>
      </p:sp>
      <p:grpSp>
        <p:nvGrpSpPr>
          <p:cNvPr id="4" name="Grupa 3" descr="Tabela przedstawia dane, w tym w języku angielskim kategorie: Time, District ID, Category MCC, Expense amount, Number of Transactions">
            <a:extLst>
              <a:ext uri="{FF2B5EF4-FFF2-40B4-BE49-F238E27FC236}">
                <a16:creationId xmlns:a16="http://schemas.microsoft.com/office/drawing/2014/main" id="{7C9C872A-32D2-4017-8F2B-9BFCE08A3E11}"/>
              </a:ext>
            </a:extLst>
          </p:cNvPr>
          <p:cNvGrpSpPr/>
          <p:nvPr/>
        </p:nvGrpSpPr>
        <p:grpSpPr>
          <a:xfrm>
            <a:off x="323528" y="1613847"/>
            <a:ext cx="4879367" cy="2556101"/>
            <a:chOff x="323528" y="1613847"/>
            <a:chExt cx="4879367" cy="2556101"/>
          </a:xfrm>
        </p:grpSpPr>
        <p:pic>
          <p:nvPicPr>
            <p:cNvPr id="10" name="그림 5" descr="Tabela przedstawia dane, w tym w języku angielskim kategorie: Time, District ID, Category MCC, Expense amount, Number of Transactions">
              <a:extLst>
                <a:ext uri="{FF2B5EF4-FFF2-40B4-BE49-F238E27FC236}">
                  <a16:creationId xmlns:a16="http://schemas.microsoft.com/office/drawing/2014/main" id="{5F4E7EC5-CC8F-4F65-9F03-A584F482B745}"/>
                </a:ext>
              </a:extLst>
            </p:cNvPr>
            <p:cNvPicPr>
              <a:picLocks noChangeAspect="1"/>
            </p:cNvPicPr>
            <p:nvPr/>
          </p:nvPicPr>
          <p:blipFill>
            <a:blip r:embed="rId3"/>
            <a:stretch>
              <a:fillRect/>
            </a:stretch>
          </p:blipFill>
          <p:spPr>
            <a:xfrm>
              <a:off x="323528" y="1613847"/>
              <a:ext cx="4879367" cy="2556101"/>
            </a:xfrm>
            <a:prstGeom prst="rect">
              <a:avLst/>
            </a:prstGeom>
          </p:spPr>
        </p:pic>
        <p:sp>
          <p:nvSpPr>
            <p:cNvPr id="3" name="pole tekstowe 2"/>
            <p:cNvSpPr txBox="1"/>
            <p:nvPr/>
          </p:nvSpPr>
          <p:spPr>
            <a:xfrm>
              <a:off x="2159000" y="1736234"/>
              <a:ext cx="604211" cy="307777"/>
            </a:xfrm>
            <a:prstGeom prst="rect">
              <a:avLst/>
            </a:prstGeom>
            <a:noFill/>
          </p:spPr>
          <p:txBody>
            <a:bodyPr wrap="square" rtlCol="0">
              <a:spAutoFit/>
            </a:bodyPr>
            <a:lstStyle/>
            <a:p>
              <a:r>
                <a:rPr lang="pl-PL" sz="1400" dirty="0"/>
                <a:t>MCC</a:t>
              </a:r>
            </a:p>
          </p:txBody>
        </p:sp>
      </p:grpSp>
      <p:sp>
        <p:nvSpPr>
          <p:cNvPr id="13" name="Tytuł 12">
            <a:extLst>
              <a:ext uri="{FF2B5EF4-FFF2-40B4-BE49-F238E27FC236}">
                <a16:creationId xmlns:a16="http://schemas.microsoft.com/office/drawing/2014/main" id="{8F985648-760A-499F-A93D-6F02BC8B8476}"/>
              </a:ext>
            </a:extLst>
          </p:cNvPr>
          <p:cNvSpPr>
            <a:spLocks noGrp="1"/>
          </p:cNvSpPr>
          <p:nvPr>
            <p:ph type="title"/>
          </p:nvPr>
        </p:nvSpPr>
        <p:spPr>
          <a:xfrm>
            <a:off x="274291" y="434591"/>
            <a:ext cx="7686368" cy="582124"/>
          </a:xfrm>
        </p:spPr>
        <p:txBody>
          <a:bodyPr>
            <a:normAutofit/>
          </a:bodyPr>
          <a:lstStyle/>
          <a:p>
            <a:r>
              <a:rPr lang="pl-PL" sz="2400" b="1" dirty="0">
                <a:solidFill>
                  <a:srgbClr val="001D77"/>
                </a:solidFill>
                <a:latin typeface="Arial" panose="020B0604020202020204" pitchFamily="34" charset="0"/>
                <a:cs typeface="Arial" panose="020B0604020202020204" pitchFamily="34" charset="0"/>
              </a:rPr>
              <a:t>Wykorzystanie źródeł Big Data </a:t>
            </a:r>
            <a:r>
              <a:rPr lang="pl-PL" sz="2000" b="1" dirty="0">
                <a:solidFill>
                  <a:srgbClr val="001D77"/>
                </a:solidFill>
                <a:latin typeface="Arial" panose="020B0604020202020204" pitchFamily="34" charset="0"/>
                <a:cs typeface="Arial" panose="020B0604020202020204" pitchFamily="34" charset="0"/>
              </a:rPr>
              <a:t>(dane z kart płatniczych)</a:t>
            </a:r>
            <a:endParaRPr lang="pl-PL" sz="2000" dirty="0"/>
          </a:p>
        </p:txBody>
      </p:sp>
      <p:sp>
        <p:nvSpPr>
          <p:cNvPr id="14" name="Symbol zastępczy numeru slajdu 1">
            <a:extLst>
              <a:ext uri="{FF2B5EF4-FFF2-40B4-BE49-F238E27FC236}">
                <a16:creationId xmlns:a16="http://schemas.microsoft.com/office/drawing/2014/main" id="{FF71C965-6664-4BAF-80FE-803420B0A101}"/>
              </a:ext>
            </a:extLst>
          </p:cNvPr>
          <p:cNvSpPr>
            <a:spLocks noGrp="1"/>
          </p:cNvSpPr>
          <p:nvPr>
            <p:ph type="sldNum" sz="quarter" idx="12"/>
          </p:nvPr>
        </p:nvSpPr>
        <p:spPr>
          <a:xfrm>
            <a:off x="6820156" y="6240846"/>
            <a:ext cx="2057400" cy="365125"/>
          </a:xfrm>
        </p:spPr>
        <p:txBody>
          <a:bodyPr/>
          <a:lstStyle/>
          <a:p>
            <a:fld id="{D34FB485-CFF7-4EBC-BE59-1C5DDF7BBD5C}" type="slidenum">
              <a:rPr lang="pl-PL" b="1" smtClean="0">
                <a:solidFill>
                  <a:schemeClr val="bg1"/>
                </a:solidFill>
                <a:latin typeface="Arial" panose="020B0604020202020204" pitchFamily="34" charset="0"/>
                <a:cs typeface="Arial" panose="020B0604020202020204" pitchFamily="34" charset="0"/>
              </a:rPr>
              <a:pPr/>
              <a:t>41</a:t>
            </a:fld>
            <a:endParaRPr lang="pl-PL"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77208284"/>
      </p:ext>
    </p:extLst>
  </p:cSld>
  <p:clrMapOvr>
    <a:masterClrMapping/>
  </p:clrMapOvr>
  <p:transition spd="slow">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C0D344B-0A02-4AC6-9976-74AEED8223AB}"/>
              </a:ext>
            </a:extLst>
          </p:cNvPr>
          <p:cNvSpPr>
            <a:spLocks noGrp="1"/>
          </p:cNvSpPr>
          <p:nvPr>
            <p:ph type="title"/>
          </p:nvPr>
        </p:nvSpPr>
        <p:spPr>
          <a:xfrm>
            <a:off x="302438" y="273112"/>
            <a:ext cx="7729938" cy="701674"/>
          </a:xfrm>
        </p:spPr>
        <p:txBody>
          <a:bodyPr>
            <a:normAutofit/>
          </a:bodyPr>
          <a:lstStyle/>
          <a:p>
            <a:r>
              <a:rPr lang="pl-PL" sz="2400" b="1" dirty="0">
                <a:solidFill>
                  <a:srgbClr val="001D77"/>
                </a:solidFill>
                <a:latin typeface="Arial" panose="020B0604020202020204" pitchFamily="34" charset="0"/>
                <a:cs typeface="Arial" panose="020B0604020202020204" pitchFamily="34" charset="0"/>
              </a:rPr>
              <a:t>Wykorzystanie źródeł Big Data </a:t>
            </a:r>
            <a:r>
              <a:rPr lang="pl-PL" sz="2000" b="1" dirty="0">
                <a:solidFill>
                  <a:srgbClr val="001D77"/>
                </a:solidFill>
                <a:latin typeface="Arial" panose="020B0604020202020204" pitchFamily="34" charset="0"/>
                <a:cs typeface="Arial" panose="020B0604020202020204" pitchFamily="34" charset="0"/>
              </a:rPr>
              <a:t>(dane z kart płatniczych)</a:t>
            </a:r>
            <a:r>
              <a:rPr lang="pl-PL" sz="2000" b="1" dirty="0">
                <a:solidFill>
                  <a:schemeClr val="bg2"/>
                </a:solidFill>
                <a:latin typeface="Arial" panose="020B0604020202020204" pitchFamily="34" charset="0"/>
                <a:cs typeface="Arial" panose="020B0604020202020204" pitchFamily="34" charset="0"/>
              </a:rPr>
              <a:t>.</a:t>
            </a:r>
            <a:endParaRPr lang="pl-PL" sz="2000" dirty="0">
              <a:solidFill>
                <a:schemeClr val="bg2"/>
              </a:solidFill>
            </a:endParaRPr>
          </a:p>
        </p:txBody>
      </p:sp>
      <p:sp>
        <p:nvSpPr>
          <p:cNvPr id="9" name="Symbol zastępczy numeru slajdu 1">
            <a:extLst>
              <a:ext uri="{FF2B5EF4-FFF2-40B4-BE49-F238E27FC236}">
                <a16:creationId xmlns:a16="http://schemas.microsoft.com/office/drawing/2014/main" id="{3019ABEA-5C66-48A3-A129-41FB8826C15F}"/>
              </a:ext>
            </a:extLst>
          </p:cNvPr>
          <p:cNvSpPr>
            <a:spLocks noGrp="1"/>
          </p:cNvSpPr>
          <p:nvPr>
            <p:ph type="sldNum" sz="quarter" idx="12"/>
          </p:nvPr>
        </p:nvSpPr>
        <p:spPr>
          <a:xfrm>
            <a:off x="6798609" y="6219763"/>
            <a:ext cx="2057400" cy="365125"/>
          </a:xfrm>
        </p:spPr>
        <p:txBody>
          <a:bodyPr/>
          <a:lstStyle/>
          <a:p>
            <a:fld id="{D34FB485-CFF7-4EBC-BE59-1C5DDF7BBD5C}" type="slidenum">
              <a:rPr lang="pl-PL" b="1" smtClean="0">
                <a:solidFill>
                  <a:schemeClr val="bg1"/>
                </a:solidFill>
                <a:latin typeface="Arial" panose="020B0604020202020204" pitchFamily="34" charset="0"/>
                <a:cs typeface="Arial" panose="020B0604020202020204" pitchFamily="34" charset="0"/>
              </a:rPr>
              <a:pPr/>
              <a:t>42</a:t>
            </a:fld>
            <a:endParaRPr lang="pl-PL" b="1" dirty="0">
              <a:solidFill>
                <a:schemeClr val="bg1"/>
              </a:solidFill>
              <a:latin typeface="Arial" panose="020B0604020202020204" pitchFamily="34" charset="0"/>
              <a:cs typeface="Arial" panose="020B0604020202020204" pitchFamily="34" charset="0"/>
            </a:endParaRPr>
          </a:p>
        </p:txBody>
      </p:sp>
      <p:sp>
        <p:nvSpPr>
          <p:cNvPr id="3" name="Symbol zastępczy zawartości 2">
            <a:extLst>
              <a:ext uri="{FF2B5EF4-FFF2-40B4-BE49-F238E27FC236}">
                <a16:creationId xmlns:a16="http://schemas.microsoft.com/office/drawing/2014/main" id="{656A7020-2069-44AF-BD73-AD3F341FE79F}"/>
              </a:ext>
            </a:extLst>
          </p:cNvPr>
          <p:cNvSpPr txBox="1">
            <a:spLocks/>
          </p:cNvSpPr>
          <p:nvPr/>
        </p:nvSpPr>
        <p:spPr>
          <a:xfrm>
            <a:off x="4256072" y="1396670"/>
            <a:ext cx="4887928" cy="126340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latin typeface="Arial" panose="020B0604020202020204" pitchFamily="34" charset="0"/>
                <a:cs typeface="Arial" panose="020B0604020202020204" pitchFamily="34" charset="0"/>
              </a:rPr>
              <a:t>Wydatki obywateli Ukrainy na podstawie danych operatora kart płatniczych</a:t>
            </a:r>
          </a:p>
          <a:p>
            <a:pPr marL="0" indent="0">
              <a:lnSpc>
                <a:spcPct val="120000"/>
              </a:lnSpc>
              <a:buNone/>
            </a:pPr>
            <a:r>
              <a:rPr lang="pl-PL" sz="1200" dirty="0">
                <a:latin typeface="Arial" panose="020B0604020202020204" pitchFamily="34" charset="0"/>
                <a:cs typeface="Arial" panose="020B0604020202020204" pitchFamily="34" charset="0"/>
              </a:rPr>
              <a:t>Wydatki obywateli Ukrainy na podstawie badania: „Podróże nierezydentów do Polski. Ruch pojazdów i osób na granicy Polski z krajami Unii Europejskiej” (PDP)</a:t>
            </a:r>
          </a:p>
        </p:txBody>
      </p:sp>
      <p:pic>
        <p:nvPicPr>
          <p:cNvPr id="4" name="Obraz 3" descr="Układ współrzędnych w tym dane na osi y od 0, 10000, 20000, 30000, 40000, 50000. Na osi x 2021-01, 2021-03, 2021-05, 2021-07, 2021-09, 2021-11, 2022-01">
            <a:extLst>
              <a:ext uri="{FF2B5EF4-FFF2-40B4-BE49-F238E27FC236}">
                <a16:creationId xmlns:a16="http://schemas.microsoft.com/office/drawing/2014/main" id="{8B243E7D-F576-42E3-914F-EBE75557CB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890" y="1396670"/>
            <a:ext cx="4066294" cy="3664224"/>
          </a:xfrm>
          <a:prstGeom prst="rect">
            <a:avLst/>
          </a:prstGeom>
        </p:spPr>
      </p:pic>
      <p:graphicFrame>
        <p:nvGraphicFramePr>
          <p:cNvPr id="5" name="Wykres 4" descr="Wykres pionowy w tym dane w 2021 r. za pierwszy kwartał, drugi kwarta, trzeci kwartał i czwarty kwartał. Kategorie: badanie podróżnych nierezydentów (cudzoziemców), dane uogólnione od operatora kart płatniczych. W czwartym kwartale ok. 350000 tys. PLN badanie podróży nierezydentów, ok. 400000 tys. PLN dane uogólnione od operatora kart płatniczych">
            <a:extLst>
              <a:ext uri="{FF2B5EF4-FFF2-40B4-BE49-F238E27FC236}">
                <a16:creationId xmlns:a16="http://schemas.microsoft.com/office/drawing/2014/main" id="{4006B88D-A6BC-47F2-98AC-0CCD60B1D5C9}"/>
              </a:ext>
            </a:extLst>
          </p:cNvPr>
          <p:cNvGraphicFramePr>
            <a:graphicFrameLocks/>
          </p:cNvGraphicFramePr>
          <p:nvPr>
            <p:extLst>
              <p:ext uri="{D42A27DB-BD31-4B8C-83A1-F6EECF244321}">
                <p14:modId xmlns:p14="http://schemas.microsoft.com/office/powerpoint/2010/main" val="668187686"/>
              </p:ext>
            </p:extLst>
          </p:nvPr>
        </p:nvGraphicFramePr>
        <p:xfrm>
          <a:off x="4161184" y="2742448"/>
          <a:ext cx="4996305" cy="314076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23803259"/>
      </p:ext>
    </p:extLst>
  </p:cSld>
  <p:clrMapOvr>
    <a:masterClrMapping/>
  </p:clrMapOvr>
  <p:transition spd="slow">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a:extLst>
              <a:ext uri="{FF2B5EF4-FFF2-40B4-BE49-F238E27FC236}">
                <a16:creationId xmlns:a16="http://schemas.microsoft.com/office/drawing/2014/main" id="{F673AD4E-F1AE-4DED-8F6F-CE6161B9C302}"/>
              </a:ext>
            </a:extLst>
          </p:cNvPr>
          <p:cNvSpPr>
            <a:spLocks noGrp="1"/>
          </p:cNvSpPr>
          <p:nvPr>
            <p:ph type="title"/>
          </p:nvPr>
        </p:nvSpPr>
        <p:spPr>
          <a:xfrm>
            <a:off x="628650" y="365127"/>
            <a:ext cx="7771279" cy="647886"/>
          </a:xfrm>
        </p:spPr>
        <p:txBody>
          <a:bodyPr>
            <a:normAutofit/>
          </a:bodyPr>
          <a:lstStyle/>
          <a:p>
            <a:r>
              <a:rPr lang="pl-PL" sz="2400" b="1" dirty="0">
                <a:solidFill>
                  <a:srgbClr val="001D77"/>
                </a:solidFill>
                <a:latin typeface="Arial" panose="020B0604020202020204" pitchFamily="34" charset="0"/>
                <a:cs typeface="Arial" panose="020B0604020202020204" pitchFamily="34" charset="0"/>
              </a:rPr>
              <a:t>Wykorzystanie źródeł Big Data </a:t>
            </a:r>
            <a:r>
              <a:rPr lang="pl-PL" sz="2000" b="1" dirty="0">
                <a:solidFill>
                  <a:srgbClr val="001D77"/>
                </a:solidFill>
                <a:latin typeface="Arial" panose="020B0604020202020204" pitchFamily="34" charset="0"/>
                <a:cs typeface="Arial" panose="020B0604020202020204" pitchFamily="34" charset="0"/>
              </a:rPr>
              <a:t>(telefonia komórkowa)</a:t>
            </a:r>
            <a:r>
              <a:rPr lang="pl-PL" sz="2000" b="1" dirty="0">
                <a:solidFill>
                  <a:schemeClr val="bg2"/>
                </a:solidFill>
                <a:latin typeface="Arial" panose="020B0604020202020204" pitchFamily="34" charset="0"/>
                <a:cs typeface="Arial" panose="020B0604020202020204" pitchFamily="34" charset="0"/>
              </a:rPr>
              <a:t>..</a:t>
            </a:r>
            <a:endParaRPr lang="pl-PL" sz="2000" dirty="0">
              <a:solidFill>
                <a:schemeClr val="bg2"/>
              </a:solidFill>
            </a:endParaRPr>
          </a:p>
        </p:txBody>
      </p:sp>
      <p:sp>
        <p:nvSpPr>
          <p:cNvPr id="9" name="Symbol zastępczy numeru slajdu 1">
            <a:extLst>
              <a:ext uri="{FF2B5EF4-FFF2-40B4-BE49-F238E27FC236}">
                <a16:creationId xmlns:a16="http://schemas.microsoft.com/office/drawing/2014/main" id="{3019ABEA-5C66-48A3-A129-41FB8826C15F}"/>
              </a:ext>
            </a:extLst>
          </p:cNvPr>
          <p:cNvSpPr>
            <a:spLocks noGrp="1"/>
          </p:cNvSpPr>
          <p:nvPr>
            <p:ph type="sldNum" sz="quarter" idx="12"/>
          </p:nvPr>
        </p:nvSpPr>
        <p:spPr>
          <a:xfrm>
            <a:off x="6830483" y="6212916"/>
            <a:ext cx="2057400" cy="365125"/>
          </a:xfrm>
        </p:spPr>
        <p:txBody>
          <a:bodyPr/>
          <a:lstStyle/>
          <a:p>
            <a:fld id="{D34FB485-CFF7-4EBC-BE59-1C5DDF7BBD5C}" type="slidenum">
              <a:rPr lang="pl-PL" b="1" smtClean="0">
                <a:solidFill>
                  <a:schemeClr val="bg1"/>
                </a:solidFill>
                <a:latin typeface="Arial" panose="020B0604020202020204" pitchFamily="34" charset="0"/>
                <a:cs typeface="Arial" panose="020B0604020202020204" pitchFamily="34" charset="0"/>
              </a:rPr>
              <a:pPr/>
              <a:t>43</a:t>
            </a:fld>
            <a:endParaRPr lang="pl-PL" b="1" dirty="0">
              <a:solidFill>
                <a:schemeClr val="bg1"/>
              </a:solidFill>
              <a:latin typeface="Arial" panose="020B0604020202020204" pitchFamily="34" charset="0"/>
              <a:cs typeface="Arial" panose="020B0604020202020204" pitchFamily="34" charset="0"/>
            </a:endParaRPr>
          </a:p>
        </p:txBody>
      </p:sp>
      <p:pic>
        <p:nvPicPr>
          <p:cNvPr id="7" name="Picture 3" descr="Grafika trzy koła, w nich grafika przekaźników nadawczych. Po środku grafika telefonu oraz strzałki do każdych z trzech kół z grafiką nadajników">
            <a:extLst>
              <a:ext uri="{FF2B5EF4-FFF2-40B4-BE49-F238E27FC236}">
                <a16:creationId xmlns:a16="http://schemas.microsoft.com/office/drawing/2014/main" id="{5C841FCA-A924-4835-92E8-CC082BE5167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99460" y="1456102"/>
            <a:ext cx="3862046" cy="3945796"/>
          </a:xfrm>
          <a:prstGeom prst="rect">
            <a:avLst/>
          </a:prstGeom>
          <a:noFill/>
          <a:ln>
            <a:noFill/>
          </a:ln>
        </p:spPr>
      </p:pic>
      <p:pic>
        <p:nvPicPr>
          <p:cNvPr id="8" name="Picture 12" descr="Układ współrzędny X, Y i Time">
            <a:extLst>
              <a:ext uri="{FF2B5EF4-FFF2-40B4-BE49-F238E27FC236}">
                <a16:creationId xmlns:a16="http://schemas.microsoft.com/office/drawing/2014/main" id="{EBCE44EB-B292-45EF-A4ED-C7825738DDAC}"/>
              </a:ext>
            </a:extLst>
          </p:cNvPr>
          <p:cNvPicPr>
            <a:picLocks noChangeAspect="1"/>
          </p:cNvPicPr>
          <p:nvPr/>
        </p:nvPicPr>
        <p:blipFill rotWithShape="1">
          <a:blip r:embed="rId4"/>
          <a:srcRect l="38280" t="42099" r="35332" b="17238"/>
          <a:stretch/>
        </p:blipFill>
        <p:spPr>
          <a:xfrm>
            <a:off x="342660" y="1483709"/>
            <a:ext cx="4229339" cy="3918189"/>
          </a:xfrm>
          <a:prstGeom prst="rect">
            <a:avLst/>
          </a:prstGeom>
        </p:spPr>
      </p:pic>
    </p:spTree>
    <p:extLst>
      <p:ext uri="{BB962C8B-B14F-4D97-AF65-F5344CB8AC3E}">
        <p14:creationId xmlns:p14="http://schemas.microsoft.com/office/powerpoint/2010/main" val="623264708"/>
      </p:ext>
    </p:extLst>
  </p:cSld>
  <p:clrMapOvr>
    <a:masterClrMapping/>
  </p:clrMapOvr>
  <p:transition spd="slow">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DDCBDEA-B33E-4386-A9E6-2671651D5D21}"/>
              </a:ext>
            </a:extLst>
          </p:cNvPr>
          <p:cNvSpPr>
            <a:spLocks noGrp="1"/>
          </p:cNvSpPr>
          <p:nvPr>
            <p:ph type="title"/>
          </p:nvPr>
        </p:nvSpPr>
        <p:spPr>
          <a:xfrm>
            <a:off x="595105" y="50582"/>
            <a:ext cx="8237443" cy="781414"/>
          </a:xfrm>
        </p:spPr>
        <p:txBody>
          <a:bodyPr>
            <a:normAutofit/>
          </a:bodyPr>
          <a:lstStyle/>
          <a:p>
            <a:r>
              <a:rPr lang="pl-PL" sz="2400" b="1" dirty="0">
                <a:solidFill>
                  <a:srgbClr val="001D77"/>
                </a:solidFill>
                <a:latin typeface="Arial" panose="020B0604020202020204" pitchFamily="34" charset="0"/>
                <a:cs typeface="Arial" panose="020B0604020202020204" pitchFamily="34" charset="0"/>
              </a:rPr>
              <a:t>Wykorzystanie źródeł Big Data </a:t>
            </a:r>
            <a:r>
              <a:rPr lang="pl-PL" sz="2000" b="1" dirty="0">
                <a:solidFill>
                  <a:srgbClr val="001D77"/>
                </a:solidFill>
                <a:latin typeface="Arial" panose="020B0604020202020204" pitchFamily="34" charset="0"/>
                <a:cs typeface="Arial" panose="020B0604020202020204" pitchFamily="34" charset="0"/>
              </a:rPr>
              <a:t>(telefonia komórkowa)</a:t>
            </a:r>
            <a:r>
              <a:rPr lang="pl-PL" sz="2000" b="1" dirty="0">
                <a:solidFill>
                  <a:schemeClr val="bg2"/>
                </a:solidFill>
                <a:latin typeface="Arial" panose="020B0604020202020204" pitchFamily="34" charset="0"/>
                <a:cs typeface="Arial" panose="020B0604020202020204" pitchFamily="34" charset="0"/>
              </a:rPr>
              <a:t>…</a:t>
            </a:r>
            <a:endParaRPr lang="pl-PL" sz="2000" dirty="0">
              <a:solidFill>
                <a:schemeClr val="bg2"/>
              </a:solidFill>
            </a:endParaRPr>
          </a:p>
        </p:txBody>
      </p:sp>
      <p:sp>
        <p:nvSpPr>
          <p:cNvPr id="9" name="Symbol zastępczy numeru slajdu 1">
            <a:extLst>
              <a:ext uri="{FF2B5EF4-FFF2-40B4-BE49-F238E27FC236}">
                <a16:creationId xmlns:a16="http://schemas.microsoft.com/office/drawing/2014/main" id="{3019ABEA-5C66-48A3-A129-41FB8826C15F}"/>
              </a:ext>
            </a:extLst>
          </p:cNvPr>
          <p:cNvSpPr>
            <a:spLocks noGrp="1"/>
          </p:cNvSpPr>
          <p:nvPr>
            <p:ph type="sldNum" sz="quarter" idx="12"/>
          </p:nvPr>
        </p:nvSpPr>
        <p:spPr>
          <a:xfrm>
            <a:off x="6775148" y="6195649"/>
            <a:ext cx="2057400" cy="365125"/>
          </a:xfrm>
        </p:spPr>
        <p:txBody>
          <a:bodyPr/>
          <a:lstStyle/>
          <a:p>
            <a:fld id="{D34FB485-CFF7-4EBC-BE59-1C5DDF7BBD5C}" type="slidenum">
              <a:rPr lang="pl-PL" b="1" smtClean="0">
                <a:solidFill>
                  <a:schemeClr val="bg1"/>
                </a:solidFill>
                <a:latin typeface="Arial" panose="020B0604020202020204" pitchFamily="34" charset="0"/>
                <a:cs typeface="Arial" panose="020B0604020202020204" pitchFamily="34" charset="0"/>
              </a:rPr>
              <a:pPr/>
              <a:t>44</a:t>
            </a:fld>
            <a:endParaRPr lang="pl-PL" b="1" dirty="0">
              <a:solidFill>
                <a:schemeClr val="bg1"/>
              </a:solidFill>
              <a:latin typeface="Arial" panose="020B0604020202020204" pitchFamily="34" charset="0"/>
              <a:cs typeface="Arial" panose="020B0604020202020204" pitchFamily="34" charset="0"/>
            </a:endParaRPr>
          </a:p>
        </p:txBody>
      </p:sp>
      <p:pic>
        <p:nvPicPr>
          <p:cNvPr id="13" name="Symbol zastępczy zawartości 3" descr="Tabela przedstawia dane, w tym w języku angielskim kategorie: UserID, Date, Nationality, Starting Time, Ending Time, Longitude, Latitude">
            <a:extLst>
              <a:ext uri="{FF2B5EF4-FFF2-40B4-BE49-F238E27FC236}">
                <a16:creationId xmlns:a16="http://schemas.microsoft.com/office/drawing/2014/main" id="{BF6EB170-F36F-4CF2-896B-1AD653D5E2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6668" y="902756"/>
            <a:ext cx="4719525" cy="2211963"/>
          </a:xfrm>
          <a:prstGeom prst="rect">
            <a:avLst/>
          </a:prstGeom>
        </p:spPr>
      </p:pic>
      <p:sp>
        <p:nvSpPr>
          <p:cNvPr id="14" name="내용 개체 틀 2">
            <a:extLst>
              <a:ext uri="{FF2B5EF4-FFF2-40B4-BE49-F238E27FC236}">
                <a16:creationId xmlns:a16="http://schemas.microsoft.com/office/drawing/2014/main" id="{DCF28AF5-DFA0-47C9-835B-B370679D2D68}"/>
              </a:ext>
            </a:extLst>
          </p:cNvPr>
          <p:cNvSpPr>
            <a:spLocks noGrp="1"/>
          </p:cNvSpPr>
          <p:nvPr/>
        </p:nvSpPr>
        <p:spPr>
          <a:xfrm>
            <a:off x="6271872" y="949337"/>
            <a:ext cx="2872128" cy="4426032"/>
          </a:xfrm>
          <a:prstGeom prst="rect">
            <a:avLst/>
          </a:prstGeom>
        </p:spPr>
        <p:txBody>
          <a:bodyPr vert="horz" lIns="91440" tIns="45720" rIns="91440" bIns="45720" rtlCol="0">
            <a:no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en-US" altLang="ko-KR" sz="1200" b="1" dirty="0">
                <a:solidFill>
                  <a:prstClr val="black"/>
                </a:solidFill>
                <a:latin typeface="Arial" panose="020B0604020202020204" pitchFamily="34" charset="0"/>
                <a:cs typeface="Arial" panose="020B0604020202020204" pitchFamily="34" charset="0"/>
              </a:rPr>
              <a:t>User ID:</a:t>
            </a:r>
            <a:r>
              <a:rPr lang="pl-PL" altLang="ko-KR" sz="1200" b="1" dirty="0">
                <a:solidFill>
                  <a:prstClr val="black"/>
                </a:solidFill>
                <a:latin typeface="Arial" panose="020B0604020202020204" pitchFamily="34" charset="0"/>
                <a:cs typeface="Arial" panose="020B0604020202020204" pitchFamily="34" charset="0"/>
              </a:rPr>
              <a:t> </a:t>
            </a:r>
            <a:r>
              <a:rPr lang="pl-PL" altLang="ko-KR" sz="1200" dirty="0">
                <a:solidFill>
                  <a:prstClr val="black"/>
                </a:solidFill>
                <a:latin typeface="Arial" panose="020B0604020202020204" pitchFamily="34" charset="0"/>
                <a:cs typeface="Arial" panose="020B0604020202020204" pitchFamily="34" charset="0"/>
              </a:rPr>
              <a:t>identyfikator indywidualnego </a:t>
            </a:r>
            <a:r>
              <a:rPr lang="pl-PL" sz="1200" dirty="0">
                <a:latin typeface="Arial" panose="020B0604020202020204" pitchFamily="34" charset="0"/>
                <a:cs typeface="Arial" panose="020B0604020202020204" pitchFamily="34" charset="0"/>
              </a:rPr>
              <a:t> użytkownika, który subskrybuje usługę komunikacji od dostawcy danych mobilnych</a:t>
            </a:r>
            <a:r>
              <a:rPr lang="pl-PL" altLang="ko-KR" sz="1200" dirty="0">
                <a:solidFill>
                  <a:prstClr val="black"/>
                </a:solidFill>
                <a:latin typeface="Arial" panose="020B0604020202020204" pitchFamily="34" charset="0"/>
                <a:cs typeface="Arial" panose="020B0604020202020204" pitchFamily="34" charset="0"/>
              </a:rPr>
              <a:t>;</a:t>
            </a:r>
            <a:endParaRPr lang="en-US" altLang="ko-KR" sz="1200" dirty="0">
              <a:solidFill>
                <a:prstClr val="black"/>
              </a:solidFill>
              <a:latin typeface="Arial" panose="020B0604020202020204" pitchFamily="34" charset="0"/>
              <a:cs typeface="Arial" panose="020B0604020202020204" pitchFamily="34" charset="0"/>
            </a:endParaRPr>
          </a:p>
          <a:p>
            <a:pPr>
              <a:lnSpc>
                <a:spcPct val="150000"/>
              </a:lnSpc>
            </a:pPr>
            <a:r>
              <a:rPr lang="en-US" altLang="ko-KR" sz="1200" b="1" dirty="0">
                <a:solidFill>
                  <a:prstClr val="black"/>
                </a:solidFill>
                <a:latin typeface="Arial" panose="020B0604020202020204" pitchFamily="34" charset="0"/>
                <a:cs typeface="Arial" panose="020B0604020202020204" pitchFamily="34" charset="0"/>
              </a:rPr>
              <a:t>Date: </a:t>
            </a:r>
            <a:r>
              <a:rPr lang="pl-PL" altLang="ko-KR" sz="1200" dirty="0">
                <a:solidFill>
                  <a:prstClr val="black"/>
                </a:solidFill>
                <a:latin typeface="Arial" panose="020B0604020202020204" pitchFamily="34" charset="0"/>
                <a:cs typeface="Arial" panose="020B0604020202020204" pitchFamily="34" charset="0"/>
              </a:rPr>
              <a:t>określone daty, w których zebrano dane</a:t>
            </a:r>
            <a:r>
              <a:rPr lang="en-US" altLang="ko-KR" sz="1200" dirty="0">
                <a:solidFill>
                  <a:prstClr val="black"/>
                </a:solidFill>
                <a:latin typeface="Arial" panose="020B0604020202020204" pitchFamily="34" charset="0"/>
                <a:cs typeface="Arial" panose="020B0604020202020204" pitchFamily="34" charset="0"/>
              </a:rPr>
              <a:t>; </a:t>
            </a:r>
            <a:endParaRPr lang="pl-PL" altLang="ko-KR" sz="1200" dirty="0">
              <a:solidFill>
                <a:prstClr val="black"/>
              </a:solidFill>
              <a:latin typeface="Arial" panose="020B0604020202020204" pitchFamily="34" charset="0"/>
              <a:cs typeface="Arial" panose="020B0604020202020204" pitchFamily="34" charset="0"/>
            </a:endParaRPr>
          </a:p>
          <a:p>
            <a:pPr>
              <a:lnSpc>
                <a:spcPct val="150000"/>
              </a:lnSpc>
            </a:pPr>
            <a:r>
              <a:rPr lang="pl-PL" altLang="ko-KR" sz="1200" b="1" dirty="0">
                <a:solidFill>
                  <a:prstClr val="black"/>
                </a:solidFill>
                <a:latin typeface="Arial" panose="020B0604020202020204" pitchFamily="34" charset="0"/>
                <a:cs typeface="Arial" panose="020B0604020202020204" pitchFamily="34" charset="0"/>
              </a:rPr>
              <a:t>N</a:t>
            </a:r>
            <a:r>
              <a:rPr lang="en-US" altLang="ko-KR" sz="1200" b="1" dirty="0" err="1">
                <a:solidFill>
                  <a:prstClr val="black"/>
                </a:solidFill>
                <a:latin typeface="Arial" panose="020B0604020202020204" pitchFamily="34" charset="0"/>
                <a:cs typeface="Arial" panose="020B0604020202020204" pitchFamily="34" charset="0"/>
              </a:rPr>
              <a:t>ationality</a:t>
            </a:r>
            <a:r>
              <a:rPr lang="pl-PL" altLang="ko-KR" sz="1200" dirty="0">
                <a:solidFill>
                  <a:prstClr val="black"/>
                </a:solidFill>
                <a:latin typeface="Arial" panose="020B0604020202020204" pitchFamily="34" charset="0"/>
                <a:cs typeface="Arial" panose="020B0604020202020204" pitchFamily="34" charset="0"/>
              </a:rPr>
              <a:t>: oznacza kraj, w którym użytkownicy telefonów komórkowych zarejestrowali swoje usługi komunikacji mobilnej;</a:t>
            </a:r>
            <a:endParaRPr lang="en-US" altLang="ko-KR" sz="1200" dirty="0">
              <a:solidFill>
                <a:prstClr val="black"/>
              </a:solidFill>
              <a:latin typeface="Arial" panose="020B0604020202020204" pitchFamily="34" charset="0"/>
              <a:cs typeface="Arial" panose="020B0604020202020204" pitchFamily="34" charset="0"/>
            </a:endParaRPr>
          </a:p>
          <a:p>
            <a:pPr>
              <a:lnSpc>
                <a:spcPct val="150000"/>
              </a:lnSpc>
            </a:pPr>
            <a:r>
              <a:rPr lang="en-US" altLang="ko-KR" sz="1200" b="1" dirty="0">
                <a:solidFill>
                  <a:prstClr val="black"/>
                </a:solidFill>
                <a:latin typeface="Arial" panose="020B0604020202020204" pitchFamily="34" charset="0"/>
                <a:cs typeface="Arial" panose="020B0604020202020204" pitchFamily="34" charset="0"/>
              </a:rPr>
              <a:t>Starting and ending time: </a:t>
            </a:r>
            <a:r>
              <a:rPr lang="pl-PL" altLang="ko-KR" sz="1200" dirty="0">
                <a:solidFill>
                  <a:prstClr val="black"/>
                </a:solidFill>
                <a:latin typeface="Arial" panose="020B0604020202020204" pitchFamily="34" charset="0"/>
                <a:cs typeface="Arial" panose="020B0604020202020204" pitchFamily="34" charset="0"/>
              </a:rPr>
              <a:t>informacja </a:t>
            </a:r>
            <a:br>
              <a:rPr lang="pl-PL" altLang="ko-KR" sz="1200" dirty="0">
                <a:solidFill>
                  <a:prstClr val="black"/>
                </a:solidFill>
                <a:latin typeface="Arial" panose="020B0604020202020204" pitchFamily="34" charset="0"/>
                <a:cs typeface="Arial" panose="020B0604020202020204" pitchFamily="34" charset="0"/>
              </a:rPr>
            </a:br>
            <a:r>
              <a:rPr lang="pl-PL" altLang="ko-KR" sz="1200" dirty="0">
                <a:solidFill>
                  <a:prstClr val="black"/>
                </a:solidFill>
                <a:latin typeface="Arial" panose="020B0604020202020204" pitchFamily="34" charset="0"/>
                <a:cs typeface="Arial" panose="020B0604020202020204" pitchFamily="34" charset="0"/>
              </a:rPr>
              <a:t>o czasie kiedy użytkownik mobilny wszedł </a:t>
            </a:r>
            <a:br>
              <a:rPr lang="pl-PL" altLang="ko-KR" sz="1200" dirty="0">
                <a:solidFill>
                  <a:prstClr val="black"/>
                </a:solidFill>
                <a:latin typeface="Arial" panose="020B0604020202020204" pitchFamily="34" charset="0"/>
                <a:cs typeface="Arial" panose="020B0604020202020204" pitchFamily="34" charset="0"/>
              </a:rPr>
            </a:br>
            <a:r>
              <a:rPr lang="pl-PL" altLang="ko-KR" sz="1200" dirty="0">
                <a:solidFill>
                  <a:prstClr val="black"/>
                </a:solidFill>
                <a:latin typeface="Arial" panose="020B0604020202020204" pitchFamily="34" charset="0"/>
                <a:cs typeface="Arial" panose="020B0604020202020204" pitchFamily="34" charset="0"/>
              </a:rPr>
              <a:t>w zasięg konkretnego VRS (Wirtualnej Stacji Referencyjnej) i opuścił zasięg danego VRS;</a:t>
            </a:r>
            <a:endParaRPr lang="en-US" altLang="ko-KR" sz="1200" dirty="0">
              <a:solidFill>
                <a:prstClr val="black"/>
              </a:solidFill>
              <a:latin typeface="Arial" panose="020B0604020202020204" pitchFamily="34" charset="0"/>
              <a:cs typeface="Arial" panose="020B0604020202020204" pitchFamily="34" charset="0"/>
            </a:endParaRPr>
          </a:p>
          <a:p>
            <a:pPr>
              <a:lnSpc>
                <a:spcPct val="150000"/>
              </a:lnSpc>
            </a:pPr>
            <a:r>
              <a:rPr lang="en-US" altLang="ko-KR" sz="1200" b="1" dirty="0">
                <a:solidFill>
                  <a:prstClr val="black"/>
                </a:solidFill>
                <a:latin typeface="Arial" panose="020B0604020202020204" pitchFamily="34" charset="0"/>
                <a:cs typeface="Arial" panose="020B0604020202020204" pitchFamily="34" charset="0"/>
              </a:rPr>
              <a:t>Longitude and latitude: </a:t>
            </a:r>
            <a:r>
              <a:rPr lang="pl-PL" altLang="ko-KR" sz="1200" dirty="0">
                <a:solidFill>
                  <a:prstClr val="black"/>
                </a:solidFill>
                <a:latin typeface="Arial" panose="020B0604020202020204" pitchFamily="34" charset="0"/>
                <a:cs typeface="Arial" panose="020B0604020202020204" pitchFamily="34" charset="0"/>
              </a:rPr>
              <a:t>współrzędne geograficzne </a:t>
            </a:r>
            <a:r>
              <a:rPr lang="en-US" altLang="ko-KR" sz="1200" dirty="0" err="1">
                <a:solidFill>
                  <a:prstClr val="black"/>
                </a:solidFill>
                <a:latin typeface="Arial" panose="020B0604020202020204" pitchFamily="34" charset="0"/>
                <a:cs typeface="Arial" panose="020B0604020202020204" pitchFamily="34" charset="0"/>
              </a:rPr>
              <a:t>centraln</a:t>
            </a:r>
            <a:r>
              <a:rPr lang="pl-PL" altLang="ko-KR" sz="1200" dirty="0">
                <a:solidFill>
                  <a:prstClr val="black"/>
                </a:solidFill>
                <a:latin typeface="Arial" panose="020B0604020202020204" pitchFamily="34" charset="0"/>
                <a:cs typeface="Arial" panose="020B0604020202020204" pitchFamily="34" charset="0"/>
              </a:rPr>
              <a:t>ego</a:t>
            </a:r>
            <a:r>
              <a:rPr lang="en-US" altLang="ko-KR" sz="1200" dirty="0">
                <a:solidFill>
                  <a:prstClr val="black"/>
                </a:solidFill>
                <a:latin typeface="Arial" panose="020B0604020202020204" pitchFamily="34" charset="0"/>
                <a:cs typeface="Arial" panose="020B0604020202020204" pitchFamily="34" charset="0"/>
              </a:rPr>
              <a:t> </a:t>
            </a:r>
            <a:r>
              <a:rPr lang="en-US" altLang="ko-KR" sz="1200" dirty="0" err="1">
                <a:solidFill>
                  <a:prstClr val="black"/>
                </a:solidFill>
                <a:latin typeface="Arial" panose="020B0604020202020204" pitchFamily="34" charset="0"/>
                <a:cs typeface="Arial" panose="020B0604020202020204" pitchFamily="34" charset="0"/>
              </a:rPr>
              <a:t>punkt</a:t>
            </a:r>
            <a:r>
              <a:rPr lang="pl-PL" altLang="ko-KR" sz="1200" dirty="0">
                <a:solidFill>
                  <a:prstClr val="black"/>
                </a:solidFill>
                <a:latin typeface="Arial" panose="020B0604020202020204" pitchFamily="34" charset="0"/>
                <a:cs typeface="Arial" panose="020B0604020202020204" pitchFamily="34" charset="0"/>
              </a:rPr>
              <a:t>u</a:t>
            </a:r>
            <a:r>
              <a:rPr lang="en-US" altLang="ko-KR" sz="1200" dirty="0">
                <a:solidFill>
                  <a:prstClr val="black"/>
                </a:solidFill>
                <a:latin typeface="Arial" panose="020B0604020202020204" pitchFamily="34" charset="0"/>
                <a:cs typeface="Arial" panose="020B0604020202020204" pitchFamily="34" charset="0"/>
              </a:rPr>
              <a:t> </a:t>
            </a:r>
            <a:r>
              <a:rPr lang="en-US" altLang="ko-KR" sz="1200" dirty="0" err="1">
                <a:solidFill>
                  <a:prstClr val="black"/>
                </a:solidFill>
                <a:latin typeface="Arial" panose="020B0604020202020204" pitchFamily="34" charset="0"/>
                <a:cs typeface="Arial" panose="020B0604020202020204" pitchFamily="34" charset="0"/>
              </a:rPr>
              <a:t>zasięgu</a:t>
            </a:r>
            <a:r>
              <a:rPr lang="en-US" altLang="ko-KR" sz="1200" dirty="0">
                <a:solidFill>
                  <a:prstClr val="black"/>
                </a:solidFill>
                <a:latin typeface="Arial" panose="020B0604020202020204" pitchFamily="34" charset="0"/>
                <a:cs typeface="Arial" panose="020B0604020202020204" pitchFamily="34" charset="0"/>
              </a:rPr>
              <a:t> VRS</a:t>
            </a:r>
          </a:p>
        </p:txBody>
      </p:sp>
      <p:pic>
        <p:nvPicPr>
          <p:cNvPr id="15" name="그림 10" descr="Tabela przedstawia dane, w tym w języku angielskim kategorie: Date, Time, Focal District ID, Inflow District ID, Number of Travelers ">
            <a:extLst>
              <a:ext uri="{FF2B5EF4-FFF2-40B4-BE49-F238E27FC236}">
                <a16:creationId xmlns:a16="http://schemas.microsoft.com/office/drawing/2014/main" id="{ED65E141-0F89-4826-B27C-ED71ACFF8899}"/>
              </a:ext>
            </a:extLst>
          </p:cNvPr>
          <p:cNvPicPr>
            <a:picLocks noChangeAspect="1"/>
          </p:cNvPicPr>
          <p:nvPr/>
        </p:nvPicPr>
        <p:blipFill>
          <a:blip r:embed="rId4"/>
          <a:stretch>
            <a:fillRect/>
          </a:stretch>
        </p:blipFill>
        <p:spPr>
          <a:xfrm>
            <a:off x="1376666" y="4005922"/>
            <a:ext cx="4719525" cy="2004618"/>
          </a:xfrm>
          <a:prstGeom prst="rect">
            <a:avLst/>
          </a:prstGeom>
        </p:spPr>
      </p:pic>
      <p:sp>
        <p:nvSpPr>
          <p:cNvPr id="16" name="Strzałka w dół 2" descr="Element grafik, strzałka w dół">
            <a:extLst>
              <a:ext uri="{FF2B5EF4-FFF2-40B4-BE49-F238E27FC236}">
                <a16:creationId xmlns:a16="http://schemas.microsoft.com/office/drawing/2014/main" id="{E9E0758A-1773-4FAB-A93C-619F856C8397}"/>
              </a:ext>
            </a:extLst>
          </p:cNvPr>
          <p:cNvSpPr/>
          <p:nvPr/>
        </p:nvSpPr>
        <p:spPr>
          <a:xfrm>
            <a:off x="2649965" y="3138750"/>
            <a:ext cx="2172929" cy="796412"/>
          </a:xfrm>
          <a:prstGeom prst="downArrow">
            <a:avLst/>
          </a:prstGeom>
          <a:solidFill>
            <a:srgbClr val="00137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pl-PL">
              <a:solidFill>
                <a:srgbClr val="002060"/>
              </a:solidFill>
            </a:endParaRPr>
          </a:p>
        </p:txBody>
      </p:sp>
      <p:sp>
        <p:nvSpPr>
          <p:cNvPr id="17" name="Tytuł 1">
            <a:extLst>
              <a:ext uri="{FF2B5EF4-FFF2-40B4-BE49-F238E27FC236}">
                <a16:creationId xmlns:a16="http://schemas.microsoft.com/office/drawing/2014/main" id="{32170F02-4066-47E8-9B11-C4B9C3FB5308}"/>
              </a:ext>
            </a:extLst>
          </p:cNvPr>
          <p:cNvSpPr txBox="1">
            <a:spLocks/>
          </p:cNvSpPr>
          <p:nvPr/>
        </p:nvSpPr>
        <p:spPr>
          <a:xfrm rot="16200000">
            <a:off x="-414601" y="3018245"/>
            <a:ext cx="1892477" cy="665371"/>
          </a:xfrm>
          <a:prstGeom prst="rect">
            <a:avLst/>
          </a:prstGeom>
        </p:spPr>
        <p:txBody>
          <a:bodyPr vert="horz" lIns="0" tIns="45720" rIns="0" bIns="45720" rtlCol="0" anchor="b" anchorCtr="0">
            <a:normAutofit fontScale="92500" lnSpcReduction="20000"/>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pl-PL" sz="2000" dirty="0">
                <a:solidFill>
                  <a:srgbClr val="001D77"/>
                </a:solidFill>
                <a:latin typeface="Arial" panose="020B0604020202020204" pitchFamily="34" charset="0"/>
                <a:cs typeface="Arial" panose="020B0604020202020204" pitchFamily="34" charset="0"/>
              </a:rPr>
              <a:t>Big Data </a:t>
            </a:r>
          </a:p>
          <a:p>
            <a:pPr algn="ctr"/>
            <a:r>
              <a:rPr lang="pl-PL" sz="1400" dirty="0">
                <a:solidFill>
                  <a:srgbClr val="001D77"/>
                </a:solidFill>
                <a:latin typeface="Arial" panose="020B0604020202020204" pitchFamily="34" charset="0"/>
                <a:cs typeface="Arial" panose="020B0604020202020204" pitchFamily="34" charset="0"/>
              </a:rPr>
              <a:t>Dane od operatorów telefonii komórkowej</a:t>
            </a:r>
          </a:p>
        </p:txBody>
      </p:sp>
      <p:sp>
        <p:nvSpPr>
          <p:cNvPr id="19" name="Nawias klamrowy zamykający 18" descr="Element grafik, nawias ">
            <a:extLst>
              <a:ext uri="{FF2B5EF4-FFF2-40B4-BE49-F238E27FC236}">
                <a16:creationId xmlns:a16="http://schemas.microsoft.com/office/drawing/2014/main" id="{4EAD381B-B6C6-484A-8BF3-1A79402BD79F}"/>
              </a:ext>
            </a:extLst>
          </p:cNvPr>
          <p:cNvSpPr/>
          <p:nvPr/>
        </p:nvSpPr>
        <p:spPr>
          <a:xfrm flipH="1">
            <a:off x="1040004" y="968960"/>
            <a:ext cx="257080" cy="4763943"/>
          </a:xfrm>
          <a:prstGeom prst="rightBrace">
            <a:avLst>
              <a:gd name="adj1" fmla="val 122319"/>
              <a:gd name="adj2" fmla="val 50388"/>
            </a:avLst>
          </a:prstGeom>
          <a:noFill/>
          <a:ln w="19050" cap="flat" cmpd="sng" algn="ctr">
            <a:solidFill>
              <a:srgbClr val="ED7D31"/>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12" name="pole tekstowe 11"/>
          <p:cNvSpPr txBox="1"/>
          <p:nvPr/>
        </p:nvSpPr>
        <p:spPr>
          <a:xfrm>
            <a:off x="705361" y="5934039"/>
            <a:ext cx="6062134" cy="261610"/>
          </a:xfrm>
          <a:prstGeom prst="rect">
            <a:avLst/>
          </a:prstGeom>
          <a:noFill/>
        </p:spPr>
        <p:txBody>
          <a:bodyPr wrap="square" rtlCol="0">
            <a:spAutoFit/>
          </a:bodyPr>
          <a:lstStyle/>
          <a:p>
            <a:r>
              <a:rPr lang="pl-PL" sz="1100" dirty="0">
                <a:latin typeface="Arial" panose="020B0604020202020204" pitchFamily="34" charset="0"/>
                <a:cs typeface="Arial" panose="020B0604020202020204" pitchFamily="34" charset="0"/>
              </a:rPr>
              <a:t>Przykładowa struktura danych otrzymywanych od operatora telefonii komórkowej</a:t>
            </a:r>
          </a:p>
        </p:txBody>
      </p:sp>
    </p:spTree>
    <p:extLst>
      <p:ext uri="{BB962C8B-B14F-4D97-AF65-F5344CB8AC3E}">
        <p14:creationId xmlns:p14="http://schemas.microsoft.com/office/powerpoint/2010/main" val="3375523242"/>
      </p:ext>
    </p:extLst>
  </p:cSld>
  <p:clrMapOvr>
    <a:masterClrMapping/>
  </p:clrMapOvr>
  <p:transition spd="slow">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98CB493-184F-4F55-8014-F05F2123C352}"/>
              </a:ext>
            </a:extLst>
          </p:cNvPr>
          <p:cNvSpPr>
            <a:spLocks noGrp="1"/>
          </p:cNvSpPr>
          <p:nvPr>
            <p:ph type="title"/>
          </p:nvPr>
        </p:nvSpPr>
        <p:spPr>
          <a:xfrm>
            <a:off x="274291" y="253443"/>
            <a:ext cx="7444321" cy="535425"/>
          </a:xfrm>
        </p:spPr>
        <p:txBody>
          <a:bodyPr>
            <a:normAutofit fontScale="90000"/>
          </a:bodyPr>
          <a:lstStyle/>
          <a:p>
            <a:r>
              <a:rPr lang="pl-PL" sz="2400" b="1" dirty="0">
                <a:solidFill>
                  <a:srgbClr val="001D77"/>
                </a:solidFill>
                <a:latin typeface="Arial" panose="020B0604020202020204" pitchFamily="34" charset="0"/>
                <a:cs typeface="Arial" panose="020B0604020202020204" pitchFamily="34" charset="0"/>
              </a:rPr>
              <a:t>Wykorzystanie źródeł Big Data </a:t>
            </a:r>
            <a:r>
              <a:rPr lang="pl-PL" sz="2000" b="1" dirty="0">
                <a:solidFill>
                  <a:srgbClr val="001D77"/>
                </a:solidFill>
                <a:latin typeface="Arial" panose="020B0604020202020204" pitchFamily="34" charset="0"/>
                <a:cs typeface="Arial" panose="020B0604020202020204" pitchFamily="34" charset="0"/>
              </a:rPr>
              <a:t>(telefonia komórkowa)</a:t>
            </a:r>
            <a:r>
              <a:rPr lang="pl-PL" sz="2000" b="1" dirty="0">
                <a:solidFill>
                  <a:schemeClr val="bg2"/>
                </a:solidFill>
                <a:latin typeface="Arial" panose="020B0604020202020204" pitchFamily="34" charset="0"/>
                <a:cs typeface="Arial" panose="020B0604020202020204" pitchFamily="34" charset="0"/>
              </a:rPr>
              <a:t>….</a:t>
            </a:r>
            <a:endParaRPr lang="pl-PL" sz="2000" dirty="0">
              <a:solidFill>
                <a:schemeClr val="bg2"/>
              </a:solidFill>
            </a:endParaRPr>
          </a:p>
        </p:txBody>
      </p:sp>
      <p:sp>
        <p:nvSpPr>
          <p:cNvPr id="9" name="Symbol zastępczy numeru slajdu 1">
            <a:extLst>
              <a:ext uri="{FF2B5EF4-FFF2-40B4-BE49-F238E27FC236}">
                <a16:creationId xmlns:a16="http://schemas.microsoft.com/office/drawing/2014/main" id="{3019ABEA-5C66-48A3-A129-41FB8826C15F}"/>
              </a:ext>
            </a:extLst>
          </p:cNvPr>
          <p:cNvSpPr>
            <a:spLocks noGrp="1"/>
          </p:cNvSpPr>
          <p:nvPr>
            <p:ph type="sldNum" sz="quarter" idx="12"/>
          </p:nvPr>
        </p:nvSpPr>
        <p:spPr>
          <a:xfrm>
            <a:off x="6781279" y="6221594"/>
            <a:ext cx="2057400" cy="365125"/>
          </a:xfrm>
        </p:spPr>
        <p:txBody>
          <a:bodyPr/>
          <a:lstStyle/>
          <a:p>
            <a:fld id="{D34FB485-CFF7-4EBC-BE59-1C5DDF7BBD5C}" type="slidenum">
              <a:rPr lang="pl-PL" b="1" smtClean="0">
                <a:solidFill>
                  <a:schemeClr val="bg1"/>
                </a:solidFill>
                <a:latin typeface="Arial" panose="020B0604020202020204" pitchFamily="34" charset="0"/>
                <a:cs typeface="Arial" panose="020B0604020202020204" pitchFamily="34" charset="0"/>
              </a:rPr>
              <a:pPr/>
              <a:t>45</a:t>
            </a:fld>
            <a:endParaRPr lang="pl-PL" b="1" dirty="0">
              <a:solidFill>
                <a:schemeClr val="bg1"/>
              </a:solidFill>
              <a:latin typeface="Arial" panose="020B0604020202020204" pitchFamily="34" charset="0"/>
              <a:cs typeface="Arial" panose="020B0604020202020204" pitchFamily="34" charset="0"/>
            </a:endParaRPr>
          </a:p>
        </p:txBody>
      </p:sp>
      <p:pic>
        <p:nvPicPr>
          <p:cNvPr id="3" name="Obraz 2" descr="Kontur polski w tym dane od 50000, 100000, 150000, 200000, 250000. Największe zabarwienie w województwie mazowieckim">
            <a:extLst>
              <a:ext uri="{FF2B5EF4-FFF2-40B4-BE49-F238E27FC236}">
                <a16:creationId xmlns:a16="http://schemas.microsoft.com/office/drawing/2014/main" id="{E0B195FC-ED11-49F1-9B80-B82275F2351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275" t="18794" r="11653" b="15138"/>
          <a:stretch/>
        </p:blipFill>
        <p:spPr>
          <a:xfrm>
            <a:off x="43130" y="2265347"/>
            <a:ext cx="4443701" cy="3666510"/>
          </a:xfrm>
          <a:prstGeom prst="rect">
            <a:avLst/>
          </a:prstGeom>
        </p:spPr>
      </p:pic>
      <p:pic>
        <p:nvPicPr>
          <p:cNvPr id="4" name="Obraz 3" descr="Kontur polski w tym dane od 50000, 100000, 150000, 200000, 250000. Największe zabarwienie w województwie podkarpackim, lubelski, mazowieckim i dolnośląskim">
            <a:extLst>
              <a:ext uri="{FF2B5EF4-FFF2-40B4-BE49-F238E27FC236}">
                <a16:creationId xmlns:a16="http://schemas.microsoft.com/office/drawing/2014/main" id="{BEF04FBF-8DF3-4975-9F16-69E01D2C5CD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8066" t="18794" r="11202" b="17401"/>
          <a:stretch/>
        </p:blipFill>
        <p:spPr>
          <a:xfrm>
            <a:off x="4461689" y="2265347"/>
            <a:ext cx="4639181" cy="3666510"/>
          </a:xfrm>
          <a:prstGeom prst="rect">
            <a:avLst/>
          </a:prstGeom>
        </p:spPr>
      </p:pic>
      <p:sp>
        <p:nvSpPr>
          <p:cNvPr id="5" name="Symbol zastępczy zawartości 2">
            <a:extLst>
              <a:ext uri="{FF2B5EF4-FFF2-40B4-BE49-F238E27FC236}">
                <a16:creationId xmlns:a16="http://schemas.microsoft.com/office/drawing/2014/main" id="{38590C4C-59B8-40C6-8BA3-711EE602417F}"/>
              </a:ext>
            </a:extLst>
          </p:cNvPr>
          <p:cNvSpPr txBox="1">
            <a:spLocks/>
          </p:cNvSpPr>
          <p:nvPr/>
        </p:nvSpPr>
        <p:spPr>
          <a:xfrm>
            <a:off x="274291" y="1078605"/>
            <a:ext cx="8109213" cy="89700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pl-PL" sz="1400" dirty="0">
                <a:latin typeface="Arial" panose="020B0604020202020204" pitchFamily="34" charset="0"/>
                <a:cs typeface="Arial" panose="020B0604020202020204" pitchFamily="34" charset="0"/>
              </a:rPr>
              <a:t>Liczba obywateli Ukrainy na podstawie danych operatora telefonii komórkowej (po lewej) i na podstawie badania „Podróże nierezydentów do Polski. Ruch pojazdów i osób na granicy Polski z krajami Unii Europejskiej.”</a:t>
            </a:r>
          </a:p>
        </p:txBody>
      </p:sp>
    </p:spTree>
    <p:extLst>
      <p:ext uri="{BB962C8B-B14F-4D97-AF65-F5344CB8AC3E}">
        <p14:creationId xmlns:p14="http://schemas.microsoft.com/office/powerpoint/2010/main" val="595331149"/>
      </p:ext>
    </p:extLst>
  </p:cSld>
  <p:clrMapOvr>
    <a:masterClrMapping/>
  </p:clrMapOvr>
  <p:transition spd="slow">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1537EDF-15AE-4A26-B5C9-A4557DE9AB63}"/>
              </a:ext>
            </a:extLst>
          </p:cNvPr>
          <p:cNvSpPr>
            <a:spLocks noGrp="1"/>
          </p:cNvSpPr>
          <p:nvPr>
            <p:ph type="title"/>
          </p:nvPr>
        </p:nvSpPr>
        <p:spPr>
          <a:xfrm>
            <a:off x="438710" y="251203"/>
            <a:ext cx="8076640" cy="622363"/>
          </a:xfrm>
        </p:spPr>
        <p:txBody>
          <a:bodyPr>
            <a:normAutofit/>
          </a:bodyPr>
          <a:lstStyle/>
          <a:p>
            <a:r>
              <a:rPr lang="pl-PL" sz="2400" b="1" dirty="0">
                <a:solidFill>
                  <a:srgbClr val="001D77"/>
                </a:solidFill>
                <a:latin typeface="Arial" panose="020B0604020202020204" pitchFamily="34" charset="0"/>
                <a:cs typeface="Arial" panose="020B0604020202020204" pitchFamily="34" charset="0"/>
              </a:rPr>
              <a:t>Wykorzystanie źródeł Big Data </a:t>
            </a:r>
            <a:r>
              <a:rPr lang="pl-PL" sz="2000" b="1" dirty="0">
                <a:solidFill>
                  <a:srgbClr val="001D77"/>
                </a:solidFill>
                <a:latin typeface="Arial" panose="020B0604020202020204" pitchFamily="34" charset="0"/>
                <a:cs typeface="Arial" panose="020B0604020202020204" pitchFamily="34" charset="0"/>
              </a:rPr>
              <a:t>(telefonia komórkowa)</a:t>
            </a:r>
            <a:r>
              <a:rPr lang="pl-PL" sz="2000" b="1" dirty="0">
                <a:solidFill>
                  <a:schemeClr val="bg2"/>
                </a:solidFill>
                <a:latin typeface="Arial" panose="020B0604020202020204" pitchFamily="34" charset="0"/>
                <a:cs typeface="Arial" panose="020B0604020202020204" pitchFamily="34" charset="0"/>
              </a:rPr>
              <a:t>…..</a:t>
            </a:r>
            <a:endParaRPr lang="pl-PL" sz="2000" dirty="0">
              <a:solidFill>
                <a:schemeClr val="bg2"/>
              </a:solidFill>
            </a:endParaRPr>
          </a:p>
        </p:txBody>
      </p:sp>
      <p:sp>
        <p:nvSpPr>
          <p:cNvPr id="9" name="Symbol zastępczy numeru slajdu 1">
            <a:extLst>
              <a:ext uri="{FF2B5EF4-FFF2-40B4-BE49-F238E27FC236}">
                <a16:creationId xmlns:a16="http://schemas.microsoft.com/office/drawing/2014/main" id="{3019ABEA-5C66-48A3-A129-41FB8826C15F}"/>
              </a:ext>
            </a:extLst>
          </p:cNvPr>
          <p:cNvSpPr>
            <a:spLocks noGrp="1"/>
          </p:cNvSpPr>
          <p:nvPr>
            <p:ph type="sldNum" sz="quarter" idx="12"/>
          </p:nvPr>
        </p:nvSpPr>
        <p:spPr>
          <a:xfrm>
            <a:off x="6825503" y="6241672"/>
            <a:ext cx="2057400" cy="365125"/>
          </a:xfrm>
        </p:spPr>
        <p:txBody>
          <a:bodyPr/>
          <a:lstStyle/>
          <a:p>
            <a:fld id="{D34FB485-CFF7-4EBC-BE59-1C5DDF7BBD5C}" type="slidenum">
              <a:rPr lang="pl-PL" b="1" smtClean="0">
                <a:solidFill>
                  <a:schemeClr val="bg1"/>
                </a:solidFill>
                <a:latin typeface="Arial" panose="020B0604020202020204" pitchFamily="34" charset="0"/>
                <a:cs typeface="Arial" panose="020B0604020202020204" pitchFamily="34" charset="0"/>
              </a:rPr>
              <a:pPr/>
              <a:t>46</a:t>
            </a:fld>
            <a:endParaRPr lang="pl-PL" b="1" dirty="0">
              <a:solidFill>
                <a:schemeClr val="bg1"/>
              </a:solidFill>
              <a:latin typeface="Arial" panose="020B0604020202020204" pitchFamily="34" charset="0"/>
              <a:cs typeface="Arial" panose="020B0604020202020204" pitchFamily="34" charset="0"/>
            </a:endParaRPr>
          </a:p>
        </p:txBody>
      </p:sp>
      <p:sp>
        <p:nvSpPr>
          <p:cNvPr id="6" name="Symbol zastępczy zawartości 2">
            <a:extLst>
              <a:ext uri="{FF2B5EF4-FFF2-40B4-BE49-F238E27FC236}">
                <a16:creationId xmlns:a16="http://schemas.microsoft.com/office/drawing/2014/main" id="{AF2656EC-083D-4C3A-B827-D327F01A77AC}"/>
              </a:ext>
            </a:extLst>
          </p:cNvPr>
          <p:cNvSpPr txBox="1">
            <a:spLocks/>
          </p:cNvSpPr>
          <p:nvPr/>
        </p:nvSpPr>
        <p:spPr>
          <a:xfrm>
            <a:off x="232432" y="1000647"/>
            <a:ext cx="8255960" cy="897005"/>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50000"/>
              </a:lnSpc>
              <a:buFont typeface="Arial" panose="020B0604020202020204" pitchFamily="34" charset="0"/>
              <a:buNone/>
            </a:pPr>
            <a:r>
              <a:rPr lang="pl-PL" sz="1600" dirty="0">
                <a:latin typeface="Arial" panose="020B0604020202020204" pitchFamily="34" charset="0"/>
                <a:cs typeface="Arial" panose="020B0604020202020204" pitchFamily="34" charset="0"/>
              </a:rPr>
              <a:t>Liczba obywateli Ukrainy na podstawie danych operatora telefonii komórkowej (po lewej) i na postawie badania cudzoziemców (nierezydentów) do Polski w powiatach przygranicznych na granicy polsko-ukraińskiej (po prawej).</a:t>
            </a:r>
          </a:p>
        </p:txBody>
      </p:sp>
      <p:pic>
        <p:nvPicPr>
          <p:cNvPr id="7" name="Obraz 6" descr="Fragment kontur polski w tym regiony polski wschodniej m.in. podkarpackie i lubelskie. Zaznaczono przejścia drogowe i kolejowe ">
            <a:extLst>
              <a:ext uri="{FF2B5EF4-FFF2-40B4-BE49-F238E27FC236}">
                <a16:creationId xmlns:a16="http://schemas.microsoft.com/office/drawing/2014/main" id="{D8E8734E-F7E6-4E7B-AD19-F4437B2D081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3960" y="2024733"/>
            <a:ext cx="3516950" cy="4087883"/>
          </a:xfrm>
          <a:prstGeom prst="rect">
            <a:avLst/>
          </a:prstGeom>
        </p:spPr>
      </p:pic>
      <p:pic>
        <p:nvPicPr>
          <p:cNvPr id="8" name="Obraz 7" descr="Fragment kontur polski w tym regiony polski wschodniej m.in. podkarpackie i lubelskie. Zaznaczono przejścia drogowe i kolejowe ">
            <a:extLst>
              <a:ext uri="{FF2B5EF4-FFF2-40B4-BE49-F238E27FC236}">
                <a16:creationId xmlns:a16="http://schemas.microsoft.com/office/drawing/2014/main" id="{0B3F9971-936D-4CDC-BB14-71DC855E13D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69743" y="2024733"/>
            <a:ext cx="3518649" cy="4089858"/>
          </a:xfrm>
          <a:prstGeom prst="rect">
            <a:avLst/>
          </a:prstGeom>
        </p:spPr>
      </p:pic>
    </p:spTree>
    <p:extLst>
      <p:ext uri="{BB962C8B-B14F-4D97-AF65-F5344CB8AC3E}">
        <p14:creationId xmlns:p14="http://schemas.microsoft.com/office/powerpoint/2010/main" val="4214161283"/>
      </p:ext>
    </p:extLst>
  </p:cSld>
  <p:clrMapOvr>
    <a:masterClrMapping/>
  </p:clrMapOvr>
  <p:transition spd="slow">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a:extLst>
              <a:ext uri="{FF2B5EF4-FFF2-40B4-BE49-F238E27FC236}">
                <a16:creationId xmlns:a16="http://schemas.microsoft.com/office/drawing/2014/main" id="{BD43AAEF-ADB7-41FF-8362-1B49572CDE36}"/>
              </a:ext>
            </a:extLst>
          </p:cNvPr>
          <p:cNvSpPr>
            <a:spLocks noGrp="1"/>
          </p:cNvSpPr>
          <p:nvPr>
            <p:ph type="title"/>
          </p:nvPr>
        </p:nvSpPr>
        <p:spPr>
          <a:xfrm>
            <a:off x="628650" y="365127"/>
            <a:ext cx="7699562" cy="880310"/>
          </a:xfrm>
        </p:spPr>
        <p:txBody>
          <a:bodyPr>
            <a:normAutofit/>
          </a:bodyPr>
          <a:lstStyle/>
          <a:p>
            <a:r>
              <a:rPr lang="pl-PL" sz="2000" b="1" dirty="0">
                <a:solidFill>
                  <a:srgbClr val="001D77"/>
                </a:solidFill>
                <a:latin typeface="Arial" panose="020B0604020202020204" pitchFamily="34" charset="0"/>
                <a:cs typeface="Arial" panose="020B0604020202020204" pitchFamily="34" charset="0"/>
              </a:rPr>
              <a:t>Realne tempo wzrostu PKB w województwie podkarpackim </a:t>
            </a:r>
            <a:br>
              <a:rPr lang="pl-PL" sz="2000" b="1" dirty="0">
                <a:solidFill>
                  <a:srgbClr val="001D77"/>
                </a:solidFill>
                <a:latin typeface="Arial" panose="020B0604020202020204" pitchFamily="34" charset="0"/>
                <a:cs typeface="Arial" panose="020B0604020202020204" pitchFamily="34" charset="0"/>
              </a:rPr>
            </a:br>
            <a:r>
              <a:rPr lang="pl-PL" sz="2000" b="1" dirty="0">
                <a:solidFill>
                  <a:srgbClr val="001D77"/>
                </a:solidFill>
                <a:latin typeface="Arial" panose="020B0604020202020204" pitchFamily="34" charset="0"/>
                <a:cs typeface="Arial" panose="020B0604020202020204" pitchFamily="34" charset="0"/>
              </a:rPr>
              <a:t>w latach 2016-2022 </a:t>
            </a:r>
            <a:r>
              <a:rPr lang="en-US" sz="1800" b="1" dirty="0">
                <a:solidFill>
                  <a:srgbClr val="001D77"/>
                </a:solidFill>
                <a:latin typeface="Arial" panose="020B0604020202020204" pitchFamily="34" charset="0"/>
                <a:cs typeface="Arial" panose="020B0604020202020204" pitchFamily="34" charset="0"/>
              </a:rPr>
              <a:t>(</a:t>
            </a:r>
            <a:r>
              <a:rPr lang="pl-PL" sz="1800" b="1" dirty="0">
                <a:solidFill>
                  <a:srgbClr val="001D77"/>
                </a:solidFill>
                <a:latin typeface="Arial" panose="020B0604020202020204" pitchFamily="34" charset="0"/>
                <a:cs typeface="Arial" panose="020B0604020202020204" pitchFamily="34" charset="0"/>
              </a:rPr>
              <a:t>rok poprzedni</a:t>
            </a:r>
            <a:r>
              <a:rPr lang="en-US" sz="1800" b="1" dirty="0">
                <a:solidFill>
                  <a:srgbClr val="001D77"/>
                </a:solidFill>
                <a:latin typeface="Arial" panose="020B0604020202020204" pitchFamily="34" charset="0"/>
                <a:cs typeface="Arial" panose="020B0604020202020204" pitchFamily="34" charset="0"/>
              </a:rPr>
              <a:t>=100)</a:t>
            </a:r>
            <a:endParaRPr lang="pl-PL" sz="1800" dirty="0"/>
          </a:p>
        </p:txBody>
      </p:sp>
      <p:sp>
        <p:nvSpPr>
          <p:cNvPr id="2" name="Symbol zastępczy numeru slajdu 1"/>
          <p:cNvSpPr>
            <a:spLocks noGrp="1"/>
          </p:cNvSpPr>
          <p:nvPr>
            <p:ph type="sldNum" sz="quarter" idx="12"/>
          </p:nvPr>
        </p:nvSpPr>
        <p:spPr>
          <a:xfrm>
            <a:off x="6780679" y="6221880"/>
            <a:ext cx="2057400" cy="365125"/>
          </a:xfrm>
        </p:spPr>
        <p:txBody>
          <a:bodyPr/>
          <a:lstStyle/>
          <a:p>
            <a:fld id="{D34FB485-CFF7-4EBC-BE59-1C5DDF7BBD5C}" type="slidenum">
              <a:rPr lang="pl-PL" b="1" smtClean="0">
                <a:solidFill>
                  <a:schemeClr val="bg1"/>
                </a:solidFill>
                <a:latin typeface="Arial" panose="020B0604020202020204" pitchFamily="34" charset="0"/>
                <a:cs typeface="Arial" panose="020B0604020202020204" pitchFamily="34" charset="0"/>
              </a:rPr>
              <a:pPr/>
              <a:t>47</a:t>
            </a:fld>
            <a:endParaRPr lang="pl-PL" b="1" dirty="0">
              <a:solidFill>
                <a:schemeClr val="bg1"/>
              </a:solidFill>
              <a:latin typeface="Arial" panose="020B0604020202020204" pitchFamily="34" charset="0"/>
              <a:cs typeface="Arial" panose="020B0604020202020204" pitchFamily="34" charset="0"/>
            </a:endParaRPr>
          </a:p>
        </p:txBody>
      </p:sp>
      <p:pic>
        <p:nvPicPr>
          <p:cNvPr id="5" name="Obraz 4" descr="Wykres pionowy w tym dane w latach 2016-2022. Na koniec analizowanego okresu w 2022 roku: 100,5 GDP growth rate excluding transborder trade, 1,7 pure effect of transborder trade">
            <a:extLst>
              <a:ext uri="{FF2B5EF4-FFF2-40B4-BE49-F238E27FC236}">
                <a16:creationId xmlns:a16="http://schemas.microsoft.com/office/drawing/2014/main" id="{23E9D9AE-B38E-45F8-BE63-12348B19697F}"/>
              </a:ext>
            </a:extLst>
          </p:cNvPr>
          <p:cNvPicPr>
            <a:picLocks noChangeAspect="1"/>
          </p:cNvPicPr>
          <p:nvPr/>
        </p:nvPicPr>
        <p:blipFill>
          <a:blip r:embed="rId3"/>
          <a:stretch>
            <a:fillRect/>
          </a:stretch>
        </p:blipFill>
        <p:spPr>
          <a:xfrm>
            <a:off x="615353" y="1448635"/>
            <a:ext cx="7913294" cy="4163929"/>
          </a:xfrm>
          <a:prstGeom prst="rect">
            <a:avLst/>
          </a:prstGeom>
        </p:spPr>
      </p:pic>
    </p:spTree>
    <p:extLst>
      <p:ext uri="{BB962C8B-B14F-4D97-AF65-F5344CB8AC3E}">
        <p14:creationId xmlns:p14="http://schemas.microsoft.com/office/powerpoint/2010/main" val="2400397189"/>
      </p:ext>
    </p:extLst>
  </p:cSld>
  <p:clrMapOvr>
    <a:masterClrMapping/>
  </p:clrMapOvr>
  <p:transition spd="slow">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3D826E5-EF29-45CE-AD76-8F59676E299A}"/>
              </a:ext>
            </a:extLst>
          </p:cNvPr>
          <p:cNvSpPr>
            <a:spLocks noGrp="1"/>
          </p:cNvSpPr>
          <p:nvPr>
            <p:ph type="title"/>
          </p:nvPr>
        </p:nvSpPr>
        <p:spPr>
          <a:xfrm>
            <a:off x="1793502" y="2859742"/>
            <a:ext cx="5556997" cy="1138517"/>
          </a:xfrm>
        </p:spPr>
        <p:txBody>
          <a:bodyPr>
            <a:normAutofit/>
          </a:bodyPr>
          <a:lstStyle/>
          <a:p>
            <a:pPr algn="ctr"/>
            <a:r>
              <a:rPr lang="pl-PL" sz="2400" b="1" dirty="0">
                <a:solidFill>
                  <a:srgbClr val="173583"/>
                </a:solidFill>
                <a:latin typeface="Arial" panose="020B0604020202020204" pitchFamily="34" charset="0"/>
                <a:cs typeface="Arial" panose="020B0604020202020204" pitchFamily="34" charset="0"/>
              </a:rPr>
              <a:t>Prognozy demograficzne </a:t>
            </a:r>
            <a:br>
              <a:rPr lang="pl-PL" sz="2400" b="1" dirty="0">
                <a:solidFill>
                  <a:srgbClr val="173583"/>
                </a:solidFill>
                <a:latin typeface="Arial" panose="020B0604020202020204" pitchFamily="34" charset="0"/>
                <a:cs typeface="Arial" panose="020B0604020202020204" pitchFamily="34" charset="0"/>
              </a:rPr>
            </a:br>
            <a:r>
              <a:rPr lang="pl-PL" sz="2400" b="1" dirty="0">
                <a:solidFill>
                  <a:srgbClr val="173583"/>
                </a:solidFill>
                <a:latin typeface="Arial" panose="020B0604020202020204" pitchFamily="34" charset="0"/>
                <a:cs typeface="Arial" panose="020B0604020202020204" pitchFamily="34" charset="0"/>
              </a:rPr>
              <a:t>uwzględniające Ukraińców w Polsce</a:t>
            </a:r>
            <a:endParaRPr lang="pl-PL" sz="2400" dirty="0"/>
          </a:p>
        </p:txBody>
      </p:sp>
    </p:spTree>
    <p:extLst>
      <p:ext uri="{BB962C8B-B14F-4D97-AF65-F5344CB8AC3E}">
        <p14:creationId xmlns:p14="http://schemas.microsoft.com/office/powerpoint/2010/main" val="782389580"/>
      </p:ext>
    </p:extLst>
  </p:cSld>
  <p:clrMapOvr>
    <a:masterClrMapping/>
  </p:clrMapOvr>
  <p:transition spd="slow">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a:extLst>
              <a:ext uri="{FF2B5EF4-FFF2-40B4-BE49-F238E27FC236}">
                <a16:creationId xmlns:a16="http://schemas.microsoft.com/office/drawing/2014/main" id="{C79ECB2D-722D-47CB-93EC-EE333D0CC952}"/>
              </a:ext>
            </a:extLst>
          </p:cNvPr>
          <p:cNvSpPr>
            <a:spLocks noGrp="1"/>
          </p:cNvSpPr>
          <p:nvPr>
            <p:ph type="title"/>
          </p:nvPr>
        </p:nvSpPr>
        <p:spPr>
          <a:xfrm>
            <a:off x="628650" y="365126"/>
            <a:ext cx="2060762" cy="377035"/>
          </a:xfrm>
        </p:spPr>
        <p:txBody>
          <a:bodyPr>
            <a:normAutofit/>
          </a:bodyPr>
          <a:lstStyle/>
          <a:p>
            <a:r>
              <a:rPr lang="pl-PL" sz="2000" b="1" dirty="0">
                <a:solidFill>
                  <a:srgbClr val="001D77"/>
                </a:solidFill>
                <a:latin typeface="Arial" panose="020B0604020202020204" pitchFamily="34" charset="0"/>
                <a:cs typeface="Arial" panose="020B0604020202020204" pitchFamily="34" charset="0"/>
              </a:rPr>
              <a:t>Model PROST</a:t>
            </a:r>
            <a:endParaRPr lang="pl-PL" sz="2000" dirty="0"/>
          </a:p>
        </p:txBody>
      </p:sp>
      <p:sp>
        <p:nvSpPr>
          <p:cNvPr id="2" name="Symbol zastępczy numeru slajdu 1"/>
          <p:cNvSpPr>
            <a:spLocks noGrp="1"/>
          </p:cNvSpPr>
          <p:nvPr>
            <p:ph type="sldNum" sz="quarter" idx="12"/>
          </p:nvPr>
        </p:nvSpPr>
        <p:spPr>
          <a:xfrm>
            <a:off x="6834468" y="6275570"/>
            <a:ext cx="2057400" cy="365125"/>
          </a:xfrm>
        </p:spPr>
        <p:txBody>
          <a:bodyPr/>
          <a:lstStyle/>
          <a:p>
            <a:fld id="{D34FB485-CFF7-4EBC-BE59-1C5DDF7BBD5C}" type="slidenum">
              <a:rPr lang="pl-PL" b="1" smtClean="0">
                <a:solidFill>
                  <a:schemeClr val="bg1"/>
                </a:solidFill>
                <a:latin typeface="Arial" panose="020B0604020202020204" pitchFamily="34" charset="0"/>
                <a:cs typeface="Arial" panose="020B0604020202020204" pitchFamily="34" charset="0"/>
              </a:rPr>
              <a:pPr/>
              <a:t>49</a:t>
            </a:fld>
            <a:endParaRPr lang="pl-PL" b="1" dirty="0">
              <a:solidFill>
                <a:schemeClr val="bg1"/>
              </a:solidFill>
              <a:latin typeface="Arial" panose="020B0604020202020204" pitchFamily="34" charset="0"/>
              <a:cs typeface="Arial" panose="020B0604020202020204" pitchFamily="34" charset="0"/>
            </a:endParaRPr>
          </a:p>
        </p:txBody>
      </p:sp>
      <p:sp>
        <p:nvSpPr>
          <p:cNvPr id="7" name="Symbol zastępczy zawartości 2">
            <a:extLst>
              <a:ext uri="{FF2B5EF4-FFF2-40B4-BE49-F238E27FC236}">
                <a16:creationId xmlns:a16="http://schemas.microsoft.com/office/drawing/2014/main" id="{A8F35F72-C58F-4527-9078-2C533BC4596B}"/>
              </a:ext>
            </a:extLst>
          </p:cNvPr>
          <p:cNvSpPr txBox="1">
            <a:spLocks/>
          </p:cNvSpPr>
          <p:nvPr/>
        </p:nvSpPr>
        <p:spPr>
          <a:xfrm>
            <a:off x="784575" y="1072710"/>
            <a:ext cx="7786696" cy="4351338"/>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00000"/>
              </a:lnSpc>
              <a:buFont typeface="Wingdings" panose="05000000000000000000" pitchFamily="2" charset="2"/>
              <a:buChar char="§"/>
            </a:pPr>
            <a:r>
              <a:rPr lang="en-US" sz="1600" dirty="0">
                <a:latin typeface="Arial" panose="020B0604020202020204" pitchFamily="34" charset="0"/>
                <a:cs typeface="Arial" panose="020B0604020202020204" pitchFamily="34" charset="0"/>
              </a:rPr>
              <a:t>Model PROST </a:t>
            </a:r>
            <a:r>
              <a:rPr lang="pl-PL" sz="1600" dirty="0">
                <a:latin typeface="Arial" panose="020B0604020202020204" pitchFamily="34" charset="0"/>
                <a:cs typeface="Arial" panose="020B0604020202020204" pitchFamily="34" charset="0"/>
              </a:rPr>
              <a:t>(</a:t>
            </a:r>
            <a:r>
              <a:rPr lang="en-US" sz="1600" dirty="0">
                <a:latin typeface="Arial" panose="020B0604020202020204" pitchFamily="34" charset="0"/>
                <a:cs typeface="Arial" panose="020B0604020202020204" pitchFamily="34" charset="0"/>
              </a:rPr>
              <a:t>Pension Reform Options Simulation Too</a:t>
            </a:r>
            <a:r>
              <a:rPr lang="pl-PL" sz="1600" dirty="0">
                <a:latin typeface="Arial" panose="020B0604020202020204" pitchFamily="34" charset="0"/>
                <a:cs typeface="Arial" panose="020B0604020202020204" pitchFamily="34" charset="0"/>
              </a:rPr>
              <a:t>l</a:t>
            </a:r>
            <a:r>
              <a:rPr lang="en-US" sz="1600" dirty="0">
                <a:latin typeface="Arial" panose="020B0604020202020204" pitchFamily="34" charset="0"/>
                <a:cs typeface="Arial" panose="020B0604020202020204" pitchFamily="34" charset="0"/>
              </a:rPr>
              <a:t>kit</a:t>
            </a:r>
            <a:r>
              <a:rPr lang="pl-PL" sz="1600" dirty="0">
                <a:latin typeface="Arial" panose="020B0604020202020204" pitchFamily="34" charset="0"/>
                <a:cs typeface="Arial" panose="020B0604020202020204" pitchFamily="34" charset="0"/>
              </a:rPr>
              <a:t>) – deterministyczny model kohorty jednorocznej opracowany przez Bank Światowy;</a:t>
            </a:r>
          </a:p>
          <a:p>
            <a:pPr>
              <a:lnSpc>
                <a:spcPct val="100000"/>
              </a:lnSpc>
              <a:buFont typeface="Wingdings" panose="05000000000000000000" pitchFamily="2" charset="2"/>
              <a:buChar char="§"/>
            </a:pPr>
            <a:r>
              <a:rPr lang="pl-PL" sz="1600" dirty="0">
                <a:latin typeface="Arial" panose="020B0604020202020204" pitchFamily="34" charset="0"/>
                <a:cs typeface="Arial" panose="020B0604020202020204" pitchFamily="34" charset="0"/>
              </a:rPr>
              <a:t>Jest właściwie zestawem narzędzi do symulacji systemu emerytalnego </a:t>
            </a:r>
            <a:br>
              <a:rPr lang="pl-PL" sz="1600" dirty="0">
                <a:latin typeface="Arial" panose="020B0604020202020204" pitchFamily="34" charset="0"/>
                <a:cs typeface="Arial" panose="020B0604020202020204" pitchFamily="34" charset="0"/>
              </a:rPr>
            </a:br>
            <a:r>
              <a:rPr lang="pl-PL" sz="1600" dirty="0">
                <a:latin typeface="Arial" panose="020B0604020202020204" pitchFamily="34" charset="0"/>
                <a:cs typeface="Arial" panose="020B0604020202020204" pitchFamily="34" charset="0"/>
              </a:rPr>
              <a:t>w długiej perspektywie czasowej;</a:t>
            </a:r>
          </a:p>
          <a:p>
            <a:pPr marL="0" indent="0">
              <a:lnSpc>
                <a:spcPct val="100000"/>
              </a:lnSpc>
              <a:buNone/>
            </a:pPr>
            <a:endParaRPr lang="pl-PL" sz="1600" dirty="0">
              <a:latin typeface="Arial" panose="020B0604020202020204" pitchFamily="34" charset="0"/>
              <a:cs typeface="Arial" panose="020B0604020202020204" pitchFamily="34" charset="0"/>
            </a:endParaRPr>
          </a:p>
        </p:txBody>
      </p:sp>
      <p:sp>
        <p:nvSpPr>
          <p:cNvPr id="8" name="Tytuł 1">
            <a:extLst>
              <a:ext uri="{FF2B5EF4-FFF2-40B4-BE49-F238E27FC236}">
                <a16:creationId xmlns:a16="http://schemas.microsoft.com/office/drawing/2014/main" id="{9AE23E98-CC38-4444-845D-B5586552081F}"/>
              </a:ext>
            </a:extLst>
          </p:cNvPr>
          <p:cNvSpPr txBox="1">
            <a:spLocks/>
          </p:cNvSpPr>
          <p:nvPr/>
        </p:nvSpPr>
        <p:spPr>
          <a:xfrm>
            <a:off x="733775" y="2560085"/>
            <a:ext cx="8091496" cy="1046039"/>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pl-PL" sz="1600" dirty="0">
                <a:latin typeface="Arial" panose="020B0604020202020204" pitchFamily="34" charset="0"/>
                <a:cs typeface="Arial" panose="020B0604020202020204" pitchFamily="34" charset="0"/>
              </a:rPr>
              <a:t>W modelu PROST wykorzystano dane dotyczące:</a:t>
            </a:r>
          </a:p>
        </p:txBody>
      </p:sp>
      <p:sp>
        <p:nvSpPr>
          <p:cNvPr id="9" name="Symbol zastępczy zawartości 2">
            <a:extLst>
              <a:ext uri="{FF2B5EF4-FFF2-40B4-BE49-F238E27FC236}">
                <a16:creationId xmlns:a16="http://schemas.microsoft.com/office/drawing/2014/main" id="{819037D1-212C-426A-979D-BC20FF3DC6BD}"/>
              </a:ext>
            </a:extLst>
          </p:cNvPr>
          <p:cNvSpPr txBox="1">
            <a:spLocks/>
          </p:cNvSpPr>
          <p:nvPr/>
        </p:nvSpPr>
        <p:spPr>
          <a:xfrm>
            <a:off x="835375" y="3083104"/>
            <a:ext cx="7989896" cy="2669447"/>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buFont typeface="Wingdings" panose="05000000000000000000" pitchFamily="2" charset="2"/>
              <a:buChar char="§"/>
            </a:pPr>
            <a:r>
              <a:rPr lang="pl-PL" sz="1600" dirty="0">
                <a:latin typeface="Arial" panose="020B0604020202020204" pitchFamily="34" charset="0"/>
                <a:cs typeface="Arial" panose="020B0604020202020204" pitchFamily="34" charset="0"/>
              </a:rPr>
              <a:t>Obecnej struktury populacji wg wieku i płci;</a:t>
            </a:r>
          </a:p>
          <a:p>
            <a:pPr>
              <a:buFont typeface="Wingdings" panose="05000000000000000000" pitchFamily="2" charset="2"/>
              <a:buChar char="§"/>
            </a:pPr>
            <a:r>
              <a:rPr lang="pl-PL" sz="1600" dirty="0">
                <a:latin typeface="Arial" panose="020B0604020202020204" pitchFamily="34" charset="0"/>
                <a:cs typeface="Arial" panose="020B0604020202020204" pitchFamily="34" charset="0"/>
              </a:rPr>
              <a:t>Współczynnika dzietności w rozbiciu na wiek;</a:t>
            </a:r>
          </a:p>
          <a:p>
            <a:pPr>
              <a:buFont typeface="Wingdings" panose="05000000000000000000" pitchFamily="2" charset="2"/>
              <a:buChar char="§"/>
            </a:pPr>
            <a:r>
              <a:rPr lang="pl-PL" sz="1600" dirty="0">
                <a:latin typeface="Arial" panose="020B0604020202020204" pitchFamily="34" charset="0"/>
                <a:cs typeface="Arial" panose="020B0604020202020204" pitchFamily="34" charset="0"/>
              </a:rPr>
              <a:t>Współczynnika śmiertelności w rozbiciu na wiek i płeć;</a:t>
            </a:r>
          </a:p>
          <a:p>
            <a:pPr>
              <a:buFont typeface="Wingdings" panose="05000000000000000000" pitchFamily="2" charset="2"/>
              <a:buChar char="§"/>
            </a:pPr>
            <a:r>
              <a:rPr lang="pl-PL" sz="1600" dirty="0">
                <a:latin typeface="Arial" panose="020B0604020202020204" pitchFamily="34" charset="0"/>
                <a:cs typeface="Arial" panose="020B0604020202020204" pitchFamily="34" charset="0"/>
              </a:rPr>
              <a:t>Salda migracji;</a:t>
            </a:r>
          </a:p>
          <a:p>
            <a:pPr>
              <a:buFont typeface="Wingdings" panose="05000000000000000000" pitchFamily="2" charset="2"/>
              <a:buChar char="§"/>
            </a:pPr>
            <a:r>
              <a:rPr lang="pl-PL" sz="1600" dirty="0">
                <a:latin typeface="Arial" panose="020B0604020202020204" pitchFamily="34" charset="0"/>
                <a:cs typeface="Arial" panose="020B0604020202020204" pitchFamily="34" charset="0"/>
              </a:rPr>
              <a:t>Dane wejściowe dotyczyły osobnych województw w rozbiciu na ludność „rdzenną” </a:t>
            </a:r>
            <a:br>
              <a:rPr lang="pl-PL" sz="1600" dirty="0">
                <a:latin typeface="Arial" panose="020B0604020202020204" pitchFamily="34" charset="0"/>
                <a:cs typeface="Arial" panose="020B0604020202020204" pitchFamily="34" charset="0"/>
              </a:rPr>
            </a:br>
            <a:r>
              <a:rPr lang="pl-PL" sz="1600" dirty="0">
                <a:latin typeface="Arial" panose="020B0604020202020204" pitchFamily="34" charset="0"/>
                <a:cs typeface="Arial" panose="020B0604020202020204" pitchFamily="34" charset="0"/>
              </a:rPr>
              <a:t>i napływową (cudzoziemców).</a:t>
            </a:r>
          </a:p>
        </p:txBody>
      </p:sp>
    </p:spTree>
    <p:extLst>
      <p:ext uri="{BB962C8B-B14F-4D97-AF65-F5344CB8AC3E}">
        <p14:creationId xmlns:p14="http://schemas.microsoft.com/office/powerpoint/2010/main" val="1776010301"/>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p:cNvSpPr>
            <a:spLocks noGrp="1"/>
          </p:cNvSpPr>
          <p:nvPr>
            <p:ph type="title"/>
          </p:nvPr>
        </p:nvSpPr>
        <p:spPr>
          <a:xfrm>
            <a:off x="728852" y="335340"/>
            <a:ext cx="7686294" cy="537520"/>
          </a:xfrm>
        </p:spPr>
        <p:txBody>
          <a:bodyPr>
            <a:normAutofit fontScale="90000"/>
          </a:bodyPr>
          <a:lstStyle/>
          <a:p>
            <a:r>
              <a:rPr lang="pl-PL" sz="1800" b="1" dirty="0">
                <a:solidFill>
                  <a:srgbClr val="173583"/>
                </a:solidFill>
                <a:latin typeface="Arial" panose="020B0604020202020204" pitchFamily="34" charset="0"/>
                <a:cs typeface="Arial" panose="020B0604020202020204" pitchFamily="34" charset="0"/>
              </a:rPr>
              <a:t>Dynamika produktu krajowego brutto według regionów w 2021 r. </a:t>
            </a:r>
            <a:br>
              <a:rPr lang="pl-PL" sz="1800" b="1" dirty="0">
                <a:solidFill>
                  <a:srgbClr val="173583"/>
                </a:solidFill>
                <a:latin typeface="Arial" panose="020B0604020202020204" pitchFamily="34" charset="0"/>
                <a:cs typeface="Arial" panose="020B0604020202020204" pitchFamily="34" charset="0"/>
              </a:rPr>
            </a:br>
            <a:r>
              <a:rPr lang="pl-PL" sz="1600" b="1" dirty="0">
                <a:solidFill>
                  <a:srgbClr val="173583"/>
                </a:solidFill>
                <a:latin typeface="Arial" panose="020B0604020202020204" pitchFamily="34" charset="0"/>
                <a:cs typeface="Arial" panose="020B0604020202020204" pitchFamily="34" charset="0"/>
              </a:rPr>
              <a:t>(rok poprzedni = 100) </a:t>
            </a:r>
            <a:r>
              <a:rPr lang="pl-PL" sz="1600" b="1" dirty="0">
                <a:solidFill>
                  <a:srgbClr val="173583"/>
                </a:solidFill>
                <a:latin typeface="Arial" panose="020B0604020202020204" pitchFamily="34" charset="0"/>
                <a:ea typeface="Fira Sans" panose="020B0503050000020004" pitchFamily="34" charset="0"/>
                <a:cs typeface="Arial" panose="020B0604020202020204" pitchFamily="34" charset="0"/>
              </a:rPr>
              <a:t>szacunki wstępne</a:t>
            </a:r>
            <a:endParaRPr lang="pl-PL" sz="1600" dirty="0"/>
          </a:p>
        </p:txBody>
      </p:sp>
      <p:sp>
        <p:nvSpPr>
          <p:cNvPr id="2" name="Symbol zastępczy numeru slajdu 1"/>
          <p:cNvSpPr>
            <a:spLocks noGrp="1"/>
          </p:cNvSpPr>
          <p:nvPr>
            <p:ph type="sldNum" sz="quarter" idx="12"/>
          </p:nvPr>
        </p:nvSpPr>
        <p:spPr>
          <a:xfrm>
            <a:off x="6733309" y="6221880"/>
            <a:ext cx="2057400" cy="365125"/>
          </a:xfrm>
        </p:spPr>
        <p:txBody>
          <a:bodyPr/>
          <a:lstStyle/>
          <a:p>
            <a:fld id="{D34FB485-CFF7-4EBC-BE59-1C5DDF7BBD5C}" type="slidenum">
              <a:rPr lang="pl-PL" b="1" smtClean="0">
                <a:solidFill>
                  <a:schemeClr val="bg1"/>
                </a:solidFill>
                <a:latin typeface="Arial" panose="020B0604020202020204" pitchFamily="34" charset="0"/>
                <a:cs typeface="Arial" panose="020B0604020202020204" pitchFamily="34" charset="0"/>
              </a:rPr>
              <a:pPr/>
              <a:t>5</a:t>
            </a:fld>
            <a:endParaRPr lang="pl-PL" b="1" dirty="0">
              <a:solidFill>
                <a:schemeClr val="bg1"/>
              </a:solidFill>
              <a:latin typeface="Arial" panose="020B0604020202020204" pitchFamily="34" charset="0"/>
              <a:cs typeface="Arial" panose="020B0604020202020204" pitchFamily="34" charset="0"/>
            </a:endParaRPr>
          </a:p>
        </p:txBody>
      </p:sp>
      <p:pic>
        <p:nvPicPr>
          <p:cNvPr id="4" name="Obraz 3" descr="Wykres słupkowy poziomy w tym dane: Pomorskie 115,8, Śląskie 114,9, Opolskie 114,3, Małopolskie 113,8, Dolnośląskie 113,0, Podkarpackie 112,6 (6 lokata), Polska 112,2, Kujawsko-pomorskie 111,4, Warmińsko-mazurskie, Świętokrzyskie, Mazowieckie 111,2, Zachodniopomorskie, Lubuskie, Lubelskie 111,1, Wielkopolskie 110,8 Podlaskie 110,4 Łódzkie 109,8" title="Dynamika produktu krajowego brutto według regionów w 2021 r. (rok poprzedni = 100) szacunki wstępne ">
            <a:extLst>
              <a:ext uri="{FF2B5EF4-FFF2-40B4-BE49-F238E27FC236}">
                <a16:creationId xmlns:a16="http://schemas.microsoft.com/office/drawing/2014/main" id="{D9E41623-6F9E-4082-90D5-A7DA6503C28F}"/>
              </a:ext>
            </a:extLst>
          </p:cNvPr>
          <p:cNvPicPr>
            <a:picLocks noChangeAspect="1"/>
          </p:cNvPicPr>
          <p:nvPr/>
        </p:nvPicPr>
        <p:blipFill>
          <a:blip r:embed="rId2"/>
          <a:stretch>
            <a:fillRect/>
          </a:stretch>
        </p:blipFill>
        <p:spPr>
          <a:xfrm>
            <a:off x="597063" y="902646"/>
            <a:ext cx="7949873" cy="4907705"/>
          </a:xfrm>
          <a:prstGeom prst="rect">
            <a:avLst/>
          </a:prstGeom>
        </p:spPr>
      </p:pic>
      <p:sp>
        <p:nvSpPr>
          <p:cNvPr id="3" name="pole tekstowe 2">
            <a:extLst>
              <a:ext uri="{FF2B5EF4-FFF2-40B4-BE49-F238E27FC236}">
                <a16:creationId xmlns:a16="http://schemas.microsoft.com/office/drawing/2014/main" id="{C9B37B6A-4EE1-4321-B3D2-CD89BA386E2E}"/>
              </a:ext>
            </a:extLst>
          </p:cNvPr>
          <p:cNvSpPr txBox="1"/>
          <p:nvPr/>
        </p:nvSpPr>
        <p:spPr>
          <a:xfrm>
            <a:off x="6733309" y="2318327"/>
            <a:ext cx="1283854" cy="307777"/>
          </a:xfrm>
          <a:prstGeom prst="rect">
            <a:avLst/>
          </a:prstGeom>
          <a:noFill/>
        </p:spPr>
        <p:txBody>
          <a:bodyPr wrap="square" rtlCol="0">
            <a:spAutoFit/>
          </a:bodyPr>
          <a:lstStyle/>
          <a:p>
            <a:r>
              <a:rPr lang="pl-PL" sz="1400" dirty="0">
                <a:latin typeface="Arial" panose="020B0604020202020204" pitchFamily="34" charset="0"/>
                <a:cs typeface="Arial" panose="020B0604020202020204" pitchFamily="34" charset="0"/>
              </a:rPr>
              <a:t>6. lokata</a:t>
            </a:r>
          </a:p>
        </p:txBody>
      </p:sp>
    </p:spTree>
    <p:extLst>
      <p:ext uri="{BB962C8B-B14F-4D97-AF65-F5344CB8AC3E}">
        <p14:creationId xmlns:p14="http://schemas.microsoft.com/office/powerpoint/2010/main" val="2572686745"/>
      </p:ext>
    </p:extLst>
  </p:cSld>
  <p:clrMapOvr>
    <a:masterClrMapping/>
  </p:clrMapOvr>
  <p:transition spd="slow">
    <p:fad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950FB221-4920-4977-83FB-DC73032003DF}"/>
              </a:ext>
            </a:extLst>
          </p:cNvPr>
          <p:cNvSpPr>
            <a:spLocks noGrp="1"/>
          </p:cNvSpPr>
          <p:nvPr>
            <p:ph type="title"/>
          </p:nvPr>
        </p:nvSpPr>
        <p:spPr>
          <a:xfrm>
            <a:off x="623629" y="232822"/>
            <a:ext cx="1985100" cy="529178"/>
          </a:xfrm>
        </p:spPr>
        <p:txBody>
          <a:bodyPr>
            <a:normAutofit/>
          </a:bodyPr>
          <a:lstStyle/>
          <a:p>
            <a:r>
              <a:rPr lang="pl-PL" sz="2000" b="1" dirty="0">
                <a:solidFill>
                  <a:srgbClr val="001D77"/>
                </a:solidFill>
                <a:latin typeface="Arial" panose="020B0604020202020204" pitchFamily="34" charset="0"/>
                <a:cs typeface="Arial" panose="020B0604020202020204" pitchFamily="34" charset="0"/>
              </a:rPr>
              <a:t>Model PROST</a:t>
            </a:r>
            <a:r>
              <a:rPr lang="pl-PL" sz="2000" b="1" dirty="0">
                <a:solidFill>
                  <a:schemeClr val="bg2"/>
                </a:solidFill>
                <a:latin typeface="Arial" panose="020B0604020202020204" pitchFamily="34" charset="0"/>
                <a:cs typeface="Arial" panose="020B0604020202020204" pitchFamily="34" charset="0"/>
              </a:rPr>
              <a:t>.</a:t>
            </a:r>
            <a:endParaRPr lang="pl-PL" sz="2000" dirty="0">
              <a:solidFill>
                <a:schemeClr val="bg2"/>
              </a:solidFill>
            </a:endParaRPr>
          </a:p>
        </p:txBody>
      </p:sp>
      <p:sp>
        <p:nvSpPr>
          <p:cNvPr id="2" name="Symbol zastępczy numeru slajdu 1"/>
          <p:cNvSpPr>
            <a:spLocks noGrp="1"/>
          </p:cNvSpPr>
          <p:nvPr>
            <p:ph type="sldNum" sz="quarter" idx="12"/>
          </p:nvPr>
        </p:nvSpPr>
        <p:spPr>
          <a:xfrm>
            <a:off x="6816539" y="6244129"/>
            <a:ext cx="2057400" cy="365125"/>
          </a:xfrm>
        </p:spPr>
        <p:txBody>
          <a:bodyPr/>
          <a:lstStyle/>
          <a:p>
            <a:fld id="{D34FB485-CFF7-4EBC-BE59-1C5DDF7BBD5C}" type="slidenum">
              <a:rPr lang="pl-PL" b="1" smtClean="0">
                <a:solidFill>
                  <a:schemeClr val="bg1"/>
                </a:solidFill>
                <a:latin typeface="Arial" panose="020B0604020202020204" pitchFamily="34" charset="0"/>
                <a:cs typeface="Arial" panose="020B0604020202020204" pitchFamily="34" charset="0"/>
              </a:rPr>
              <a:pPr/>
              <a:t>50</a:t>
            </a:fld>
            <a:endParaRPr lang="pl-PL" b="1" dirty="0">
              <a:solidFill>
                <a:schemeClr val="bg1"/>
              </a:solidFill>
              <a:latin typeface="Arial" panose="020B0604020202020204" pitchFamily="34" charset="0"/>
              <a:cs typeface="Arial" panose="020B0604020202020204" pitchFamily="34" charset="0"/>
            </a:endParaRPr>
          </a:p>
        </p:txBody>
      </p:sp>
      <p:sp>
        <p:nvSpPr>
          <p:cNvPr id="3" name="pole tekstowe 2">
            <a:extLst>
              <a:ext uri="{FF2B5EF4-FFF2-40B4-BE49-F238E27FC236}">
                <a16:creationId xmlns:a16="http://schemas.microsoft.com/office/drawing/2014/main" id="{485E9D28-5D53-478D-9350-42F37E1E5148}"/>
              </a:ext>
            </a:extLst>
          </p:cNvPr>
          <p:cNvSpPr txBox="1"/>
          <p:nvPr/>
        </p:nvSpPr>
        <p:spPr>
          <a:xfrm>
            <a:off x="623629" y="517946"/>
            <a:ext cx="7704212" cy="5822107"/>
          </a:xfrm>
          <a:prstGeom prst="rect">
            <a:avLst/>
          </a:prstGeom>
          <a:noFill/>
        </p:spPr>
        <p:txBody>
          <a:bodyPr wrap="square" rtlCol="0" anchor="t">
            <a:spAutoFit/>
          </a:bodyPr>
          <a:lstStyle/>
          <a:p>
            <a:endParaRPr lang="pl-PL" sz="1600" dirty="0">
              <a:latin typeface="Arial" panose="020B0604020202020204" pitchFamily="34" charset="0"/>
              <a:cs typeface="Arial" panose="020B0604020202020204" pitchFamily="34" charset="0"/>
            </a:endParaRPr>
          </a:p>
          <a:p>
            <a:pPr>
              <a:spcAft>
                <a:spcPts val="600"/>
              </a:spcAft>
            </a:pPr>
            <a:r>
              <a:rPr lang="pl-PL" sz="1600" b="1" dirty="0">
                <a:latin typeface="Arial" panose="020B0604020202020204" pitchFamily="34" charset="0"/>
                <a:cs typeface="Arial" panose="020B0604020202020204" pitchFamily="34" charset="0"/>
              </a:rPr>
              <a:t>Źródła danych</a:t>
            </a:r>
            <a:r>
              <a:rPr lang="pl-PL" sz="1400" b="1" dirty="0">
                <a:latin typeface="Arial" panose="020B0604020202020204" pitchFamily="34" charset="0"/>
                <a:cs typeface="Arial" panose="020B0604020202020204" pitchFamily="34" charset="0"/>
              </a:rPr>
              <a:t>:</a:t>
            </a:r>
          </a:p>
          <a:p>
            <a:pPr marL="285750" indent="-285750">
              <a:lnSpc>
                <a:spcPts val="1600"/>
              </a:lnSpc>
              <a:buFont typeface="Arial" panose="020B0604020202020204" pitchFamily="34" charset="0"/>
              <a:buChar char="•"/>
            </a:pPr>
            <a:r>
              <a:rPr lang="pl-PL" sz="1300" dirty="0">
                <a:latin typeface="Arial" panose="020B0604020202020204" pitchFamily="34" charset="0"/>
                <a:cs typeface="Arial" panose="020B0604020202020204" pitchFamily="34" charset="0"/>
              </a:rPr>
              <a:t>Dane demograficzne GUS</a:t>
            </a:r>
          </a:p>
          <a:p>
            <a:pPr marL="285750" indent="-285750">
              <a:lnSpc>
                <a:spcPts val="1600"/>
              </a:lnSpc>
              <a:buFont typeface="Arial" panose="020B0604020202020204" pitchFamily="34" charset="0"/>
              <a:buChar char="•"/>
            </a:pPr>
            <a:r>
              <a:rPr lang="pl-PL" sz="1300" dirty="0">
                <a:latin typeface="Arial" panose="020B0604020202020204" pitchFamily="34" charset="0"/>
                <a:cs typeface="Arial" panose="020B0604020202020204" pitchFamily="34" charset="0"/>
              </a:rPr>
              <a:t>Prognoza ludności GUS</a:t>
            </a:r>
          </a:p>
          <a:p>
            <a:pPr marL="285750" indent="-285750">
              <a:lnSpc>
                <a:spcPts val="1600"/>
              </a:lnSpc>
              <a:buFont typeface="Arial" panose="020B0604020202020204" pitchFamily="34" charset="0"/>
              <a:buChar char="•"/>
            </a:pPr>
            <a:r>
              <a:rPr lang="pl-PL" sz="1300" dirty="0">
                <a:latin typeface="Arial" panose="020B0604020202020204" pitchFamily="34" charset="0"/>
                <a:cs typeface="Arial" panose="020B0604020202020204" pitchFamily="34" charset="0"/>
              </a:rPr>
              <a:t>Dane dot. urodzeń, zgonów i długości życia z Państwowej Służby Statystyki Ukrainy</a:t>
            </a:r>
          </a:p>
          <a:p>
            <a:pPr marL="285750" indent="-285750">
              <a:lnSpc>
                <a:spcPts val="1600"/>
              </a:lnSpc>
              <a:buFont typeface="Arial" panose="020B0604020202020204" pitchFamily="34" charset="0"/>
              <a:buChar char="•"/>
            </a:pPr>
            <a:r>
              <a:rPr lang="pl-PL" sz="1300" dirty="0">
                <a:latin typeface="Arial" panose="020B0604020202020204" pitchFamily="34" charset="0"/>
                <a:cs typeface="Arial" panose="020B0604020202020204" pitchFamily="34" charset="0"/>
              </a:rPr>
              <a:t>Szacunek ekspercki opracowany z wykorzystaniem danych statystycznych (badanie KT-1) oraz administracyjnych z rejestru PESEL, ZUS, Komendy Głównej Straży Granicznej.</a:t>
            </a:r>
          </a:p>
          <a:p>
            <a:pPr marL="285750" indent="-285750">
              <a:lnSpc>
                <a:spcPts val="1600"/>
              </a:lnSpc>
              <a:buFont typeface="Arial" panose="020B0604020202020204" pitchFamily="34" charset="0"/>
              <a:buChar char="•"/>
            </a:pPr>
            <a:endParaRPr lang="pl-PL" sz="1600" dirty="0">
              <a:latin typeface="Arial" panose="020B0604020202020204" pitchFamily="34" charset="0"/>
              <a:cs typeface="Arial" panose="020B0604020202020204" pitchFamily="34" charset="0"/>
            </a:endParaRPr>
          </a:p>
          <a:p>
            <a:pPr>
              <a:spcAft>
                <a:spcPts val="600"/>
              </a:spcAft>
            </a:pPr>
            <a:r>
              <a:rPr lang="pl-PL" sz="1600" b="1" dirty="0">
                <a:latin typeface="Arial" panose="020B0604020202020204" pitchFamily="34" charset="0"/>
                <a:cs typeface="Arial" panose="020B0604020202020204" pitchFamily="34" charset="0"/>
              </a:rPr>
              <a:t>Do prognozy opracowano dwa warianty:</a:t>
            </a:r>
          </a:p>
          <a:p>
            <a:pPr marL="285750" indent="-285750">
              <a:spcBef>
                <a:spcPts val="600"/>
              </a:spcBef>
              <a:spcAft>
                <a:spcPts val="600"/>
              </a:spcAft>
              <a:buFont typeface="Arial" panose="020B0604020202020204" pitchFamily="34" charset="0"/>
              <a:buChar char="•"/>
            </a:pPr>
            <a:r>
              <a:rPr lang="pl-PL" sz="1400" b="1" dirty="0">
                <a:solidFill>
                  <a:srgbClr val="001D77"/>
                </a:solidFill>
                <a:latin typeface="Arial" panose="020B0604020202020204" pitchFamily="34" charset="0"/>
                <a:cs typeface="Arial" panose="020B0604020202020204" pitchFamily="34" charset="0"/>
              </a:rPr>
              <a:t>WARIANT I</a:t>
            </a:r>
          </a:p>
          <a:p>
            <a:pPr marL="271463">
              <a:spcBef>
                <a:spcPts val="600"/>
              </a:spcBef>
              <a:spcAft>
                <a:spcPts val="600"/>
              </a:spcAft>
            </a:pPr>
            <a:r>
              <a:rPr lang="pl-PL" sz="1300" dirty="0">
                <a:latin typeface="Arial" panose="020B0604020202020204" pitchFamily="34" charset="0"/>
                <a:cs typeface="Arial" panose="020B0604020202020204" pitchFamily="34" charset="0"/>
              </a:rPr>
              <a:t>Założenia:</a:t>
            </a:r>
          </a:p>
          <a:p>
            <a:pPr marL="717550" indent="-180975">
              <a:lnSpc>
                <a:spcPts val="1600"/>
              </a:lnSpc>
              <a:buFont typeface="Arial" panose="020B0604020202020204" pitchFamily="34" charset="0"/>
              <a:buChar char="•"/>
            </a:pPr>
            <a:r>
              <a:rPr lang="pl-PL" sz="1300" dirty="0">
                <a:latin typeface="Arial" panose="020B0604020202020204" pitchFamily="34" charset="0"/>
                <a:cs typeface="Arial" panose="020B0604020202020204" pitchFamily="34" charset="0"/>
              </a:rPr>
              <a:t>Populacja rdzenna - wg danych NSP 2021, </a:t>
            </a:r>
          </a:p>
          <a:p>
            <a:pPr marL="717550" indent="-180975">
              <a:lnSpc>
                <a:spcPts val="1600"/>
              </a:lnSpc>
              <a:buFont typeface="Arial" panose="020B0604020202020204" pitchFamily="34" charset="0"/>
              <a:buChar char="•"/>
            </a:pPr>
            <a:r>
              <a:rPr lang="pl-PL" sz="1300" dirty="0">
                <a:latin typeface="Arial" panose="020B0604020202020204" pitchFamily="34" charset="0"/>
                <a:cs typeface="Arial" panose="020B0604020202020204" pitchFamily="34" charset="0"/>
              </a:rPr>
              <a:t>Dzietność i śmiertelność populacji rdzennej - wg. prognozy z 2018 r.,</a:t>
            </a:r>
          </a:p>
          <a:p>
            <a:pPr marL="717550" indent="-180975">
              <a:lnSpc>
                <a:spcPts val="1600"/>
              </a:lnSpc>
              <a:buFont typeface="Arial" panose="020B0604020202020204" pitchFamily="34" charset="0"/>
              <a:buChar char="•"/>
            </a:pPr>
            <a:r>
              <a:rPr lang="pl-PL" sz="1300" dirty="0">
                <a:latin typeface="Arial" panose="020B0604020202020204" pitchFamily="34" charset="0"/>
                <a:cs typeface="Arial" panose="020B0604020202020204" pitchFamily="34" charset="0"/>
              </a:rPr>
              <a:t>Imigranci - śmiertelność taka sama jak rdzenniej, </a:t>
            </a:r>
          </a:p>
          <a:p>
            <a:pPr marL="717550" indent="-180975">
              <a:lnSpc>
                <a:spcPts val="1600"/>
              </a:lnSpc>
              <a:buFont typeface="Arial" panose="020B0604020202020204" pitchFamily="34" charset="0"/>
              <a:buChar char="•"/>
            </a:pPr>
            <a:r>
              <a:rPr lang="pl-PL" sz="1300" dirty="0">
                <a:latin typeface="Arial" panose="020B0604020202020204" pitchFamily="34" charset="0"/>
                <a:cs typeface="Arial" panose="020B0604020202020204" pitchFamily="34" charset="0"/>
              </a:rPr>
              <a:t>Dzietność imigrantów - na poziomie 1,369 (uśredniona na podstawie opracowania Państwowej Służby Statystyki Ukrainy z 2020 r.);</a:t>
            </a:r>
            <a:endParaRPr lang="pl-PL" sz="1100" b="1" dirty="0">
              <a:solidFill>
                <a:srgbClr val="001D77"/>
              </a:solidFill>
              <a:latin typeface="Arial" panose="020B0604020202020204" pitchFamily="34" charset="0"/>
              <a:ea typeface="Fira Sans" panose="020B0503050000020004" pitchFamily="34" charset="0"/>
              <a:cs typeface="Arial" panose="020B0604020202020204" pitchFamily="34" charset="0"/>
            </a:endParaRPr>
          </a:p>
          <a:p>
            <a:pPr marL="285750" indent="-285750">
              <a:spcBef>
                <a:spcPts val="1200"/>
              </a:spcBef>
              <a:buFont typeface="Arial" panose="020B0604020202020204" pitchFamily="34" charset="0"/>
              <a:buChar char="•"/>
            </a:pPr>
            <a:r>
              <a:rPr lang="pl-PL" sz="1400" b="1" dirty="0">
                <a:solidFill>
                  <a:srgbClr val="001D77"/>
                </a:solidFill>
                <a:latin typeface="Arial" panose="020B0604020202020204" pitchFamily="34" charset="0"/>
                <a:cs typeface="Arial" panose="020B0604020202020204" pitchFamily="34" charset="0"/>
              </a:rPr>
              <a:t>WARIANT II</a:t>
            </a:r>
          </a:p>
          <a:p>
            <a:pPr marL="271463">
              <a:spcBef>
                <a:spcPts val="600"/>
              </a:spcBef>
            </a:pPr>
            <a:r>
              <a:rPr lang="pl-PL" sz="1300" dirty="0">
                <a:latin typeface="Arial" panose="020B0604020202020204" pitchFamily="34" charset="0"/>
                <a:cs typeface="Arial" panose="020B0604020202020204" pitchFamily="34" charset="0"/>
              </a:rPr>
              <a:t>Założenia: </a:t>
            </a:r>
          </a:p>
          <a:p>
            <a:pPr marL="717550" indent="-180975">
              <a:lnSpc>
                <a:spcPts val="1600"/>
              </a:lnSpc>
              <a:buFont typeface="Arial" panose="020B0604020202020204" pitchFamily="34" charset="0"/>
              <a:buChar char="•"/>
            </a:pPr>
            <a:r>
              <a:rPr lang="pl-PL" sz="1300" dirty="0">
                <a:latin typeface="Arial" panose="020B0604020202020204" pitchFamily="34" charset="0"/>
                <a:cs typeface="Arial" panose="020B0604020202020204" pitchFamily="34" charset="0"/>
              </a:rPr>
              <a:t>Populacja rdzenna - wg danych NSP 2021, </a:t>
            </a:r>
          </a:p>
          <a:p>
            <a:pPr marL="717550" indent="-180975">
              <a:lnSpc>
                <a:spcPts val="1600"/>
              </a:lnSpc>
              <a:buFont typeface="Arial" panose="020B0604020202020204" pitchFamily="34" charset="0"/>
              <a:buChar char="•"/>
            </a:pPr>
            <a:r>
              <a:rPr lang="pl-PL" sz="1300" dirty="0">
                <a:latin typeface="Arial" panose="020B0604020202020204" pitchFamily="34" charset="0"/>
                <a:cs typeface="Arial" panose="020B0604020202020204" pitchFamily="34" charset="0"/>
              </a:rPr>
              <a:t>Dzietność i śmiertelność populacji rdzennej - wg. prognozy z 2018 r.,</a:t>
            </a:r>
          </a:p>
          <a:p>
            <a:pPr marL="717550" indent="-180975">
              <a:lnSpc>
                <a:spcPts val="1600"/>
              </a:lnSpc>
              <a:buFont typeface="Arial" panose="020B0604020202020204" pitchFamily="34" charset="0"/>
              <a:buChar char="•"/>
            </a:pPr>
            <a:r>
              <a:rPr lang="pl-PL" sz="1300" dirty="0">
                <a:latin typeface="Arial" panose="020B0604020202020204" pitchFamily="34" charset="0"/>
                <a:cs typeface="Arial" panose="020B0604020202020204" pitchFamily="34" charset="0"/>
              </a:rPr>
              <a:t>Imigranci - śmiertelność taka sama jak rdzenniej,</a:t>
            </a:r>
          </a:p>
          <a:p>
            <a:pPr marL="717550" indent="-180975">
              <a:lnSpc>
                <a:spcPts val="1600"/>
              </a:lnSpc>
              <a:buFont typeface="Arial" panose="020B0604020202020204" pitchFamily="34" charset="0"/>
              <a:buChar char="•"/>
            </a:pPr>
            <a:r>
              <a:rPr lang="pl-PL" sz="1300" dirty="0">
                <a:latin typeface="Arial" panose="020B0604020202020204" pitchFamily="34" charset="0"/>
                <a:cs typeface="Arial" panose="020B0604020202020204" pitchFamily="34" charset="0"/>
              </a:rPr>
              <a:t>Dzietność imigrantów na poziomie 1,44.</a:t>
            </a:r>
          </a:p>
          <a:p>
            <a:pPr marL="717550" indent="-180975">
              <a:lnSpc>
                <a:spcPts val="1600"/>
              </a:lnSpc>
              <a:buFont typeface="Arial" panose="020B0604020202020204" pitchFamily="34" charset="0"/>
              <a:buChar char="•"/>
            </a:pPr>
            <a:endParaRPr lang="pl-PL" sz="1300" dirty="0">
              <a:latin typeface="Arial" panose="020B0604020202020204" pitchFamily="34" charset="0"/>
              <a:cs typeface="Arial" panose="020B0604020202020204" pitchFamily="34" charset="0"/>
            </a:endParaRPr>
          </a:p>
          <a:p>
            <a:endParaRPr lang="pl-PL" sz="1200" b="1" dirty="0">
              <a:solidFill>
                <a:srgbClr val="001D77"/>
              </a:solidFill>
              <a:latin typeface="Arial" panose="020B0604020202020204" pitchFamily="34" charset="0"/>
              <a:ea typeface="Fira Sans" panose="020B0503050000020004" pitchFamily="34" charset="0"/>
              <a:cs typeface="Arial" panose="020B0604020202020204" pitchFamily="34" charset="0"/>
            </a:endParaRPr>
          </a:p>
        </p:txBody>
      </p:sp>
    </p:spTree>
    <p:extLst>
      <p:ext uri="{BB962C8B-B14F-4D97-AF65-F5344CB8AC3E}">
        <p14:creationId xmlns:p14="http://schemas.microsoft.com/office/powerpoint/2010/main" val="625850760"/>
      </p:ext>
    </p:extLst>
  </p:cSld>
  <p:clrMapOvr>
    <a:masterClrMapping/>
  </p:clrMapOvr>
  <p:transition spd="slow">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ytuł 5">
            <a:extLst>
              <a:ext uri="{FF2B5EF4-FFF2-40B4-BE49-F238E27FC236}">
                <a16:creationId xmlns:a16="http://schemas.microsoft.com/office/drawing/2014/main" id="{BEB1132D-884B-4081-8940-72C683B87391}"/>
              </a:ext>
            </a:extLst>
          </p:cNvPr>
          <p:cNvSpPr>
            <a:spLocks noGrp="1"/>
          </p:cNvSpPr>
          <p:nvPr>
            <p:ph type="title"/>
          </p:nvPr>
        </p:nvSpPr>
        <p:spPr>
          <a:xfrm>
            <a:off x="316771" y="192366"/>
            <a:ext cx="7681632" cy="832047"/>
          </a:xfrm>
        </p:spPr>
        <p:txBody>
          <a:bodyPr>
            <a:normAutofit fontScale="90000"/>
          </a:bodyPr>
          <a:lstStyle/>
          <a:p>
            <a:r>
              <a:rPr lang="pl-PL" sz="2000" b="1" dirty="0">
                <a:solidFill>
                  <a:srgbClr val="001D77"/>
                </a:solidFill>
                <a:latin typeface="Arial" panose="020B0604020202020204" pitchFamily="34" charset="0"/>
                <a:ea typeface="Fira Sans" panose="020B0503050000020004" pitchFamily="34" charset="0"/>
                <a:cs typeface="Arial" panose="020B0604020202020204" pitchFamily="34" charset="0"/>
              </a:rPr>
              <a:t>Struktura populacji w województwie podkarpackim</a:t>
            </a:r>
            <a:br>
              <a:rPr lang="pl-PL" sz="2000" b="1" dirty="0">
                <a:solidFill>
                  <a:srgbClr val="001D77"/>
                </a:solidFill>
                <a:latin typeface="Arial" panose="020B0604020202020204" pitchFamily="34" charset="0"/>
                <a:ea typeface="Fira Sans" panose="020B0503050000020004" pitchFamily="34" charset="0"/>
                <a:cs typeface="Arial" panose="020B0604020202020204" pitchFamily="34" charset="0"/>
              </a:rPr>
            </a:br>
            <a:r>
              <a:rPr lang="en-US" sz="2000" b="1" dirty="0">
                <a:solidFill>
                  <a:srgbClr val="001D77"/>
                </a:solidFill>
                <a:latin typeface="Arial" panose="020B0604020202020204" pitchFamily="34" charset="0"/>
                <a:cs typeface="Arial" panose="020B0604020202020204" pitchFamily="34" charset="0"/>
              </a:rPr>
              <a:t>Model PROST</a:t>
            </a:r>
            <a:br>
              <a:rPr lang="pl-PL" sz="2000" b="1" dirty="0">
                <a:solidFill>
                  <a:srgbClr val="001D77"/>
                </a:solidFill>
                <a:latin typeface="Arial" panose="020B0604020202020204" pitchFamily="34" charset="0"/>
                <a:cs typeface="Arial" panose="020B0604020202020204" pitchFamily="34" charset="0"/>
              </a:rPr>
            </a:br>
            <a:r>
              <a:rPr lang="pl-PL" sz="2000" b="1" dirty="0">
                <a:solidFill>
                  <a:srgbClr val="001D77"/>
                </a:solidFill>
                <a:latin typeface="Arial" panose="020B0604020202020204" pitchFamily="34" charset="0"/>
                <a:cs typeface="Arial" panose="020B0604020202020204" pitchFamily="34" charset="0"/>
              </a:rPr>
              <a:t>WARIANT I </a:t>
            </a:r>
            <a:endParaRPr lang="pl-PL" sz="2000" dirty="0"/>
          </a:p>
        </p:txBody>
      </p:sp>
      <p:sp>
        <p:nvSpPr>
          <p:cNvPr id="2" name="Symbol zastępczy numeru slajdu 1"/>
          <p:cNvSpPr>
            <a:spLocks noGrp="1"/>
          </p:cNvSpPr>
          <p:nvPr>
            <p:ph type="sldNum" sz="quarter" idx="12"/>
          </p:nvPr>
        </p:nvSpPr>
        <p:spPr>
          <a:xfrm>
            <a:off x="6825503" y="6230845"/>
            <a:ext cx="2057400" cy="365125"/>
          </a:xfrm>
        </p:spPr>
        <p:txBody>
          <a:bodyPr/>
          <a:lstStyle/>
          <a:p>
            <a:fld id="{D34FB485-CFF7-4EBC-BE59-1C5DDF7BBD5C}" type="slidenum">
              <a:rPr lang="pl-PL" b="1" smtClean="0">
                <a:solidFill>
                  <a:schemeClr val="bg1"/>
                </a:solidFill>
                <a:latin typeface="Arial" panose="020B0604020202020204" pitchFamily="34" charset="0"/>
                <a:cs typeface="Arial" panose="020B0604020202020204" pitchFamily="34" charset="0"/>
              </a:rPr>
              <a:pPr/>
              <a:t>51</a:t>
            </a:fld>
            <a:endParaRPr lang="pl-PL" b="1" dirty="0">
              <a:solidFill>
                <a:schemeClr val="bg1"/>
              </a:solidFill>
              <a:latin typeface="Arial" panose="020B0604020202020204" pitchFamily="34" charset="0"/>
              <a:cs typeface="Arial" panose="020B0604020202020204" pitchFamily="34" charset="0"/>
            </a:endParaRPr>
          </a:p>
        </p:txBody>
      </p:sp>
      <p:sp>
        <p:nvSpPr>
          <p:cNvPr id="4" name="pole tekstowe 3">
            <a:extLst>
              <a:ext uri="{FF2B5EF4-FFF2-40B4-BE49-F238E27FC236}">
                <a16:creationId xmlns:a16="http://schemas.microsoft.com/office/drawing/2014/main" id="{4EE48916-E53A-476B-ACFB-627EDACB4097}"/>
              </a:ext>
            </a:extLst>
          </p:cNvPr>
          <p:cNvSpPr txBox="1"/>
          <p:nvPr/>
        </p:nvSpPr>
        <p:spPr>
          <a:xfrm>
            <a:off x="357158" y="5457626"/>
            <a:ext cx="7685494" cy="612155"/>
          </a:xfrm>
          <a:prstGeom prst="rect">
            <a:avLst/>
          </a:prstGeom>
          <a:noFill/>
        </p:spPr>
        <p:txBody>
          <a:bodyPr wrap="square" rtlCol="0">
            <a:spAutoFit/>
          </a:bodyPr>
          <a:lstStyle/>
          <a:p>
            <a:pPr>
              <a:lnSpc>
                <a:spcPct val="150000"/>
              </a:lnSpc>
            </a:pPr>
            <a:r>
              <a:rPr lang="pl-PL" sz="1200" dirty="0">
                <a:latin typeface="Arial" panose="020B0604020202020204" pitchFamily="34" charset="0"/>
                <a:cs typeface="Arial" panose="020B0604020202020204" pitchFamily="34" charset="0"/>
              </a:rPr>
              <a:t>Liczba ludności w 2035 r. – 2,0 mln (w tym imigranci – 9,3%) (spadek do 2021 r. o 6,9%)</a:t>
            </a:r>
          </a:p>
          <a:p>
            <a:pPr>
              <a:lnSpc>
                <a:spcPct val="150000"/>
              </a:lnSpc>
            </a:pPr>
            <a:r>
              <a:rPr lang="pl-PL" sz="1200" dirty="0">
                <a:latin typeface="Arial" panose="020B0604020202020204" pitchFamily="34" charset="0"/>
                <a:cs typeface="Arial" panose="020B0604020202020204" pitchFamily="34" charset="0"/>
              </a:rPr>
              <a:t>Liczba ludności w 2050 r. – 1,9 mln (w tym imigranci – 17,5%) (spadek do 2021 r. o 13,5%)</a:t>
            </a:r>
          </a:p>
        </p:txBody>
      </p:sp>
      <p:pic>
        <p:nvPicPr>
          <p:cNvPr id="5" name="Obraz 4" descr="Wykres pionowy w tym progowanie dane w latach 2021-2050. Kategoria danych: Populacja nienapływowa, Imigranci w pierwszym pokoleniu, Imigranci w kolejnych pokoleniach  , Odsetek imigrantów w populacji (prawa oś)">
            <a:extLst>
              <a:ext uri="{FF2B5EF4-FFF2-40B4-BE49-F238E27FC236}">
                <a16:creationId xmlns:a16="http://schemas.microsoft.com/office/drawing/2014/main" id="{88C11C2D-5233-414C-94A2-B8B5EDAEB10B}"/>
              </a:ext>
            </a:extLst>
          </p:cNvPr>
          <p:cNvPicPr>
            <a:picLocks noChangeAspect="1"/>
          </p:cNvPicPr>
          <p:nvPr/>
        </p:nvPicPr>
        <p:blipFill>
          <a:blip r:embed="rId2"/>
          <a:stretch>
            <a:fillRect/>
          </a:stretch>
        </p:blipFill>
        <p:spPr>
          <a:xfrm>
            <a:off x="380636" y="1221049"/>
            <a:ext cx="8382727" cy="4212701"/>
          </a:xfrm>
          <a:prstGeom prst="rect">
            <a:avLst/>
          </a:prstGeom>
        </p:spPr>
      </p:pic>
    </p:spTree>
    <p:extLst>
      <p:ext uri="{BB962C8B-B14F-4D97-AF65-F5344CB8AC3E}">
        <p14:creationId xmlns:p14="http://schemas.microsoft.com/office/powerpoint/2010/main" val="3011723295"/>
      </p:ext>
    </p:extLst>
  </p:cSld>
  <p:clrMapOvr>
    <a:masterClrMapping/>
  </p:clrMapOvr>
  <p:transition spd="slow">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ytuł 5">
            <a:extLst>
              <a:ext uri="{FF2B5EF4-FFF2-40B4-BE49-F238E27FC236}">
                <a16:creationId xmlns:a16="http://schemas.microsoft.com/office/drawing/2014/main" id="{DA96D64E-2B1A-4310-AC4B-DDA4CDD3B27B}"/>
              </a:ext>
            </a:extLst>
          </p:cNvPr>
          <p:cNvSpPr>
            <a:spLocks noGrp="1"/>
          </p:cNvSpPr>
          <p:nvPr>
            <p:ph type="title"/>
          </p:nvPr>
        </p:nvSpPr>
        <p:spPr>
          <a:xfrm>
            <a:off x="469036" y="136524"/>
            <a:ext cx="7717492" cy="950564"/>
          </a:xfrm>
        </p:spPr>
        <p:txBody>
          <a:bodyPr>
            <a:normAutofit/>
          </a:bodyPr>
          <a:lstStyle/>
          <a:p>
            <a:r>
              <a:rPr lang="pl-PL" sz="2000" b="1" dirty="0">
                <a:solidFill>
                  <a:srgbClr val="001D77"/>
                </a:solidFill>
                <a:latin typeface="Arial" panose="020B0604020202020204" pitchFamily="34" charset="0"/>
                <a:ea typeface="Fira Sans" panose="020B0503050000020004" pitchFamily="34" charset="0"/>
                <a:cs typeface="Arial" panose="020B0604020202020204" pitchFamily="34" charset="0"/>
              </a:rPr>
              <a:t>Struktura populacji w województwie podkarpackim</a:t>
            </a:r>
            <a:br>
              <a:rPr lang="pl-PL" sz="2000" b="1" dirty="0">
                <a:solidFill>
                  <a:srgbClr val="001D77"/>
                </a:solidFill>
                <a:latin typeface="Arial" panose="020B0604020202020204" pitchFamily="34" charset="0"/>
                <a:ea typeface="Fira Sans" panose="020B0503050000020004" pitchFamily="34" charset="0"/>
                <a:cs typeface="Arial" panose="020B0604020202020204" pitchFamily="34" charset="0"/>
              </a:rPr>
            </a:br>
            <a:r>
              <a:rPr lang="en-US" sz="2000" b="1" dirty="0">
                <a:solidFill>
                  <a:srgbClr val="001D77"/>
                </a:solidFill>
                <a:latin typeface="Arial" panose="020B0604020202020204" pitchFamily="34" charset="0"/>
                <a:cs typeface="Arial" panose="020B0604020202020204" pitchFamily="34" charset="0"/>
              </a:rPr>
              <a:t>Model PROST</a:t>
            </a:r>
            <a:br>
              <a:rPr lang="pl-PL" sz="2000" b="1" dirty="0">
                <a:solidFill>
                  <a:srgbClr val="001D77"/>
                </a:solidFill>
                <a:latin typeface="Arial" panose="020B0604020202020204" pitchFamily="34" charset="0"/>
                <a:cs typeface="Arial" panose="020B0604020202020204" pitchFamily="34" charset="0"/>
              </a:rPr>
            </a:br>
            <a:r>
              <a:rPr lang="pl-PL" sz="2000" b="1" dirty="0">
                <a:solidFill>
                  <a:srgbClr val="001D77"/>
                </a:solidFill>
                <a:latin typeface="Arial" panose="020B0604020202020204" pitchFamily="34" charset="0"/>
                <a:cs typeface="Arial" panose="020B0604020202020204" pitchFamily="34" charset="0"/>
              </a:rPr>
              <a:t>WARIANT II</a:t>
            </a:r>
            <a:endParaRPr lang="pl-PL" sz="2000" dirty="0"/>
          </a:p>
        </p:txBody>
      </p:sp>
      <p:sp>
        <p:nvSpPr>
          <p:cNvPr id="2" name="Symbol zastępczy numeru slajdu 1"/>
          <p:cNvSpPr>
            <a:spLocks noGrp="1"/>
          </p:cNvSpPr>
          <p:nvPr>
            <p:ph type="sldNum" sz="quarter" idx="12"/>
          </p:nvPr>
        </p:nvSpPr>
        <p:spPr>
          <a:xfrm>
            <a:off x="6798609" y="6221880"/>
            <a:ext cx="2057400" cy="365125"/>
          </a:xfrm>
        </p:spPr>
        <p:txBody>
          <a:bodyPr/>
          <a:lstStyle/>
          <a:p>
            <a:fld id="{D34FB485-CFF7-4EBC-BE59-1C5DDF7BBD5C}" type="slidenum">
              <a:rPr lang="pl-PL" b="1" smtClean="0">
                <a:solidFill>
                  <a:schemeClr val="bg1"/>
                </a:solidFill>
                <a:latin typeface="Arial" panose="020B0604020202020204" pitchFamily="34" charset="0"/>
                <a:cs typeface="Arial" panose="020B0604020202020204" pitchFamily="34" charset="0"/>
              </a:rPr>
              <a:pPr/>
              <a:t>52</a:t>
            </a:fld>
            <a:endParaRPr lang="pl-PL" b="1" dirty="0">
              <a:solidFill>
                <a:schemeClr val="bg1"/>
              </a:solidFill>
              <a:latin typeface="Arial" panose="020B0604020202020204" pitchFamily="34" charset="0"/>
              <a:cs typeface="Arial" panose="020B0604020202020204" pitchFamily="34" charset="0"/>
            </a:endParaRPr>
          </a:p>
        </p:txBody>
      </p:sp>
      <p:sp>
        <p:nvSpPr>
          <p:cNvPr id="4" name="pole tekstowe 3">
            <a:extLst>
              <a:ext uri="{FF2B5EF4-FFF2-40B4-BE49-F238E27FC236}">
                <a16:creationId xmlns:a16="http://schemas.microsoft.com/office/drawing/2014/main" id="{FBD99E97-3723-4020-9DC8-32047DCCCB01}"/>
              </a:ext>
            </a:extLst>
          </p:cNvPr>
          <p:cNvSpPr txBox="1"/>
          <p:nvPr/>
        </p:nvSpPr>
        <p:spPr>
          <a:xfrm>
            <a:off x="357158" y="5475792"/>
            <a:ext cx="7685494" cy="612155"/>
          </a:xfrm>
          <a:prstGeom prst="rect">
            <a:avLst/>
          </a:prstGeom>
          <a:noFill/>
        </p:spPr>
        <p:txBody>
          <a:bodyPr wrap="square" rtlCol="0">
            <a:spAutoFit/>
          </a:bodyPr>
          <a:lstStyle/>
          <a:p>
            <a:pPr>
              <a:lnSpc>
                <a:spcPct val="150000"/>
              </a:lnSpc>
            </a:pPr>
            <a:r>
              <a:rPr lang="pl-PL" sz="1200" dirty="0">
                <a:latin typeface="Arial" panose="020B0604020202020204" pitchFamily="34" charset="0"/>
                <a:cs typeface="Arial" panose="020B0604020202020204" pitchFamily="34" charset="0"/>
              </a:rPr>
              <a:t>Liczba ludności w 2035 r. – 2,0 mln (w tym imigranci – 9,5%) (spadek do 2021 r. o 6,6%)</a:t>
            </a:r>
          </a:p>
          <a:p>
            <a:pPr>
              <a:lnSpc>
                <a:spcPct val="150000"/>
              </a:lnSpc>
            </a:pPr>
            <a:r>
              <a:rPr lang="pl-PL" sz="1200" dirty="0">
                <a:latin typeface="Arial" panose="020B0604020202020204" pitchFamily="34" charset="0"/>
                <a:cs typeface="Arial" panose="020B0604020202020204" pitchFamily="34" charset="0"/>
              </a:rPr>
              <a:t>Liczba ludności w 2050 r. – 1,9 mln (w tym imigranci – 17,8%) (spadek do 2021 r. o 13,2%)</a:t>
            </a:r>
          </a:p>
        </p:txBody>
      </p:sp>
      <p:pic>
        <p:nvPicPr>
          <p:cNvPr id="5" name="Obraz 4" descr="Wykres pionowy w tym progowanie dane w latach 2021-2050. Kategoria danych: Populacja nienapływowa, Imigranci w pierwszym pokoleniu, Imigranci w kolejnych pokoleniach  , Odsetek imigrantów w populacji (prawa oś)">
            <a:extLst>
              <a:ext uri="{FF2B5EF4-FFF2-40B4-BE49-F238E27FC236}">
                <a16:creationId xmlns:a16="http://schemas.microsoft.com/office/drawing/2014/main" id="{703263B2-BE44-4423-B5A1-713F76331B2F}"/>
              </a:ext>
            </a:extLst>
          </p:cNvPr>
          <p:cNvPicPr>
            <a:picLocks noChangeAspect="1"/>
          </p:cNvPicPr>
          <p:nvPr/>
        </p:nvPicPr>
        <p:blipFill>
          <a:blip r:embed="rId2"/>
          <a:stretch>
            <a:fillRect/>
          </a:stretch>
        </p:blipFill>
        <p:spPr>
          <a:xfrm>
            <a:off x="469036" y="1169906"/>
            <a:ext cx="8205927" cy="4298053"/>
          </a:xfrm>
          <a:prstGeom prst="rect">
            <a:avLst/>
          </a:prstGeom>
        </p:spPr>
      </p:pic>
    </p:spTree>
    <p:extLst>
      <p:ext uri="{BB962C8B-B14F-4D97-AF65-F5344CB8AC3E}">
        <p14:creationId xmlns:p14="http://schemas.microsoft.com/office/powerpoint/2010/main" val="2317546627"/>
      </p:ext>
    </p:extLst>
  </p:cSld>
  <p:clrMapOvr>
    <a:masterClrMapping/>
  </p:clrMapOvr>
  <p:transition spd="slow">
    <p:fad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ytuł 8">
            <a:extLst>
              <a:ext uri="{FF2B5EF4-FFF2-40B4-BE49-F238E27FC236}">
                <a16:creationId xmlns:a16="http://schemas.microsoft.com/office/drawing/2014/main" id="{C70CB8E4-EDA6-4A33-884B-66C246623CD9}"/>
              </a:ext>
            </a:extLst>
          </p:cNvPr>
          <p:cNvSpPr>
            <a:spLocks noGrp="1"/>
          </p:cNvSpPr>
          <p:nvPr>
            <p:ph type="title"/>
          </p:nvPr>
        </p:nvSpPr>
        <p:spPr>
          <a:xfrm>
            <a:off x="699807" y="172766"/>
            <a:ext cx="7744385" cy="707196"/>
          </a:xfrm>
        </p:spPr>
        <p:txBody>
          <a:bodyPr>
            <a:normAutofit/>
          </a:bodyPr>
          <a:lstStyle/>
          <a:p>
            <a:r>
              <a:rPr lang="pl-PL" sz="2000" b="1" dirty="0">
                <a:solidFill>
                  <a:srgbClr val="001D77"/>
                </a:solidFill>
                <a:latin typeface="Arial" panose="020B0604020202020204" pitchFamily="34" charset="0"/>
                <a:ea typeface="Fira Sans" panose="020B0503050000020004" pitchFamily="34" charset="0"/>
                <a:cs typeface="Arial" panose="020B0604020202020204" pitchFamily="34" charset="0"/>
              </a:rPr>
              <a:t>Wpływ zwiększonej imigracji na piramidę wieku</a:t>
            </a:r>
            <a:br>
              <a:rPr lang="pl-PL" sz="2000" b="1" dirty="0">
                <a:solidFill>
                  <a:srgbClr val="001D77"/>
                </a:solidFill>
                <a:latin typeface="Arial" panose="020B0604020202020204" pitchFamily="34" charset="0"/>
                <a:ea typeface="Fira Sans" panose="020B0503050000020004" pitchFamily="34" charset="0"/>
                <a:cs typeface="Arial" panose="020B0604020202020204" pitchFamily="34" charset="0"/>
              </a:rPr>
            </a:br>
            <a:r>
              <a:rPr lang="en-US" sz="2000" b="1" dirty="0">
                <a:solidFill>
                  <a:srgbClr val="001D77"/>
                </a:solidFill>
                <a:latin typeface="Arial" panose="020B0604020202020204" pitchFamily="34" charset="0"/>
                <a:cs typeface="Arial" panose="020B0604020202020204" pitchFamily="34" charset="0"/>
              </a:rPr>
              <a:t>Model PROST</a:t>
            </a:r>
            <a:endParaRPr lang="pl-PL" sz="2000" dirty="0"/>
          </a:p>
        </p:txBody>
      </p:sp>
      <p:sp>
        <p:nvSpPr>
          <p:cNvPr id="2" name="Symbol zastępczy numeru slajdu 1"/>
          <p:cNvSpPr>
            <a:spLocks noGrp="1"/>
          </p:cNvSpPr>
          <p:nvPr>
            <p:ph type="sldNum" sz="quarter" idx="12"/>
          </p:nvPr>
        </p:nvSpPr>
        <p:spPr>
          <a:xfrm>
            <a:off x="6800460" y="6190056"/>
            <a:ext cx="2057400" cy="365125"/>
          </a:xfrm>
        </p:spPr>
        <p:txBody>
          <a:bodyPr/>
          <a:lstStyle/>
          <a:p>
            <a:fld id="{D34FB485-CFF7-4EBC-BE59-1C5DDF7BBD5C}" type="slidenum">
              <a:rPr lang="pl-PL" b="1" smtClean="0">
                <a:solidFill>
                  <a:schemeClr val="bg1"/>
                </a:solidFill>
                <a:latin typeface="Arial" panose="020B0604020202020204" pitchFamily="34" charset="0"/>
                <a:cs typeface="Arial" panose="020B0604020202020204" pitchFamily="34" charset="0"/>
              </a:rPr>
              <a:pPr/>
              <a:t>53</a:t>
            </a:fld>
            <a:endParaRPr lang="pl-PL" b="1" dirty="0">
              <a:solidFill>
                <a:schemeClr val="bg1"/>
              </a:solidFill>
              <a:latin typeface="Arial" panose="020B0604020202020204" pitchFamily="34" charset="0"/>
              <a:cs typeface="Arial" panose="020B0604020202020204" pitchFamily="34" charset="0"/>
            </a:endParaRPr>
          </a:p>
        </p:txBody>
      </p:sp>
      <p:sp>
        <p:nvSpPr>
          <p:cNvPr id="4" name="pole tekstowe 3">
            <a:extLst>
              <a:ext uri="{FF2B5EF4-FFF2-40B4-BE49-F238E27FC236}">
                <a16:creationId xmlns:a16="http://schemas.microsoft.com/office/drawing/2014/main" id="{0AA79020-BC57-4661-9B9F-7988BF79FC39}"/>
              </a:ext>
            </a:extLst>
          </p:cNvPr>
          <p:cNvSpPr txBox="1"/>
          <p:nvPr/>
        </p:nvSpPr>
        <p:spPr>
          <a:xfrm>
            <a:off x="3661024" y="710685"/>
            <a:ext cx="1938351" cy="338554"/>
          </a:xfrm>
          <a:prstGeom prst="rect">
            <a:avLst/>
          </a:prstGeom>
          <a:noFill/>
        </p:spPr>
        <p:txBody>
          <a:bodyPr wrap="none" rtlCol="0">
            <a:spAutoFit/>
          </a:bodyPr>
          <a:lstStyle/>
          <a:p>
            <a:r>
              <a:rPr lang="pl-PL" sz="1600" dirty="0">
                <a:solidFill>
                  <a:srgbClr val="001D77"/>
                </a:solidFill>
                <a:latin typeface="Arial" panose="020B0604020202020204" pitchFamily="34" charset="0"/>
                <a:cs typeface="Arial" panose="020B0604020202020204" pitchFamily="34" charset="0"/>
              </a:rPr>
              <a:t>Podkarpackie 2050</a:t>
            </a:r>
          </a:p>
        </p:txBody>
      </p:sp>
      <p:sp>
        <p:nvSpPr>
          <p:cNvPr id="5" name="pole tekstowe 4">
            <a:extLst>
              <a:ext uri="{FF2B5EF4-FFF2-40B4-BE49-F238E27FC236}">
                <a16:creationId xmlns:a16="http://schemas.microsoft.com/office/drawing/2014/main" id="{3C44DE03-629F-44B7-AD00-582AB7362B37}"/>
              </a:ext>
            </a:extLst>
          </p:cNvPr>
          <p:cNvSpPr txBox="1"/>
          <p:nvPr/>
        </p:nvSpPr>
        <p:spPr>
          <a:xfrm>
            <a:off x="2301056" y="1072322"/>
            <a:ext cx="934615" cy="307777"/>
          </a:xfrm>
          <a:prstGeom prst="rect">
            <a:avLst/>
          </a:prstGeom>
          <a:noFill/>
        </p:spPr>
        <p:txBody>
          <a:bodyPr wrap="none" rtlCol="0">
            <a:spAutoFit/>
          </a:bodyPr>
          <a:lstStyle/>
          <a:p>
            <a:r>
              <a:rPr lang="pl-PL" sz="1400" b="1" dirty="0">
                <a:solidFill>
                  <a:srgbClr val="001D77"/>
                </a:solidFill>
                <a:latin typeface="Arial" panose="020B0604020202020204" pitchFamily="34" charset="0"/>
                <a:cs typeface="Arial" panose="020B0604020202020204" pitchFamily="34" charset="0"/>
              </a:rPr>
              <a:t>Wariant I</a:t>
            </a:r>
          </a:p>
        </p:txBody>
      </p:sp>
      <p:sp>
        <p:nvSpPr>
          <p:cNvPr id="6" name="pole tekstowe 5">
            <a:extLst>
              <a:ext uri="{FF2B5EF4-FFF2-40B4-BE49-F238E27FC236}">
                <a16:creationId xmlns:a16="http://schemas.microsoft.com/office/drawing/2014/main" id="{0C304371-A7CC-4F76-B363-FC6467B439BD}"/>
              </a:ext>
            </a:extLst>
          </p:cNvPr>
          <p:cNvSpPr txBox="1"/>
          <p:nvPr/>
        </p:nvSpPr>
        <p:spPr>
          <a:xfrm>
            <a:off x="6476525" y="1072322"/>
            <a:ext cx="984308" cy="307777"/>
          </a:xfrm>
          <a:prstGeom prst="rect">
            <a:avLst/>
          </a:prstGeom>
          <a:noFill/>
        </p:spPr>
        <p:txBody>
          <a:bodyPr wrap="none" rtlCol="0">
            <a:spAutoFit/>
          </a:bodyPr>
          <a:lstStyle/>
          <a:p>
            <a:r>
              <a:rPr lang="pl-PL" sz="1400" b="1" dirty="0">
                <a:solidFill>
                  <a:srgbClr val="001D77"/>
                </a:solidFill>
                <a:latin typeface="Arial" panose="020B0604020202020204" pitchFamily="34" charset="0"/>
                <a:cs typeface="Arial" panose="020B0604020202020204" pitchFamily="34" charset="0"/>
              </a:rPr>
              <a:t>Wariant II</a:t>
            </a:r>
          </a:p>
        </p:txBody>
      </p:sp>
      <p:pic>
        <p:nvPicPr>
          <p:cNvPr id="7" name="Obraz 6" descr="Wykres populacja rdzenna  i imigracji w tym kobiety i mężczyźni od 0 do 90 lat i więcej  ">
            <a:extLst>
              <a:ext uri="{FF2B5EF4-FFF2-40B4-BE49-F238E27FC236}">
                <a16:creationId xmlns:a16="http://schemas.microsoft.com/office/drawing/2014/main" id="{6D0E1923-499A-48DF-B720-4CDF87E73FA2}"/>
              </a:ext>
            </a:extLst>
          </p:cNvPr>
          <p:cNvPicPr>
            <a:picLocks noChangeAspect="1"/>
          </p:cNvPicPr>
          <p:nvPr/>
        </p:nvPicPr>
        <p:blipFill rotWithShape="1">
          <a:blip r:embed="rId2"/>
          <a:srcRect r="49901"/>
          <a:stretch/>
        </p:blipFill>
        <p:spPr>
          <a:xfrm>
            <a:off x="286140" y="1263006"/>
            <a:ext cx="4294327" cy="5060119"/>
          </a:xfrm>
          <a:prstGeom prst="rect">
            <a:avLst/>
          </a:prstGeom>
        </p:spPr>
      </p:pic>
      <p:pic>
        <p:nvPicPr>
          <p:cNvPr id="8" name="Obraz 7" descr="Wykres populacja rdzenna  i imigracji w tym kobiety i mężczyźni od 0 do 90 lat i więcej  ">
            <a:extLst>
              <a:ext uri="{FF2B5EF4-FFF2-40B4-BE49-F238E27FC236}">
                <a16:creationId xmlns:a16="http://schemas.microsoft.com/office/drawing/2014/main" id="{85950B1D-1865-4118-AD59-D207A52A07DE}"/>
              </a:ext>
            </a:extLst>
          </p:cNvPr>
          <p:cNvPicPr>
            <a:picLocks noChangeAspect="1"/>
          </p:cNvPicPr>
          <p:nvPr/>
        </p:nvPicPr>
        <p:blipFill>
          <a:blip r:embed="rId3"/>
          <a:stretch>
            <a:fillRect/>
          </a:stretch>
        </p:blipFill>
        <p:spPr>
          <a:xfrm>
            <a:off x="4630199" y="1263006"/>
            <a:ext cx="4291956" cy="5078408"/>
          </a:xfrm>
          <a:prstGeom prst="rect">
            <a:avLst/>
          </a:prstGeom>
        </p:spPr>
      </p:pic>
    </p:spTree>
    <p:extLst>
      <p:ext uri="{BB962C8B-B14F-4D97-AF65-F5344CB8AC3E}">
        <p14:creationId xmlns:p14="http://schemas.microsoft.com/office/powerpoint/2010/main" val="3214805329"/>
      </p:ext>
    </p:extLst>
  </p:cSld>
  <p:clrMapOvr>
    <a:masterClrMapping/>
  </p:clrMapOvr>
  <p:transition spd="slow">
    <p:fad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35B9857C-B931-4B81-A876-E4771541A190}"/>
              </a:ext>
            </a:extLst>
          </p:cNvPr>
          <p:cNvSpPr>
            <a:spLocks noGrp="1"/>
          </p:cNvSpPr>
          <p:nvPr>
            <p:ph type="title"/>
          </p:nvPr>
        </p:nvSpPr>
        <p:spPr>
          <a:xfrm>
            <a:off x="683490" y="1781550"/>
            <a:ext cx="7054103" cy="549274"/>
          </a:xfrm>
        </p:spPr>
        <p:txBody>
          <a:bodyPr>
            <a:normAutofit/>
          </a:bodyPr>
          <a:lstStyle/>
          <a:p>
            <a:r>
              <a:rPr lang="pl-PL" sz="2000" b="1" dirty="0">
                <a:solidFill>
                  <a:srgbClr val="001D77"/>
                </a:solidFill>
                <a:latin typeface="Arial" panose="020B0604020202020204" pitchFamily="34" charset="0"/>
                <a:ea typeface="Fira Sans" panose="020B0503050000020004" pitchFamily="34" charset="0"/>
                <a:cs typeface="Arial" panose="020B0604020202020204" pitchFamily="34" charset="0"/>
              </a:rPr>
              <a:t>Ważne determinanty rozwoju społeczno- gospodarczego</a:t>
            </a:r>
            <a:endParaRPr lang="pl-PL" sz="2000" dirty="0"/>
          </a:p>
        </p:txBody>
      </p:sp>
      <p:sp>
        <p:nvSpPr>
          <p:cNvPr id="2" name="Symbol zastępczy numeru slajdu 1"/>
          <p:cNvSpPr>
            <a:spLocks noGrp="1"/>
          </p:cNvSpPr>
          <p:nvPr>
            <p:ph type="sldNum" sz="quarter" idx="12"/>
          </p:nvPr>
        </p:nvSpPr>
        <p:spPr/>
        <p:txBody>
          <a:bodyPr/>
          <a:lstStyle/>
          <a:p>
            <a:fld id="{D34FB485-CFF7-4EBC-BE59-1C5DDF7BBD5C}" type="slidenum">
              <a:rPr lang="pl-PL" b="1" smtClean="0">
                <a:solidFill>
                  <a:schemeClr val="bg1"/>
                </a:solidFill>
                <a:latin typeface="Arial" panose="020B0604020202020204" pitchFamily="34" charset="0"/>
                <a:cs typeface="Arial" panose="020B0604020202020204" pitchFamily="34" charset="0"/>
              </a:rPr>
              <a:pPr/>
              <a:t>54</a:t>
            </a:fld>
            <a:endParaRPr lang="pl-PL" b="1" dirty="0">
              <a:solidFill>
                <a:schemeClr val="bg1"/>
              </a:solidFill>
              <a:latin typeface="Arial" panose="020B0604020202020204" pitchFamily="34" charset="0"/>
              <a:cs typeface="Arial" panose="020B0604020202020204" pitchFamily="34" charset="0"/>
            </a:endParaRPr>
          </a:p>
        </p:txBody>
      </p:sp>
      <p:sp>
        <p:nvSpPr>
          <p:cNvPr id="3" name="pole tekstowe 2">
            <a:extLst>
              <a:ext uri="{FF2B5EF4-FFF2-40B4-BE49-F238E27FC236}">
                <a16:creationId xmlns:a16="http://schemas.microsoft.com/office/drawing/2014/main" id="{001F9664-F5AB-4042-8763-6A89DC5EB528}"/>
              </a:ext>
            </a:extLst>
          </p:cNvPr>
          <p:cNvSpPr txBox="1"/>
          <p:nvPr/>
        </p:nvSpPr>
        <p:spPr>
          <a:xfrm>
            <a:off x="683490" y="2429270"/>
            <a:ext cx="6927274" cy="923330"/>
          </a:xfrm>
          <a:prstGeom prst="rect">
            <a:avLst/>
          </a:prstGeom>
          <a:noFill/>
        </p:spPr>
        <p:txBody>
          <a:bodyPr wrap="square" rtlCol="0">
            <a:spAutoFit/>
          </a:bodyPr>
          <a:lstStyle/>
          <a:p>
            <a:pPr marL="285750" indent="-285750">
              <a:buFont typeface="Wingdings" panose="05000000000000000000" pitchFamily="2" charset="2"/>
              <a:buChar char="ü"/>
            </a:pPr>
            <a:r>
              <a:rPr lang="pl-PL" dirty="0">
                <a:latin typeface="Arial" panose="020B0604020202020204" pitchFamily="34" charset="0"/>
                <a:cs typeface="Arial" panose="020B0604020202020204" pitchFamily="34" charset="0"/>
              </a:rPr>
              <a:t>Innowacyjność</a:t>
            </a:r>
          </a:p>
          <a:p>
            <a:r>
              <a:rPr lang="pl-PL" dirty="0">
                <a:latin typeface="Arial" panose="020B0604020202020204" pitchFamily="34" charset="0"/>
                <a:cs typeface="Arial" panose="020B0604020202020204" pitchFamily="34" charset="0"/>
              </a:rPr>
              <a:t> </a:t>
            </a:r>
          </a:p>
          <a:p>
            <a:pPr marL="285750" indent="-285750">
              <a:buFont typeface="Wingdings" panose="05000000000000000000" pitchFamily="2" charset="2"/>
              <a:buChar char="ü"/>
            </a:pPr>
            <a:r>
              <a:rPr lang="pl-PL" dirty="0">
                <a:latin typeface="Arial" panose="020B0604020202020204" pitchFamily="34" charset="0"/>
                <a:cs typeface="Arial" panose="020B0604020202020204" pitchFamily="34" charset="0"/>
              </a:rPr>
              <a:t>Kapitał terytorialny – w tym kapitał społeczny</a:t>
            </a:r>
          </a:p>
        </p:txBody>
      </p:sp>
    </p:spTree>
    <p:extLst>
      <p:ext uri="{BB962C8B-B14F-4D97-AF65-F5344CB8AC3E}">
        <p14:creationId xmlns:p14="http://schemas.microsoft.com/office/powerpoint/2010/main" val="168291423"/>
      </p:ext>
    </p:extLst>
  </p:cSld>
  <p:clrMapOvr>
    <a:masterClrMapping/>
  </p:clrMapOvr>
  <p:transition spd="slow">
    <p:fad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32247B99-0116-4F9C-B7D2-FE94F9851C94}"/>
              </a:ext>
            </a:extLst>
          </p:cNvPr>
          <p:cNvSpPr>
            <a:spLocks noGrp="1"/>
          </p:cNvSpPr>
          <p:nvPr>
            <p:ph type="title"/>
          </p:nvPr>
        </p:nvSpPr>
        <p:spPr>
          <a:xfrm>
            <a:off x="628650" y="365127"/>
            <a:ext cx="7672668" cy="791320"/>
          </a:xfrm>
        </p:spPr>
        <p:txBody>
          <a:bodyPr>
            <a:normAutofit/>
          </a:bodyPr>
          <a:lstStyle/>
          <a:p>
            <a:r>
              <a:rPr lang="pl-PL" sz="2000" b="1" dirty="0">
                <a:solidFill>
                  <a:srgbClr val="173583"/>
                </a:solidFill>
                <a:latin typeface="Arial" panose="020B0604020202020204" pitchFamily="34" charset="0"/>
                <a:cs typeface="Arial" panose="020B0604020202020204" pitchFamily="34" charset="0"/>
              </a:rPr>
              <a:t>Nakłady na działalność innowacyjną w przedsiębiorstwach na 1 osobę aktywną zawodowo w 2022 r.</a:t>
            </a:r>
            <a:endParaRPr lang="pl-PL" sz="2000" dirty="0"/>
          </a:p>
        </p:txBody>
      </p:sp>
      <p:sp>
        <p:nvSpPr>
          <p:cNvPr id="2" name="Symbol zastępczy numeru slajdu 1"/>
          <p:cNvSpPr>
            <a:spLocks noGrp="1"/>
          </p:cNvSpPr>
          <p:nvPr>
            <p:ph type="sldNum" sz="quarter" idx="12"/>
          </p:nvPr>
        </p:nvSpPr>
        <p:spPr>
          <a:xfrm>
            <a:off x="6807573" y="6221881"/>
            <a:ext cx="2057400" cy="365125"/>
          </a:xfrm>
        </p:spPr>
        <p:txBody>
          <a:bodyPr/>
          <a:lstStyle/>
          <a:p>
            <a:fld id="{D34FB485-CFF7-4EBC-BE59-1C5DDF7BBD5C}" type="slidenum">
              <a:rPr lang="pl-PL" b="1" smtClean="0">
                <a:solidFill>
                  <a:schemeClr val="bg1"/>
                </a:solidFill>
                <a:latin typeface="Arial" panose="020B0604020202020204" pitchFamily="34" charset="0"/>
                <a:cs typeface="Arial" panose="020B0604020202020204" pitchFamily="34" charset="0"/>
              </a:rPr>
              <a:pPr/>
              <a:t>55</a:t>
            </a:fld>
            <a:endParaRPr lang="pl-PL" b="1" dirty="0">
              <a:solidFill>
                <a:schemeClr val="bg1"/>
              </a:solidFill>
              <a:latin typeface="Arial" panose="020B0604020202020204" pitchFamily="34" charset="0"/>
              <a:cs typeface="Arial" panose="020B0604020202020204" pitchFamily="34" charset="0"/>
            </a:endParaRPr>
          </a:p>
        </p:txBody>
      </p:sp>
      <p:sp>
        <p:nvSpPr>
          <p:cNvPr id="6" name="pole tekstowe 5">
            <a:extLst>
              <a:ext uri="{FF2B5EF4-FFF2-40B4-BE49-F238E27FC236}">
                <a16:creationId xmlns:a16="http://schemas.microsoft.com/office/drawing/2014/main" id="{995F1EFC-309C-4AF0-8514-3C6928024C5F}"/>
              </a:ext>
            </a:extLst>
          </p:cNvPr>
          <p:cNvSpPr txBox="1"/>
          <p:nvPr/>
        </p:nvSpPr>
        <p:spPr>
          <a:xfrm>
            <a:off x="4955580" y="2460939"/>
            <a:ext cx="764953" cy="461665"/>
          </a:xfrm>
          <a:prstGeom prst="rect">
            <a:avLst/>
          </a:prstGeom>
          <a:noFill/>
        </p:spPr>
        <p:txBody>
          <a:bodyPr wrap="none" rtlCol="0">
            <a:spAutoFit/>
          </a:bodyPr>
          <a:lstStyle/>
          <a:p>
            <a:br>
              <a:rPr lang="pl-PL" sz="1200" dirty="0">
                <a:latin typeface="Arial" panose="020B0604020202020204" pitchFamily="34" charset="0"/>
                <a:cs typeface="Arial" panose="020B0604020202020204" pitchFamily="34" charset="0"/>
              </a:rPr>
            </a:br>
            <a:r>
              <a:rPr lang="pl-PL" sz="1200" dirty="0">
                <a:latin typeface="Arial" panose="020B0604020202020204" pitchFamily="34" charset="0"/>
                <a:cs typeface="Arial" panose="020B0604020202020204" pitchFamily="34" charset="0"/>
              </a:rPr>
              <a:t>6. lokata</a:t>
            </a:r>
          </a:p>
        </p:txBody>
      </p:sp>
      <p:pic>
        <p:nvPicPr>
          <p:cNvPr id="4" name="Obraz 3" descr="Wykres poziomy w tym dane w 2022 roku: Mazowieckie 8510, Małopolskie 3718, Pomorskie 3456, Dolnośląskie 3345, Śląskie 2923, Podkarpackie 2890 (6lokata), Wielkopolskie 2293, Zachodniopomorskie 1454, Warmińsko-mazurskie 1334, Kujawsko-pomorskie 1324, Łódzkie 1291, Lubelskie 1226, Opolskie 1190, Podlaskie 1083, Lubuskie 858, Świętokrzyskie 481  ">
            <a:extLst>
              <a:ext uri="{FF2B5EF4-FFF2-40B4-BE49-F238E27FC236}">
                <a16:creationId xmlns:a16="http://schemas.microsoft.com/office/drawing/2014/main" id="{97BF08BD-82D8-4E64-8DC8-854601490093}"/>
              </a:ext>
            </a:extLst>
          </p:cNvPr>
          <p:cNvPicPr>
            <a:picLocks noChangeAspect="1"/>
          </p:cNvPicPr>
          <p:nvPr/>
        </p:nvPicPr>
        <p:blipFill>
          <a:blip r:embed="rId2"/>
          <a:stretch>
            <a:fillRect/>
          </a:stretch>
        </p:blipFill>
        <p:spPr>
          <a:xfrm>
            <a:off x="548291" y="1241903"/>
            <a:ext cx="8047417" cy="4688230"/>
          </a:xfrm>
          <a:prstGeom prst="rect">
            <a:avLst/>
          </a:prstGeom>
        </p:spPr>
      </p:pic>
    </p:spTree>
    <p:extLst>
      <p:ext uri="{BB962C8B-B14F-4D97-AF65-F5344CB8AC3E}">
        <p14:creationId xmlns:p14="http://schemas.microsoft.com/office/powerpoint/2010/main" val="3927853661"/>
      </p:ext>
    </p:extLst>
  </p:cSld>
  <p:clrMapOvr>
    <a:masterClrMapping/>
  </p:clrMapOvr>
  <p:transition spd="slow">
    <p:fad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ytuł 5">
            <a:extLst>
              <a:ext uri="{FF2B5EF4-FFF2-40B4-BE49-F238E27FC236}">
                <a16:creationId xmlns:a16="http://schemas.microsoft.com/office/drawing/2014/main" id="{485E1C24-F56D-4551-A63E-2ED2CA293E64}"/>
              </a:ext>
            </a:extLst>
          </p:cNvPr>
          <p:cNvSpPr>
            <a:spLocks noGrp="1"/>
          </p:cNvSpPr>
          <p:nvPr>
            <p:ph type="title"/>
          </p:nvPr>
        </p:nvSpPr>
        <p:spPr>
          <a:xfrm>
            <a:off x="628650" y="365127"/>
            <a:ext cx="7704467" cy="726802"/>
          </a:xfrm>
        </p:spPr>
        <p:txBody>
          <a:bodyPr>
            <a:normAutofit/>
          </a:bodyPr>
          <a:lstStyle/>
          <a:p>
            <a:r>
              <a:rPr lang="pl-PL" sz="2000" b="1" dirty="0">
                <a:solidFill>
                  <a:srgbClr val="173583"/>
                </a:solidFill>
                <a:latin typeface="Arial" panose="020B0604020202020204" pitchFamily="34" charset="0"/>
                <a:cs typeface="Arial" panose="020B0604020202020204" pitchFamily="34" charset="0"/>
              </a:rPr>
              <a:t>Odsetek przedsiębiorstw przemysłowych, które poniosły nakłady na działalność innowacyjną w 2022 r.</a:t>
            </a:r>
            <a:endParaRPr lang="pl-PL" sz="2000" dirty="0"/>
          </a:p>
        </p:txBody>
      </p:sp>
      <p:sp>
        <p:nvSpPr>
          <p:cNvPr id="2" name="Symbol zastępczy numeru slajdu 1"/>
          <p:cNvSpPr>
            <a:spLocks noGrp="1"/>
          </p:cNvSpPr>
          <p:nvPr>
            <p:ph type="sldNum" sz="quarter" idx="12"/>
          </p:nvPr>
        </p:nvSpPr>
        <p:spPr>
          <a:xfrm>
            <a:off x="6816538" y="6240621"/>
            <a:ext cx="2057400" cy="365125"/>
          </a:xfrm>
        </p:spPr>
        <p:txBody>
          <a:bodyPr/>
          <a:lstStyle/>
          <a:p>
            <a:fld id="{D34FB485-CFF7-4EBC-BE59-1C5DDF7BBD5C}" type="slidenum">
              <a:rPr lang="pl-PL" b="1" smtClean="0">
                <a:solidFill>
                  <a:schemeClr val="bg1"/>
                </a:solidFill>
                <a:latin typeface="Arial" panose="020B0604020202020204" pitchFamily="34" charset="0"/>
                <a:cs typeface="Arial" panose="020B0604020202020204" pitchFamily="34" charset="0"/>
              </a:rPr>
              <a:pPr/>
              <a:t>56</a:t>
            </a:fld>
            <a:endParaRPr lang="pl-PL" b="1" dirty="0">
              <a:solidFill>
                <a:schemeClr val="bg1"/>
              </a:solidFill>
              <a:latin typeface="Arial" panose="020B0604020202020204" pitchFamily="34" charset="0"/>
              <a:cs typeface="Arial" panose="020B0604020202020204" pitchFamily="34" charset="0"/>
            </a:endParaRPr>
          </a:p>
        </p:txBody>
      </p:sp>
      <p:grpSp>
        <p:nvGrpSpPr>
          <p:cNvPr id="5" name="Grupa 4" descr="Wykres poziomy w tym dane w 2022 roku: Lubelskie 24,2, Podlaskie 22,7, Podkarpackie 22,5, (3lokata), Pomorskie 22,4, Mazowieckie, Łódzkie 21,5, Dolnośląskie 21,4, Warmińsko-mazurskie 20,5, Opolskiem Kujawsko-pomorskie 20,3, Lubuskie 19,6, Małopolskie 19,4, Wielkopolskie 19,0, Śląskie 18,9, Zachodniopomorskie 15,4, Świętokrzyskie 14,3,  ">
            <a:extLst>
              <a:ext uri="{FF2B5EF4-FFF2-40B4-BE49-F238E27FC236}">
                <a16:creationId xmlns:a16="http://schemas.microsoft.com/office/drawing/2014/main" id="{1673455C-B988-4E0D-945B-5E6BFB8091DF}"/>
              </a:ext>
            </a:extLst>
          </p:cNvPr>
          <p:cNvGrpSpPr/>
          <p:nvPr/>
        </p:nvGrpSpPr>
        <p:grpSpPr>
          <a:xfrm>
            <a:off x="663684" y="1091928"/>
            <a:ext cx="7669433" cy="4810161"/>
            <a:chOff x="663684" y="1091928"/>
            <a:chExt cx="7669433" cy="4810161"/>
          </a:xfrm>
        </p:grpSpPr>
        <p:pic>
          <p:nvPicPr>
            <p:cNvPr id="4" name="Obraz 3" descr="Wykres poziomy w tym dane w 2022 roku: Lubelskie 24,2, Podlaskie 22,7, Podkarpackie 22,5, (3lokata), Pomorskie 22,4, Mazowieckie, Łódzkie 21,5, Dolnośląskie 21,4, Warmińsko-mazurskie 20,5, Opolskiem Kujawsko-pomorskie 20,3, Lubuskie 19,6, Małopolskie 19,4, Wielkopolskie 19,0, Śląskie 18,9, Zachodniopomorskie 15,4, Świętokrzyskie 14,3,  ">
              <a:extLst>
                <a:ext uri="{FF2B5EF4-FFF2-40B4-BE49-F238E27FC236}">
                  <a16:creationId xmlns:a16="http://schemas.microsoft.com/office/drawing/2014/main" id="{1EE33523-CF86-42AA-93B9-4DEC546BC2CC}"/>
                </a:ext>
              </a:extLst>
            </p:cNvPr>
            <p:cNvPicPr>
              <a:picLocks noChangeAspect="1"/>
            </p:cNvPicPr>
            <p:nvPr/>
          </p:nvPicPr>
          <p:blipFill>
            <a:blip r:embed="rId2"/>
            <a:stretch>
              <a:fillRect/>
            </a:stretch>
          </p:blipFill>
          <p:spPr>
            <a:xfrm>
              <a:off x="663684" y="1091928"/>
              <a:ext cx="7669433" cy="4810161"/>
            </a:xfrm>
            <a:prstGeom prst="rect">
              <a:avLst/>
            </a:prstGeom>
          </p:spPr>
        </p:pic>
        <p:sp>
          <p:nvSpPr>
            <p:cNvPr id="7" name="Prostokąt 6">
              <a:extLst>
                <a:ext uri="{FF2B5EF4-FFF2-40B4-BE49-F238E27FC236}">
                  <a16:creationId xmlns:a16="http://schemas.microsoft.com/office/drawing/2014/main" id="{444AAE74-4DB3-43D3-8353-6C1309AFDB55}"/>
                </a:ext>
              </a:extLst>
            </p:cNvPr>
            <p:cNvSpPr/>
            <p:nvPr/>
          </p:nvSpPr>
          <p:spPr>
            <a:xfrm>
              <a:off x="923026" y="1738259"/>
              <a:ext cx="6150633" cy="33643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pl-PL"/>
            </a:p>
          </p:txBody>
        </p:sp>
        <p:sp>
          <p:nvSpPr>
            <p:cNvPr id="8" name="pole tekstowe 7">
              <a:extLst>
                <a:ext uri="{FF2B5EF4-FFF2-40B4-BE49-F238E27FC236}">
                  <a16:creationId xmlns:a16="http://schemas.microsoft.com/office/drawing/2014/main" id="{383559A6-B800-4B29-88C1-AC5CA0F5461D}"/>
                </a:ext>
              </a:extLst>
            </p:cNvPr>
            <p:cNvSpPr txBox="1"/>
            <p:nvPr/>
          </p:nvSpPr>
          <p:spPr>
            <a:xfrm>
              <a:off x="7204455" y="1613024"/>
              <a:ext cx="764953" cy="461665"/>
            </a:xfrm>
            <a:prstGeom prst="rect">
              <a:avLst/>
            </a:prstGeom>
            <a:noFill/>
          </p:spPr>
          <p:txBody>
            <a:bodyPr wrap="none" rtlCol="0">
              <a:spAutoFit/>
            </a:bodyPr>
            <a:lstStyle/>
            <a:p>
              <a:br>
                <a:rPr lang="pl-PL" sz="1200" dirty="0">
                  <a:latin typeface="Arial" panose="020B0604020202020204" pitchFamily="34" charset="0"/>
                  <a:cs typeface="Arial" panose="020B0604020202020204" pitchFamily="34" charset="0"/>
                </a:rPr>
              </a:br>
              <a:r>
                <a:rPr lang="pl-PL" sz="1200" dirty="0">
                  <a:latin typeface="Arial" panose="020B0604020202020204" pitchFamily="34" charset="0"/>
                  <a:cs typeface="Arial" panose="020B0604020202020204" pitchFamily="34" charset="0"/>
                </a:rPr>
                <a:t>3. lokata</a:t>
              </a:r>
            </a:p>
          </p:txBody>
        </p:sp>
      </p:grpSp>
    </p:spTree>
    <p:extLst>
      <p:ext uri="{BB962C8B-B14F-4D97-AF65-F5344CB8AC3E}">
        <p14:creationId xmlns:p14="http://schemas.microsoft.com/office/powerpoint/2010/main" val="4200609737"/>
      </p:ext>
    </p:extLst>
  </p:cSld>
  <p:clrMapOvr>
    <a:masterClrMapping/>
  </p:clrMapOvr>
  <p:transition spd="slow">
    <p:fad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a:extLst>
              <a:ext uri="{FF2B5EF4-FFF2-40B4-BE49-F238E27FC236}">
                <a16:creationId xmlns:a16="http://schemas.microsoft.com/office/drawing/2014/main" id="{31F8E85C-4BE0-48EE-913E-BF853031F6BE}"/>
              </a:ext>
            </a:extLst>
          </p:cNvPr>
          <p:cNvSpPr>
            <a:spLocks noGrp="1"/>
          </p:cNvSpPr>
          <p:nvPr>
            <p:ph type="title"/>
          </p:nvPr>
        </p:nvSpPr>
        <p:spPr>
          <a:xfrm>
            <a:off x="421649" y="118235"/>
            <a:ext cx="4983256" cy="518260"/>
          </a:xfrm>
        </p:spPr>
        <p:txBody>
          <a:bodyPr>
            <a:normAutofit/>
          </a:bodyPr>
          <a:lstStyle/>
          <a:p>
            <a:r>
              <a:rPr lang="pl-PL" sz="2000" b="1" dirty="0">
                <a:solidFill>
                  <a:srgbClr val="001D77"/>
                </a:solidFill>
                <a:latin typeface="Arial" panose="020B0604020202020204" pitchFamily="34" charset="0"/>
                <a:ea typeface="Fira Sans" panose="020B0503050000020004" pitchFamily="34" charset="0"/>
                <a:cs typeface="Arial" panose="020B0604020202020204" pitchFamily="34" charset="0"/>
              </a:rPr>
              <a:t>Kapitał społeczny – wybrane elementy</a:t>
            </a:r>
            <a:endParaRPr lang="pl-PL" sz="2000" dirty="0"/>
          </a:p>
        </p:txBody>
      </p:sp>
      <p:sp>
        <p:nvSpPr>
          <p:cNvPr id="2" name="Symbol zastępczy numeru slajdu 1"/>
          <p:cNvSpPr>
            <a:spLocks noGrp="1"/>
          </p:cNvSpPr>
          <p:nvPr>
            <p:ph type="sldNum" sz="quarter" idx="12"/>
          </p:nvPr>
        </p:nvSpPr>
        <p:spPr>
          <a:xfrm>
            <a:off x="6830483" y="6183816"/>
            <a:ext cx="2057400" cy="365125"/>
          </a:xfrm>
        </p:spPr>
        <p:txBody>
          <a:bodyPr/>
          <a:lstStyle/>
          <a:p>
            <a:r>
              <a:rPr lang="pl-PL" b="1" dirty="0">
                <a:solidFill>
                  <a:schemeClr val="bg1"/>
                </a:solidFill>
                <a:latin typeface="Arial" panose="020B0604020202020204" pitchFamily="34" charset="0"/>
                <a:cs typeface="Arial" panose="020B0604020202020204" pitchFamily="34" charset="0"/>
              </a:rPr>
              <a:t> </a:t>
            </a:r>
            <a:fld id="{D34FB485-CFF7-4EBC-BE59-1C5DDF7BBD5C}" type="slidenum">
              <a:rPr lang="pl-PL" b="1" smtClean="0">
                <a:solidFill>
                  <a:schemeClr val="bg1"/>
                </a:solidFill>
                <a:latin typeface="Arial" panose="020B0604020202020204" pitchFamily="34" charset="0"/>
                <a:cs typeface="Arial" panose="020B0604020202020204" pitchFamily="34" charset="0"/>
              </a:rPr>
              <a:pPr/>
              <a:t>57</a:t>
            </a:fld>
            <a:endParaRPr lang="pl-PL" b="1" dirty="0">
              <a:solidFill>
                <a:schemeClr val="bg1"/>
              </a:solidFill>
              <a:latin typeface="Arial" panose="020B0604020202020204" pitchFamily="34" charset="0"/>
              <a:cs typeface="Arial" panose="020B0604020202020204" pitchFamily="34" charset="0"/>
            </a:endParaRPr>
          </a:p>
        </p:txBody>
      </p:sp>
      <p:graphicFrame>
        <p:nvGraphicFramePr>
          <p:cNvPr id="6" name="Wykres 5" descr="Wykres w tym dane w latach 2015-2019 w zakresie strefa przygraniczna – województwo podkarpackie oraz obwód lwowski. Kategorie odpowiedzi na pytanie Mam wpływ na to jaka jest moja społeczność lokalna: zdecydowanie się nie zgadzam, raczej się zgadzam, raczej się nie zgadzam, zdecydowanie się zgadzam, trudno powiedzieć">
            <a:extLst>
              <a:ext uri="{FF2B5EF4-FFF2-40B4-BE49-F238E27FC236}">
                <a16:creationId xmlns:a16="http://schemas.microsoft.com/office/drawing/2014/main" id="{58F676CE-AE65-4EA3-BC68-C5AC6020DFB4}"/>
              </a:ext>
            </a:extLst>
          </p:cNvPr>
          <p:cNvGraphicFramePr/>
          <p:nvPr>
            <p:extLst>
              <p:ext uri="{D42A27DB-BD31-4B8C-83A1-F6EECF244321}">
                <p14:modId xmlns:p14="http://schemas.microsoft.com/office/powerpoint/2010/main" val="3472750092"/>
              </p:ext>
            </p:extLst>
          </p:nvPr>
        </p:nvGraphicFramePr>
        <p:xfrm>
          <a:off x="422470" y="745698"/>
          <a:ext cx="4624705" cy="280658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Wykres 6" descr="Wykres w tym dane w latach 2015-2019 w zakresie strefa przygraniczna – województwo podkarpackie oraz obwód lwowski. Kategorie odpowiedzi na pytanie Czuje, że ludziom można ufać: zdecydowanie się nie zgadzam, raczej się zgadzam, raczej się nie zgadzam, zdecydowanie się zgadzam, trudno powiedzieć">
            <a:extLst>
              <a:ext uri="{FF2B5EF4-FFF2-40B4-BE49-F238E27FC236}">
                <a16:creationId xmlns:a16="http://schemas.microsoft.com/office/drawing/2014/main" id="{18F3DB47-17CF-4884-96B1-04B2F7F1D077}"/>
              </a:ext>
            </a:extLst>
          </p:cNvPr>
          <p:cNvGraphicFramePr/>
          <p:nvPr>
            <p:extLst>
              <p:ext uri="{D42A27DB-BD31-4B8C-83A1-F6EECF244321}">
                <p14:modId xmlns:p14="http://schemas.microsoft.com/office/powerpoint/2010/main" val="989506743"/>
              </p:ext>
            </p:extLst>
          </p:nvPr>
        </p:nvGraphicFramePr>
        <p:xfrm>
          <a:off x="4263178" y="3406809"/>
          <a:ext cx="4624705" cy="2397851"/>
        </p:xfrm>
        <a:graphic>
          <a:graphicData uri="http://schemas.openxmlformats.org/drawingml/2006/chart">
            <c:chart xmlns:c="http://schemas.openxmlformats.org/drawingml/2006/chart" xmlns:r="http://schemas.openxmlformats.org/officeDocument/2006/relationships" r:id="rId3"/>
          </a:graphicData>
        </a:graphic>
      </p:graphicFrame>
      <p:sp>
        <p:nvSpPr>
          <p:cNvPr id="8" name="Prostokąt 7">
            <a:extLst>
              <a:ext uri="{FF2B5EF4-FFF2-40B4-BE49-F238E27FC236}">
                <a16:creationId xmlns:a16="http://schemas.microsoft.com/office/drawing/2014/main" id="{D3C7EC45-C4D6-4DC8-A04D-DB248482B8BF}"/>
              </a:ext>
            </a:extLst>
          </p:cNvPr>
          <p:cNvSpPr/>
          <p:nvPr/>
        </p:nvSpPr>
        <p:spPr>
          <a:xfrm>
            <a:off x="5317637" y="1275430"/>
            <a:ext cx="3299784" cy="1569660"/>
          </a:xfrm>
          <a:prstGeom prst="rect">
            <a:avLst/>
          </a:prstGeom>
        </p:spPr>
        <p:txBody>
          <a:bodyPr wrap="square">
            <a:spAutoFit/>
          </a:bodyPr>
          <a:lstStyle/>
          <a:p>
            <a:pPr algn="ctr"/>
            <a:r>
              <a:rPr lang="pl-PL" sz="1200" dirty="0">
                <a:latin typeface="Arial" panose="020B0604020202020204" pitchFamily="34" charset="0"/>
                <a:ea typeface="Calibri" panose="020F0502020204030204" pitchFamily="34" charset="0"/>
                <a:cs typeface="Arial" panose="020B0604020202020204" pitchFamily="34" charset="0"/>
              </a:rPr>
              <a:t>Wspólna praca na rzecz społeczności lokalnych wypracowuje formalne i nieformalne zasady kooperacji, pokazuje zalety i praktykę działania zbiorowego. Tego rodzaju doświadczenia zwykle okazują się bardzo przydatne w tworzeniu i rozwijaniu społeczności internetowej </a:t>
            </a:r>
            <a:br>
              <a:rPr lang="pl-PL" sz="1200" dirty="0">
                <a:latin typeface="Arial" panose="020B0604020202020204" pitchFamily="34" charset="0"/>
                <a:ea typeface="Calibri" panose="020F0502020204030204" pitchFamily="34" charset="0"/>
                <a:cs typeface="Arial" panose="020B0604020202020204" pitchFamily="34" charset="0"/>
              </a:rPr>
            </a:br>
            <a:r>
              <a:rPr lang="pl-PL" sz="1200" dirty="0">
                <a:latin typeface="Arial" panose="020B0604020202020204" pitchFamily="34" charset="0"/>
                <a:ea typeface="Calibri" panose="020F0502020204030204" pitchFamily="34" charset="0"/>
                <a:cs typeface="Arial" panose="020B0604020202020204" pitchFamily="34" charset="0"/>
              </a:rPr>
              <a:t>o charakterze glokalnym.</a:t>
            </a:r>
            <a:endParaRPr lang="pl-PL" sz="1200" dirty="0">
              <a:latin typeface="Arial" panose="020B0604020202020204" pitchFamily="34" charset="0"/>
              <a:cs typeface="Arial" panose="020B0604020202020204" pitchFamily="34" charset="0"/>
            </a:endParaRPr>
          </a:p>
        </p:txBody>
      </p:sp>
      <p:sp>
        <p:nvSpPr>
          <p:cNvPr id="9" name="Prostokąt 8">
            <a:extLst>
              <a:ext uri="{FF2B5EF4-FFF2-40B4-BE49-F238E27FC236}">
                <a16:creationId xmlns:a16="http://schemas.microsoft.com/office/drawing/2014/main" id="{1454A65E-368D-48DF-B3D4-E45C9919E65E}"/>
              </a:ext>
            </a:extLst>
          </p:cNvPr>
          <p:cNvSpPr/>
          <p:nvPr/>
        </p:nvSpPr>
        <p:spPr>
          <a:xfrm>
            <a:off x="421649" y="3815784"/>
            <a:ext cx="3770590" cy="1754326"/>
          </a:xfrm>
          <a:prstGeom prst="rect">
            <a:avLst/>
          </a:prstGeom>
        </p:spPr>
        <p:txBody>
          <a:bodyPr wrap="square">
            <a:spAutoFit/>
          </a:bodyPr>
          <a:lstStyle/>
          <a:p>
            <a:pPr algn="ctr"/>
            <a:r>
              <a:rPr lang="pl-PL" sz="1200" dirty="0">
                <a:latin typeface="Arial" panose="020B0604020202020204" pitchFamily="34" charset="0"/>
                <a:cs typeface="Arial" panose="020B0604020202020204" pitchFamily="34" charset="0"/>
              </a:rPr>
              <a:t>Ważnym wyznacznikiem kapitału społecznego są więzi wewnątrzwspólnotowe. Bardzo dobre relacje pomiędzy mieszkańcami lokalnych społeczności związane są zwykle z wzajemnym zaufaniem </a:t>
            </a:r>
            <a:br>
              <a:rPr lang="pl-PL" sz="1200" dirty="0">
                <a:latin typeface="Arial" panose="020B0604020202020204" pitchFamily="34" charset="0"/>
                <a:cs typeface="Arial" panose="020B0604020202020204" pitchFamily="34" charset="0"/>
              </a:rPr>
            </a:br>
            <a:r>
              <a:rPr lang="pl-PL" sz="1200" dirty="0">
                <a:latin typeface="Arial" panose="020B0604020202020204" pitchFamily="34" charset="0"/>
                <a:cs typeface="Arial" panose="020B0604020202020204" pitchFamily="34" charset="0"/>
              </a:rPr>
              <a:t>i wspólnym działaniem na rzecz poprawy jakości życia. Zaufanie ma oczywiście fundamentalne znaczenie nie tylko w przypadku transakcji online, ale także wszelkiego rodzaju aktywności w sieciach internetowych. </a:t>
            </a:r>
          </a:p>
        </p:txBody>
      </p:sp>
      <p:sp>
        <p:nvSpPr>
          <p:cNvPr id="10" name="Prostokąt 9">
            <a:extLst>
              <a:ext uri="{FF2B5EF4-FFF2-40B4-BE49-F238E27FC236}">
                <a16:creationId xmlns:a16="http://schemas.microsoft.com/office/drawing/2014/main" id="{072947BA-3BA7-47E6-B6AB-CC43DB0FB7CB}"/>
              </a:ext>
            </a:extLst>
          </p:cNvPr>
          <p:cNvSpPr/>
          <p:nvPr/>
        </p:nvSpPr>
        <p:spPr>
          <a:xfrm>
            <a:off x="295142" y="5833612"/>
            <a:ext cx="6114959" cy="246221"/>
          </a:xfrm>
          <a:prstGeom prst="rect">
            <a:avLst/>
          </a:prstGeom>
        </p:spPr>
        <p:txBody>
          <a:bodyPr wrap="square">
            <a:spAutoFit/>
          </a:bodyPr>
          <a:lstStyle/>
          <a:p>
            <a:r>
              <a:rPr lang="pl-PL" altLang="pl-PL" sz="1000" dirty="0">
                <a:latin typeface="Arial" panose="020B0604020202020204" pitchFamily="34" charset="0"/>
                <a:ea typeface="Times New Roman" panose="02020603050405020304" pitchFamily="18" charset="0"/>
                <a:cs typeface="Arial" panose="020B0604020202020204" pitchFamily="34" charset="0"/>
              </a:rPr>
              <a:t>Źródło: </a:t>
            </a:r>
            <a:r>
              <a:rPr lang="pl-PL" sz="1000" dirty="0">
                <a:latin typeface="Arial" panose="020B0604020202020204" pitchFamily="34" charset="0"/>
                <a:cs typeface="Arial" panose="020B0604020202020204" pitchFamily="34" charset="0"/>
              </a:rPr>
              <a:t> M. Cierpiał-Wolan, </a:t>
            </a:r>
            <a:r>
              <a:rPr lang="pl-PL" sz="1000" i="1" dirty="0">
                <a:latin typeface="Arial" panose="020B0604020202020204" pitchFamily="34" charset="0"/>
                <a:cs typeface="Arial" panose="020B0604020202020204" pitchFamily="34" charset="0"/>
              </a:rPr>
              <a:t>„Modelowanie transgranicznych aspektów rozwoju terytorialnego”</a:t>
            </a:r>
            <a:endParaRPr lang="pl-PL" altLang="pl-PL" sz="1000" dirty="0">
              <a:cs typeface="Arial" panose="020B0604020202020204" pitchFamily="34" charset="0"/>
            </a:endParaRPr>
          </a:p>
        </p:txBody>
      </p:sp>
    </p:spTree>
    <p:extLst>
      <p:ext uri="{BB962C8B-B14F-4D97-AF65-F5344CB8AC3E}">
        <p14:creationId xmlns:p14="http://schemas.microsoft.com/office/powerpoint/2010/main" val="2626416410"/>
      </p:ext>
    </p:extLst>
  </p:cSld>
  <p:clrMapOvr>
    <a:masterClrMapping/>
  </p:clrMapOvr>
  <p:transition spd="slow">
    <p:fad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a:extLst>
              <a:ext uri="{FF2B5EF4-FFF2-40B4-BE49-F238E27FC236}">
                <a16:creationId xmlns:a16="http://schemas.microsoft.com/office/drawing/2014/main" id="{9BD35B7D-9D82-4321-8602-E3D54392A9A0}"/>
              </a:ext>
            </a:extLst>
          </p:cNvPr>
          <p:cNvSpPr>
            <a:spLocks noGrp="1"/>
          </p:cNvSpPr>
          <p:nvPr>
            <p:ph type="title"/>
          </p:nvPr>
        </p:nvSpPr>
        <p:spPr>
          <a:xfrm>
            <a:off x="628650" y="365126"/>
            <a:ext cx="4992222" cy="413041"/>
          </a:xfrm>
        </p:spPr>
        <p:txBody>
          <a:bodyPr>
            <a:normAutofit/>
          </a:bodyPr>
          <a:lstStyle/>
          <a:p>
            <a:r>
              <a:rPr lang="pl-PL" sz="2000" b="1" dirty="0">
                <a:solidFill>
                  <a:srgbClr val="001D77"/>
                </a:solidFill>
                <a:latin typeface="Arial" panose="020B0604020202020204" pitchFamily="34" charset="0"/>
                <a:ea typeface="Fira Sans" panose="020B0503050000020004" pitchFamily="34" charset="0"/>
                <a:cs typeface="Arial" panose="020B0604020202020204" pitchFamily="34" charset="0"/>
              </a:rPr>
              <a:t>Kapitał społeczny – wybrane elementy</a:t>
            </a:r>
            <a:r>
              <a:rPr lang="pl-PL" sz="2000" b="1" dirty="0">
                <a:solidFill>
                  <a:schemeClr val="bg2"/>
                </a:solidFill>
                <a:latin typeface="Arial" panose="020B0604020202020204" pitchFamily="34" charset="0"/>
                <a:ea typeface="Fira Sans" panose="020B0503050000020004" pitchFamily="34" charset="0"/>
                <a:cs typeface="Arial" panose="020B0604020202020204" pitchFamily="34" charset="0"/>
              </a:rPr>
              <a:t>.</a:t>
            </a:r>
            <a:endParaRPr lang="pl-PL" sz="2000" dirty="0">
              <a:solidFill>
                <a:schemeClr val="bg2"/>
              </a:solidFill>
            </a:endParaRPr>
          </a:p>
        </p:txBody>
      </p:sp>
      <p:sp>
        <p:nvSpPr>
          <p:cNvPr id="2" name="Symbol zastępczy numeru slajdu 1"/>
          <p:cNvSpPr>
            <a:spLocks noGrp="1"/>
          </p:cNvSpPr>
          <p:nvPr>
            <p:ph type="sldNum" sz="quarter" idx="12"/>
          </p:nvPr>
        </p:nvSpPr>
        <p:spPr>
          <a:xfrm>
            <a:off x="6796096" y="6221880"/>
            <a:ext cx="2057400" cy="365125"/>
          </a:xfrm>
        </p:spPr>
        <p:txBody>
          <a:bodyPr/>
          <a:lstStyle/>
          <a:p>
            <a:fld id="{D34FB485-CFF7-4EBC-BE59-1C5DDF7BBD5C}" type="slidenum">
              <a:rPr lang="pl-PL" b="1" smtClean="0">
                <a:solidFill>
                  <a:schemeClr val="bg1"/>
                </a:solidFill>
                <a:latin typeface="Arial" panose="020B0604020202020204" pitchFamily="34" charset="0"/>
                <a:cs typeface="Arial" panose="020B0604020202020204" pitchFamily="34" charset="0"/>
              </a:rPr>
              <a:pPr/>
              <a:t>58</a:t>
            </a:fld>
            <a:endParaRPr lang="pl-PL" b="1" dirty="0">
              <a:solidFill>
                <a:schemeClr val="bg1"/>
              </a:solidFill>
              <a:latin typeface="Arial" panose="020B0604020202020204" pitchFamily="34" charset="0"/>
              <a:cs typeface="Arial" panose="020B0604020202020204" pitchFamily="34" charset="0"/>
            </a:endParaRPr>
          </a:p>
        </p:txBody>
      </p:sp>
      <p:sp>
        <p:nvSpPr>
          <p:cNvPr id="5" name="Prostokąt 4">
            <a:extLst>
              <a:ext uri="{FF2B5EF4-FFF2-40B4-BE49-F238E27FC236}">
                <a16:creationId xmlns:a16="http://schemas.microsoft.com/office/drawing/2014/main" id="{FD55D2DE-80AB-4C98-A22C-082714398AB4}"/>
              </a:ext>
            </a:extLst>
          </p:cNvPr>
          <p:cNvSpPr/>
          <p:nvPr/>
        </p:nvSpPr>
        <p:spPr>
          <a:xfrm>
            <a:off x="6187320" y="2163762"/>
            <a:ext cx="2666176" cy="1922770"/>
          </a:xfrm>
          <a:prstGeom prst="rect">
            <a:avLst/>
          </a:prstGeom>
        </p:spPr>
        <p:txBody>
          <a:bodyPr wrap="square">
            <a:spAutoFit/>
          </a:bodyPr>
          <a:lstStyle/>
          <a:p>
            <a:pPr indent="269875" algn="ctr">
              <a:lnSpc>
                <a:spcPts val="1630"/>
              </a:lnSpc>
              <a:spcAft>
                <a:spcPts val="0"/>
              </a:spcAft>
            </a:pPr>
            <a:r>
              <a:rPr lang="pl-PL" sz="1200" dirty="0">
                <a:latin typeface="Arial" panose="020B0604020202020204" pitchFamily="34" charset="0"/>
                <a:ea typeface="Calibri" panose="020F0502020204030204" pitchFamily="34" charset="0"/>
                <a:cs typeface="Arial" panose="020B0604020202020204" pitchFamily="34" charset="0"/>
              </a:rPr>
              <a:t>Zachowania polegające na dobrowolnym i bezpłatnym działaniu na rzecz najbliższego otoczenia, </a:t>
            </a:r>
            <a:br>
              <a:rPr lang="pl-PL" sz="1200" dirty="0">
                <a:latin typeface="Arial" panose="020B0604020202020204" pitchFamily="34" charset="0"/>
                <a:ea typeface="Calibri" panose="020F0502020204030204" pitchFamily="34" charset="0"/>
                <a:cs typeface="Arial" panose="020B0604020202020204" pitchFamily="34" charset="0"/>
              </a:rPr>
            </a:br>
            <a:r>
              <a:rPr lang="pl-PL" sz="1200" dirty="0">
                <a:latin typeface="Arial" panose="020B0604020202020204" pitchFamily="34" charset="0"/>
                <a:ea typeface="Calibri" panose="020F0502020204030204" pitchFamily="34" charset="0"/>
                <a:cs typeface="Arial" panose="020B0604020202020204" pitchFamily="34" charset="0"/>
              </a:rPr>
              <a:t>a także osób potrzebujących pomocy stanowi także istotny wymiar kapitału społecznego. Świadczy bowiem o otwartości i współpracy w ramach społeczności lokalnych. </a:t>
            </a:r>
          </a:p>
        </p:txBody>
      </p:sp>
      <p:graphicFrame>
        <p:nvGraphicFramePr>
          <p:cNvPr id="6" name="Wykres 5" descr="Wykres w tym dane w latach 2015-2019 w zakresie strefa przygraniczna – województwo podkarpackie oraz obwód lwowski. Kategorie odpowiedzi na pytanie Nieodpłatne wsparcie dla osób potrzebujących opieki: zdecydowanie się nie zgadzam, raczej się zgadzam, raczej się nie zgadzam, zdecydowanie się zgadzam, trudno powiedzieć">
            <a:extLst>
              <a:ext uri="{FF2B5EF4-FFF2-40B4-BE49-F238E27FC236}">
                <a16:creationId xmlns:a16="http://schemas.microsoft.com/office/drawing/2014/main" id="{BBCF96B0-1033-48B7-97CF-7E1CBEFCEC45}"/>
              </a:ext>
            </a:extLst>
          </p:cNvPr>
          <p:cNvGraphicFramePr/>
          <p:nvPr>
            <p:extLst>
              <p:ext uri="{D42A27DB-BD31-4B8C-83A1-F6EECF244321}">
                <p14:modId xmlns:p14="http://schemas.microsoft.com/office/powerpoint/2010/main" val="3726319371"/>
              </p:ext>
            </p:extLst>
          </p:nvPr>
        </p:nvGraphicFramePr>
        <p:xfrm>
          <a:off x="737129" y="898410"/>
          <a:ext cx="2495433" cy="478409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Wykres 6" descr="Wykres w tym dane w latach 2015-2019 w zakresie strefa przygraniczna – województwo podkarpackie oraz obwód lwowski. Kategorie odpowiedzi na pytanie Członkowie tej społeczności dbają o siebie nawzajem: zdecydowanie się nie zgadzam, raczej się zgadzam, raczej się nie zgadzam, zdecydowanie się zgadzam, trudno powiedzieć">
            <a:extLst>
              <a:ext uri="{FF2B5EF4-FFF2-40B4-BE49-F238E27FC236}">
                <a16:creationId xmlns:a16="http://schemas.microsoft.com/office/drawing/2014/main" id="{C20D16D4-9175-4187-8CB1-633243A32E45}"/>
              </a:ext>
            </a:extLst>
          </p:cNvPr>
          <p:cNvGraphicFramePr/>
          <p:nvPr>
            <p:extLst>
              <p:ext uri="{D42A27DB-BD31-4B8C-83A1-F6EECF244321}">
                <p14:modId xmlns:p14="http://schemas.microsoft.com/office/powerpoint/2010/main" val="4136325870"/>
              </p:ext>
            </p:extLst>
          </p:nvPr>
        </p:nvGraphicFramePr>
        <p:xfrm>
          <a:off x="3462224" y="898410"/>
          <a:ext cx="2449215" cy="4790440"/>
        </p:xfrm>
        <a:graphic>
          <a:graphicData uri="http://schemas.openxmlformats.org/drawingml/2006/chart">
            <c:chart xmlns:c="http://schemas.openxmlformats.org/drawingml/2006/chart" xmlns:r="http://schemas.openxmlformats.org/officeDocument/2006/relationships" r:id="rId3"/>
          </a:graphicData>
        </a:graphic>
      </p:graphicFrame>
      <p:sp>
        <p:nvSpPr>
          <p:cNvPr id="10" name="Prostokąt 9">
            <a:extLst>
              <a:ext uri="{FF2B5EF4-FFF2-40B4-BE49-F238E27FC236}">
                <a16:creationId xmlns:a16="http://schemas.microsoft.com/office/drawing/2014/main" id="{5EC850C1-8D64-41B9-AC12-F055464BB44F}"/>
              </a:ext>
            </a:extLst>
          </p:cNvPr>
          <p:cNvSpPr/>
          <p:nvPr/>
        </p:nvSpPr>
        <p:spPr>
          <a:xfrm>
            <a:off x="295142" y="5833612"/>
            <a:ext cx="6114959" cy="246221"/>
          </a:xfrm>
          <a:prstGeom prst="rect">
            <a:avLst/>
          </a:prstGeom>
        </p:spPr>
        <p:txBody>
          <a:bodyPr wrap="square">
            <a:spAutoFit/>
          </a:bodyPr>
          <a:lstStyle/>
          <a:p>
            <a:r>
              <a:rPr lang="pl-PL" altLang="pl-PL" sz="1000" dirty="0">
                <a:latin typeface="Arial" panose="020B0604020202020204" pitchFamily="34" charset="0"/>
                <a:ea typeface="Times New Roman" panose="02020603050405020304" pitchFamily="18" charset="0"/>
                <a:cs typeface="Arial" panose="020B0604020202020204" pitchFamily="34" charset="0"/>
              </a:rPr>
              <a:t>Źródło: </a:t>
            </a:r>
            <a:r>
              <a:rPr lang="pl-PL" sz="1000" dirty="0">
                <a:latin typeface="Arial" panose="020B0604020202020204" pitchFamily="34" charset="0"/>
                <a:cs typeface="Arial" panose="020B0604020202020204" pitchFamily="34" charset="0"/>
              </a:rPr>
              <a:t> M. Cierpiał-Wolan, </a:t>
            </a:r>
            <a:r>
              <a:rPr lang="pl-PL" sz="1000" i="1" dirty="0">
                <a:latin typeface="Arial" panose="020B0604020202020204" pitchFamily="34" charset="0"/>
                <a:cs typeface="Arial" panose="020B0604020202020204" pitchFamily="34" charset="0"/>
              </a:rPr>
              <a:t>„Modelowanie transgranicznych aspektów rozwoju terytorialnego”</a:t>
            </a:r>
            <a:endParaRPr lang="pl-PL" altLang="pl-PL" sz="1000" dirty="0">
              <a:cs typeface="Arial" panose="020B0604020202020204" pitchFamily="34" charset="0"/>
            </a:endParaRPr>
          </a:p>
        </p:txBody>
      </p:sp>
    </p:spTree>
    <p:extLst>
      <p:ext uri="{BB962C8B-B14F-4D97-AF65-F5344CB8AC3E}">
        <p14:creationId xmlns:p14="http://schemas.microsoft.com/office/powerpoint/2010/main" val="606524357"/>
      </p:ext>
    </p:extLst>
  </p:cSld>
  <p:clrMapOvr>
    <a:masterClrMapping/>
  </p:clrMapOvr>
  <p:transition spd="slow">
    <p:fad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a:extLst>
              <a:ext uri="{FF2B5EF4-FFF2-40B4-BE49-F238E27FC236}">
                <a16:creationId xmlns:a16="http://schemas.microsoft.com/office/drawing/2014/main" id="{5ADB63DB-635B-4483-ACA2-203E9411FDAD}"/>
              </a:ext>
            </a:extLst>
          </p:cNvPr>
          <p:cNvSpPr>
            <a:spLocks noGrp="1"/>
          </p:cNvSpPr>
          <p:nvPr>
            <p:ph type="title"/>
          </p:nvPr>
        </p:nvSpPr>
        <p:spPr>
          <a:xfrm>
            <a:off x="304232" y="175660"/>
            <a:ext cx="4974291" cy="413041"/>
          </a:xfrm>
        </p:spPr>
        <p:txBody>
          <a:bodyPr>
            <a:normAutofit/>
          </a:bodyPr>
          <a:lstStyle/>
          <a:p>
            <a:r>
              <a:rPr lang="pl-PL" sz="2000" b="1" dirty="0">
                <a:solidFill>
                  <a:srgbClr val="001D77"/>
                </a:solidFill>
                <a:latin typeface="Arial" panose="020B0604020202020204" pitchFamily="34" charset="0"/>
                <a:ea typeface="Fira Sans" panose="020B0503050000020004" pitchFamily="34" charset="0"/>
                <a:cs typeface="Arial" panose="020B0604020202020204" pitchFamily="34" charset="0"/>
              </a:rPr>
              <a:t>Kapitał społeczny – wybrane elementy</a:t>
            </a:r>
            <a:r>
              <a:rPr lang="pl-PL" sz="2000" b="1" dirty="0">
                <a:solidFill>
                  <a:schemeClr val="bg2"/>
                </a:solidFill>
                <a:latin typeface="Arial" panose="020B0604020202020204" pitchFamily="34" charset="0"/>
                <a:ea typeface="Fira Sans" panose="020B0503050000020004" pitchFamily="34" charset="0"/>
                <a:cs typeface="Arial" panose="020B0604020202020204" pitchFamily="34" charset="0"/>
              </a:rPr>
              <a:t>..</a:t>
            </a:r>
            <a:endParaRPr lang="pl-PL" sz="2000" dirty="0">
              <a:solidFill>
                <a:schemeClr val="bg2"/>
              </a:solidFill>
            </a:endParaRPr>
          </a:p>
        </p:txBody>
      </p:sp>
      <p:sp>
        <p:nvSpPr>
          <p:cNvPr id="2" name="Symbol zastępczy numeru slajdu 1"/>
          <p:cNvSpPr>
            <a:spLocks noGrp="1"/>
          </p:cNvSpPr>
          <p:nvPr>
            <p:ph type="sldNum" sz="quarter" idx="12"/>
          </p:nvPr>
        </p:nvSpPr>
        <p:spPr>
          <a:xfrm>
            <a:off x="6825392" y="6205407"/>
            <a:ext cx="2057400" cy="365125"/>
          </a:xfrm>
        </p:spPr>
        <p:txBody>
          <a:bodyPr/>
          <a:lstStyle/>
          <a:p>
            <a:fld id="{D34FB485-CFF7-4EBC-BE59-1C5DDF7BBD5C}" type="slidenum">
              <a:rPr lang="pl-PL" b="1" smtClean="0">
                <a:solidFill>
                  <a:schemeClr val="bg1"/>
                </a:solidFill>
                <a:latin typeface="Arial" panose="020B0604020202020204" pitchFamily="34" charset="0"/>
                <a:cs typeface="Arial" panose="020B0604020202020204" pitchFamily="34" charset="0"/>
              </a:rPr>
              <a:pPr/>
              <a:t>59</a:t>
            </a:fld>
            <a:endParaRPr lang="pl-PL" b="1" dirty="0">
              <a:solidFill>
                <a:schemeClr val="bg1"/>
              </a:solidFill>
              <a:latin typeface="Arial" panose="020B0604020202020204" pitchFamily="34" charset="0"/>
              <a:cs typeface="Arial" panose="020B0604020202020204" pitchFamily="34" charset="0"/>
            </a:endParaRPr>
          </a:p>
        </p:txBody>
      </p:sp>
      <p:graphicFrame>
        <p:nvGraphicFramePr>
          <p:cNvPr id="5" name="Wykres 4" descr="Wykres w tym dane w latach 2015-2019 w zakresie strefa przygraniczna – województwo podkarpackie oraz obwód lwowski. Kategorie odpowiedzi na pytanie Spotkania towarzyskie w domu i poza domem: zdecydowanie się nie zgadzam, raczej się zgadzam, raczej się nie zgadzam, zdecydowanie się zgadzam, trudno powiedzieć">
            <a:extLst>
              <a:ext uri="{FF2B5EF4-FFF2-40B4-BE49-F238E27FC236}">
                <a16:creationId xmlns:a16="http://schemas.microsoft.com/office/drawing/2014/main" id="{A654BABC-117B-47BC-8744-F62DDEA7C861}"/>
              </a:ext>
            </a:extLst>
          </p:cNvPr>
          <p:cNvGraphicFramePr/>
          <p:nvPr>
            <p:extLst>
              <p:ext uri="{D42A27DB-BD31-4B8C-83A1-F6EECF244321}">
                <p14:modId xmlns:p14="http://schemas.microsoft.com/office/powerpoint/2010/main" val="1342538496"/>
              </p:ext>
            </p:extLst>
          </p:nvPr>
        </p:nvGraphicFramePr>
        <p:xfrm>
          <a:off x="261209" y="762938"/>
          <a:ext cx="4569410" cy="2320328"/>
        </p:xfrm>
        <a:graphic>
          <a:graphicData uri="http://schemas.openxmlformats.org/drawingml/2006/chart">
            <c:chart xmlns:c="http://schemas.openxmlformats.org/drawingml/2006/chart" xmlns:r="http://schemas.openxmlformats.org/officeDocument/2006/relationships" r:id="rId2"/>
          </a:graphicData>
        </a:graphic>
      </p:graphicFrame>
      <p:sp>
        <p:nvSpPr>
          <p:cNvPr id="6" name="Prostokąt 5">
            <a:extLst>
              <a:ext uri="{FF2B5EF4-FFF2-40B4-BE49-F238E27FC236}">
                <a16:creationId xmlns:a16="http://schemas.microsoft.com/office/drawing/2014/main" id="{AE184D16-5980-47FE-8BFE-405077132642}"/>
              </a:ext>
            </a:extLst>
          </p:cNvPr>
          <p:cNvSpPr/>
          <p:nvPr/>
        </p:nvSpPr>
        <p:spPr>
          <a:xfrm>
            <a:off x="5255433" y="1105699"/>
            <a:ext cx="3627359" cy="1685526"/>
          </a:xfrm>
          <a:prstGeom prst="rect">
            <a:avLst/>
          </a:prstGeom>
        </p:spPr>
        <p:txBody>
          <a:bodyPr wrap="square">
            <a:spAutoFit/>
          </a:bodyPr>
          <a:lstStyle/>
          <a:p>
            <a:pPr algn="ctr">
              <a:lnSpc>
                <a:spcPts val="1800"/>
              </a:lnSpc>
              <a:spcAft>
                <a:spcPts val="0"/>
              </a:spcAft>
            </a:pPr>
            <a:r>
              <a:rPr lang="pl-PL" sz="1200" dirty="0">
                <a:latin typeface="Arial" panose="020B0604020202020204" pitchFamily="34" charset="0"/>
                <a:ea typeface="Calibri" panose="020F0502020204030204" pitchFamily="34" charset="0"/>
                <a:cs typeface="Arial" panose="020B0604020202020204" pitchFamily="34" charset="0"/>
              </a:rPr>
              <a:t>Większość koncepcji kapitału społecznego przywiązuje bardzo dużą wagę do kształtowania sieci społecznych, czyli różnego rodzaju powiązań pomiędzy ludźmi. Punktem wyjścia są oczywiście interakcje w mikroskali. Szczególną rolę odgrywają relacje z przyjaciółmi i rodziną, które należą do sieci kontaktów o charakterze mniej formalnym.</a:t>
            </a:r>
          </a:p>
        </p:txBody>
      </p:sp>
      <p:graphicFrame>
        <p:nvGraphicFramePr>
          <p:cNvPr id="7" name="Tabela 6" descr="Tabela zawiera wyszczególnienie, strefa wewnętrzna 2015 i 2019, strefa przygraniczna 2015 i 2019">
            <a:extLst>
              <a:ext uri="{FF2B5EF4-FFF2-40B4-BE49-F238E27FC236}">
                <a16:creationId xmlns:a16="http://schemas.microsoft.com/office/drawing/2014/main" id="{80176581-3E93-4C9B-8535-EAEBE84D941E}"/>
              </a:ext>
            </a:extLst>
          </p:cNvPr>
          <p:cNvGraphicFramePr>
            <a:graphicFrameLocks noGrp="1"/>
          </p:cNvGraphicFramePr>
          <p:nvPr>
            <p:extLst>
              <p:ext uri="{D42A27DB-BD31-4B8C-83A1-F6EECF244321}">
                <p14:modId xmlns:p14="http://schemas.microsoft.com/office/powerpoint/2010/main" val="2037479353"/>
              </p:ext>
            </p:extLst>
          </p:nvPr>
        </p:nvGraphicFramePr>
        <p:xfrm>
          <a:off x="697345" y="3764425"/>
          <a:ext cx="7749309" cy="1607810"/>
        </p:xfrm>
        <a:graphic>
          <a:graphicData uri="http://schemas.openxmlformats.org/drawingml/2006/table">
            <a:tbl>
              <a:tblPr firstRow="1" firstCol="1" bandRow="1">
                <a:tableStyleId>{BC89EF96-8CEA-46FF-86C4-4CE0E7609802}</a:tableStyleId>
              </a:tblPr>
              <a:tblGrid>
                <a:gridCol w="2967165">
                  <a:extLst>
                    <a:ext uri="{9D8B030D-6E8A-4147-A177-3AD203B41FA5}">
                      <a16:colId xmlns:a16="http://schemas.microsoft.com/office/drawing/2014/main" val="2082689984"/>
                    </a:ext>
                  </a:extLst>
                </a:gridCol>
                <a:gridCol w="1195536">
                  <a:extLst>
                    <a:ext uri="{9D8B030D-6E8A-4147-A177-3AD203B41FA5}">
                      <a16:colId xmlns:a16="http://schemas.microsoft.com/office/drawing/2014/main" val="1035744430"/>
                    </a:ext>
                  </a:extLst>
                </a:gridCol>
                <a:gridCol w="1195536">
                  <a:extLst>
                    <a:ext uri="{9D8B030D-6E8A-4147-A177-3AD203B41FA5}">
                      <a16:colId xmlns:a16="http://schemas.microsoft.com/office/drawing/2014/main" val="3739774328"/>
                    </a:ext>
                  </a:extLst>
                </a:gridCol>
                <a:gridCol w="1195536">
                  <a:extLst>
                    <a:ext uri="{9D8B030D-6E8A-4147-A177-3AD203B41FA5}">
                      <a16:colId xmlns:a16="http://schemas.microsoft.com/office/drawing/2014/main" val="4105042402"/>
                    </a:ext>
                  </a:extLst>
                </a:gridCol>
                <a:gridCol w="1195536">
                  <a:extLst>
                    <a:ext uri="{9D8B030D-6E8A-4147-A177-3AD203B41FA5}">
                      <a16:colId xmlns:a16="http://schemas.microsoft.com/office/drawing/2014/main" val="3939000694"/>
                    </a:ext>
                  </a:extLst>
                </a:gridCol>
              </a:tblGrid>
              <a:tr h="665769">
                <a:tc rowSpan="2">
                  <a:txBody>
                    <a:bodyPr/>
                    <a:lstStyle/>
                    <a:p>
                      <a:pPr algn="ctr">
                        <a:lnSpc>
                          <a:spcPct val="115000"/>
                        </a:lnSpc>
                        <a:spcBef>
                          <a:spcPts val="600"/>
                        </a:spcBef>
                        <a:spcAft>
                          <a:spcPts val="600"/>
                        </a:spcAft>
                      </a:pPr>
                      <a:r>
                        <a:rPr lang="pl-PL" sz="1100" dirty="0">
                          <a:effectLst/>
                          <a:latin typeface="Arial" panose="020B0604020202020204" pitchFamily="34" charset="0"/>
                          <a:cs typeface="Arial" panose="020B0604020202020204" pitchFamily="34" charset="0"/>
                        </a:rPr>
                        <a:t>Wyszczególnienie</a:t>
                      </a:r>
                      <a:endParaRPr lang="pl-PL"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Bef>
                          <a:spcPts val="600"/>
                        </a:spcBef>
                        <a:spcAft>
                          <a:spcPts val="600"/>
                        </a:spcAft>
                      </a:pPr>
                      <a:r>
                        <a:rPr lang="pl-PL" sz="1100" dirty="0">
                          <a:effectLst/>
                          <a:latin typeface="Arial" panose="020B0604020202020204" pitchFamily="34" charset="0"/>
                          <a:cs typeface="Arial" panose="020B0604020202020204" pitchFamily="34" charset="0"/>
                        </a:rPr>
                        <a:t>2015</a:t>
                      </a:r>
                      <a:endParaRPr lang="pl-PL"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Bef>
                          <a:spcPts val="600"/>
                        </a:spcBef>
                        <a:spcAft>
                          <a:spcPts val="600"/>
                        </a:spcAft>
                      </a:pPr>
                      <a:r>
                        <a:rPr lang="pl-PL" sz="1100" dirty="0">
                          <a:effectLst/>
                          <a:latin typeface="Arial" panose="020B0604020202020204" pitchFamily="34" charset="0"/>
                          <a:cs typeface="Arial" panose="020B0604020202020204" pitchFamily="34" charset="0"/>
                        </a:rPr>
                        <a:t>2019</a:t>
                      </a:r>
                      <a:endParaRPr lang="pl-PL"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Bef>
                          <a:spcPts val="600"/>
                        </a:spcBef>
                        <a:spcAft>
                          <a:spcPts val="600"/>
                        </a:spcAft>
                      </a:pPr>
                      <a:r>
                        <a:rPr lang="pl-PL" sz="1100" dirty="0">
                          <a:effectLst/>
                          <a:latin typeface="Arial" panose="020B0604020202020204" pitchFamily="34" charset="0"/>
                          <a:cs typeface="Arial" panose="020B0604020202020204" pitchFamily="34" charset="0"/>
                        </a:rPr>
                        <a:t>2015</a:t>
                      </a:r>
                      <a:endParaRPr lang="pl-PL"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Bef>
                          <a:spcPts val="600"/>
                        </a:spcBef>
                        <a:spcAft>
                          <a:spcPts val="600"/>
                        </a:spcAft>
                      </a:pPr>
                      <a:r>
                        <a:rPr lang="pl-PL" sz="1100">
                          <a:effectLst/>
                          <a:latin typeface="Arial" panose="020B0604020202020204" pitchFamily="34" charset="0"/>
                          <a:cs typeface="Arial" panose="020B0604020202020204" pitchFamily="34" charset="0"/>
                        </a:rPr>
                        <a:t>2019</a:t>
                      </a:r>
                      <a:endParaRPr lang="pl-PL"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954047649"/>
                  </a:ext>
                </a:extLst>
              </a:tr>
              <a:tr h="276341">
                <a:tc vMerge="1">
                  <a:txBody>
                    <a:bodyPr/>
                    <a:lstStyle/>
                    <a:p>
                      <a:endParaRPr lang="pl-PL"/>
                    </a:p>
                  </a:txBody>
                  <a:tcPr/>
                </a:tc>
                <a:tc gridSpan="2">
                  <a:txBody>
                    <a:bodyPr/>
                    <a:lstStyle/>
                    <a:p>
                      <a:pPr algn="ctr">
                        <a:lnSpc>
                          <a:spcPct val="115000"/>
                        </a:lnSpc>
                        <a:spcBef>
                          <a:spcPts val="600"/>
                        </a:spcBef>
                        <a:spcAft>
                          <a:spcPts val="600"/>
                        </a:spcAft>
                      </a:pPr>
                      <a:r>
                        <a:rPr lang="pl-PL" sz="1100" dirty="0">
                          <a:effectLst/>
                          <a:latin typeface="Arial" panose="020B0604020202020204" pitchFamily="34" charset="0"/>
                          <a:cs typeface="Arial" panose="020B0604020202020204" pitchFamily="34" charset="0"/>
                        </a:rPr>
                        <a:t>strefa wewnętrza</a:t>
                      </a:r>
                      <a:endParaRPr lang="pl-PL"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hMerge="1">
                  <a:txBody>
                    <a:bodyPr/>
                    <a:lstStyle/>
                    <a:p>
                      <a:endParaRPr lang="pl-PL"/>
                    </a:p>
                  </a:txBody>
                  <a:tcPr/>
                </a:tc>
                <a:tc gridSpan="2">
                  <a:txBody>
                    <a:bodyPr/>
                    <a:lstStyle/>
                    <a:p>
                      <a:pPr algn="ctr">
                        <a:lnSpc>
                          <a:spcPct val="115000"/>
                        </a:lnSpc>
                        <a:spcBef>
                          <a:spcPts val="600"/>
                        </a:spcBef>
                        <a:spcAft>
                          <a:spcPts val="600"/>
                        </a:spcAft>
                      </a:pPr>
                      <a:r>
                        <a:rPr lang="pl-PL" sz="1100" dirty="0">
                          <a:effectLst/>
                          <a:latin typeface="Arial" panose="020B0604020202020204" pitchFamily="34" charset="0"/>
                          <a:cs typeface="Arial" panose="020B0604020202020204" pitchFamily="34" charset="0"/>
                        </a:rPr>
                        <a:t>strefa przygraniczna</a:t>
                      </a:r>
                      <a:endParaRPr lang="pl-PL"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hMerge="1">
                  <a:txBody>
                    <a:bodyPr/>
                    <a:lstStyle/>
                    <a:p>
                      <a:endParaRPr lang="pl-PL"/>
                    </a:p>
                  </a:txBody>
                  <a:tcPr/>
                </a:tc>
                <a:extLst>
                  <a:ext uri="{0D108BD9-81ED-4DB2-BD59-A6C34878D82A}">
                    <a16:rowId xmlns:a16="http://schemas.microsoft.com/office/drawing/2014/main" val="50408633"/>
                  </a:ext>
                </a:extLst>
              </a:tr>
              <a:tr h="332850">
                <a:tc>
                  <a:txBody>
                    <a:bodyPr/>
                    <a:lstStyle/>
                    <a:p>
                      <a:pPr>
                        <a:lnSpc>
                          <a:spcPct val="115000"/>
                        </a:lnSpc>
                        <a:spcBef>
                          <a:spcPts val="600"/>
                        </a:spcBef>
                        <a:spcAft>
                          <a:spcPts val="200"/>
                        </a:spcAft>
                      </a:pPr>
                      <a:r>
                        <a:rPr lang="pl-PL" sz="1100" dirty="0">
                          <a:effectLst/>
                          <a:latin typeface="Arial" panose="020B0604020202020204" pitchFamily="34" charset="0"/>
                          <a:cs typeface="Arial" panose="020B0604020202020204" pitchFamily="34" charset="0"/>
                        </a:rPr>
                        <a:t>Województwo podkarpackie</a:t>
                      </a:r>
                      <a:endParaRPr lang="pl-PL"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Bef>
                          <a:spcPts val="600"/>
                        </a:spcBef>
                        <a:spcAft>
                          <a:spcPts val="200"/>
                        </a:spcAft>
                      </a:pPr>
                      <a:r>
                        <a:rPr lang="pl-PL" sz="1100">
                          <a:effectLst/>
                          <a:latin typeface="Arial" panose="020B0604020202020204" pitchFamily="34" charset="0"/>
                          <a:cs typeface="Arial" panose="020B0604020202020204" pitchFamily="34" charset="0"/>
                        </a:rPr>
                        <a:t>3,2639</a:t>
                      </a:r>
                      <a:endParaRPr lang="pl-PL"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Bef>
                          <a:spcPts val="600"/>
                        </a:spcBef>
                        <a:spcAft>
                          <a:spcPts val="200"/>
                        </a:spcAft>
                      </a:pPr>
                      <a:r>
                        <a:rPr lang="pl-PL" sz="1100">
                          <a:effectLst/>
                          <a:latin typeface="Arial" panose="020B0604020202020204" pitchFamily="34" charset="0"/>
                          <a:cs typeface="Arial" panose="020B0604020202020204" pitchFamily="34" charset="0"/>
                        </a:rPr>
                        <a:t>3,3056</a:t>
                      </a:r>
                      <a:endParaRPr lang="pl-PL"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Bef>
                          <a:spcPts val="600"/>
                        </a:spcBef>
                        <a:spcAft>
                          <a:spcPts val="200"/>
                        </a:spcAft>
                      </a:pPr>
                      <a:r>
                        <a:rPr lang="pl-PL" sz="1100" dirty="0">
                          <a:effectLst/>
                          <a:latin typeface="Arial" panose="020B0604020202020204" pitchFamily="34" charset="0"/>
                          <a:cs typeface="Arial" panose="020B0604020202020204" pitchFamily="34" charset="0"/>
                        </a:rPr>
                        <a:t>3,1942</a:t>
                      </a:r>
                      <a:endParaRPr lang="pl-PL"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Bef>
                          <a:spcPts val="600"/>
                        </a:spcBef>
                        <a:spcAft>
                          <a:spcPts val="200"/>
                        </a:spcAft>
                      </a:pPr>
                      <a:r>
                        <a:rPr lang="pl-PL" sz="1100" dirty="0">
                          <a:effectLst/>
                          <a:latin typeface="Arial" panose="020B0604020202020204" pitchFamily="34" charset="0"/>
                          <a:cs typeface="Arial" panose="020B0604020202020204" pitchFamily="34" charset="0"/>
                        </a:rPr>
                        <a:t>3,3667</a:t>
                      </a:r>
                      <a:endParaRPr lang="pl-PL"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237399681"/>
                  </a:ext>
                </a:extLst>
              </a:tr>
              <a:tr h="332850">
                <a:tc>
                  <a:txBody>
                    <a:bodyPr/>
                    <a:lstStyle/>
                    <a:p>
                      <a:pPr>
                        <a:lnSpc>
                          <a:spcPct val="115000"/>
                        </a:lnSpc>
                        <a:spcBef>
                          <a:spcPts val="600"/>
                        </a:spcBef>
                        <a:spcAft>
                          <a:spcPts val="200"/>
                        </a:spcAft>
                      </a:pPr>
                      <a:r>
                        <a:rPr lang="pl-PL" sz="1100">
                          <a:effectLst/>
                          <a:latin typeface="Arial" panose="020B0604020202020204" pitchFamily="34" charset="0"/>
                          <a:cs typeface="Arial" panose="020B0604020202020204" pitchFamily="34" charset="0"/>
                        </a:rPr>
                        <a:t>Obwód lwowski</a:t>
                      </a:r>
                      <a:endParaRPr lang="pl-PL"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Bef>
                          <a:spcPts val="600"/>
                        </a:spcBef>
                        <a:spcAft>
                          <a:spcPts val="200"/>
                        </a:spcAft>
                      </a:pPr>
                      <a:r>
                        <a:rPr lang="pl-PL" sz="1100" dirty="0">
                          <a:effectLst/>
                          <a:latin typeface="Arial" panose="020B0604020202020204" pitchFamily="34" charset="0"/>
                          <a:cs typeface="Arial" panose="020B0604020202020204" pitchFamily="34" charset="0"/>
                        </a:rPr>
                        <a:t>3,2655</a:t>
                      </a:r>
                      <a:endParaRPr lang="pl-PL"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Bef>
                          <a:spcPts val="600"/>
                        </a:spcBef>
                        <a:spcAft>
                          <a:spcPts val="200"/>
                        </a:spcAft>
                      </a:pPr>
                      <a:r>
                        <a:rPr lang="pl-PL" sz="1100">
                          <a:effectLst/>
                          <a:latin typeface="Arial" panose="020B0604020202020204" pitchFamily="34" charset="0"/>
                          <a:cs typeface="Arial" panose="020B0604020202020204" pitchFamily="34" charset="0"/>
                        </a:rPr>
                        <a:t>3,3212</a:t>
                      </a:r>
                      <a:endParaRPr lang="pl-PL"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Bef>
                          <a:spcPts val="600"/>
                        </a:spcBef>
                        <a:spcAft>
                          <a:spcPts val="200"/>
                        </a:spcAft>
                      </a:pPr>
                      <a:r>
                        <a:rPr lang="pl-PL" sz="1100">
                          <a:effectLst/>
                          <a:latin typeface="Arial" panose="020B0604020202020204" pitchFamily="34" charset="0"/>
                          <a:cs typeface="Arial" panose="020B0604020202020204" pitchFamily="34" charset="0"/>
                        </a:rPr>
                        <a:t>3,3877</a:t>
                      </a:r>
                      <a:endParaRPr lang="pl-PL"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Bef>
                          <a:spcPts val="600"/>
                        </a:spcBef>
                        <a:spcAft>
                          <a:spcPts val="200"/>
                        </a:spcAft>
                      </a:pPr>
                      <a:r>
                        <a:rPr lang="pl-PL" sz="1100" dirty="0">
                          <a:effectLst/>
                          <a:latin typeface="Arial" panose="020B0604020202020204" pitchFamily="34" charset="0"/>
                          <a:cs typeface="Arial" panose="020B0604020202020204" pitchFamily="34" charset="0"/>
                        </a:rPr>
                        <a:t>3,4211</a:t>
                      </a:r>
                      <a:endParaRPr lang="pl-PL"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35853955"/>
                  </a:ext>
                </a:extLst>
              </a:tr>
            </a:tbl>
          </a:graphicData>
        </a:graphic>
      </p:graphicFrame>
      <p:sp>
        <p:nvSpPr>
          <p:cNvPr id="8" name="Rectangle 1">
            <a:extLst>
              <a:ext uri="{FF2B5EF4-FFF2-40B4-BE49-F238E27FC236}">
                <a16:creationId xmlns:a16="http://schemas.microsoft.com/office/drawing/2014/main" id="{4FDD1A30-B12F-4624-A95F-A1701DD8AA8B}"/>
              </a:ext>
            </a:extLst>
          </p:cNvPr>
          <p:cNvSpPr>
            <a:spLocks noChangeArrowheads="1"/>
          </p:cNvSpPr>
          <p:nvPr/>
        </p:nvSpPr>
        <p:spPr bwMode="auto">
          <a:xfrm>
            <a:off x="304232" y="3257503"/>
            <a:ext cx="857856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809625" algn="l"/>
              </a:tabLst>
              <a:defRPr>
                <a:solidFill>
                  <a:schemeClr val="tx1"/>
                </a:solidFill>
                <a:latin typeface="Arial" panose="020B0604020202020204" pitchFamily="34" charset="0"/>
              </a:defRPr>
            </a:lvl1pPr>
            <a:lvl2pPr eaLnBrk="0" fontAlgn="base" hangingPunct="0">
              <a:spcBef>
                <a:spcPct val="0"/>
              </a:spcBef>
              <a:spcAft>
                <a:spcPct val="0"/>
              </a:spcAft>
              <a:tabLst>
                <a:tab pos="809625" algn="l"/>
              </a:tabLst>
              <a:defRPr>
                <a:solidFill>
                  <a:schemeClr val="tx1"/>
                </a:solidFill>
                <a:latin typeface="Arial" panose="020B0604020202020204" pitchFamily="34" charset="0"/>
              </a:defRPr>
            </a:lvl2pPr>
            <a:lvl3pPr eaLnBrk="0" fontAlgn="base" hangingPunct="0">
              <a:spcBef>
                <a:spcPct val="0"/>
              </a:spcBef>
              <a:spcAft>
                <a:spcPct val="0"/>
              </a:spcAft>
              <a:tabLst>
                <a:tab pos="809625" algn="l"/>
              </a:tabLst>
              <a:defRPr>
                <a:solidFill>
                  <a:schemeClr val="tx1"/>
                </a:solidFill>
                <a:latin typeface="Arial" panose="020B0604020202020204" pitchFamily="34" charset="0"/>
              </a:defRPr>
            </a:lvl3pPr>
            <a:lvl4pPr eaLnBrk="0" fontAlgn="base" hangingPunct="0">
              <a:spcBef>
                <a:spcPct val="0"/>
              </a:spcBef>
              <a:spcAft>
                <a:spcPct val="0"/>
              </a:spcAft>
              <a:tabLst>
                <a:tab pos="809625" algn="l"/>
              </a:tabLst>
              <a:defRPr>
                <a:solidFill>
                  <a:schemeClr val="tx1"/>
                </a:solidFill>
                <a:latin typeface="Arial" panose="020B0604020202020204" pitchFamily="34" charset="0"/>
              </a:defRPr>
            </a:lvl4pPr>
            <a:lvl5pPr eaLnBrk="0" fontAlgn="base" hangingPunct="0">
              <a:spcBef>
                <a:spcPct val="0"/>
              </a:spcBef>
              <a:spcAft>
                <a:spcPct val="0"/>
              </a:spcAft>
              <a:tabLst>
                <a:tab pos="809625" algn="l"/>
              </a:tabLst>
              <a:defRPr>
                <a:solidFill>
                  <a:schemeClr val="tx1"/>
                </a:solidFill>
                <a:latin typeface="Arial" panose="020B0604020202020204" pitchFamily="34" charset="0"/>
              </a:defRPr>
            </a:lvl5pPr>
            <a:lvl6pPr eaLnBrk="0" fontAlgn="base" hangingPunct="0">
              <a:spcBef>
                <a:spcPct val="0"/>
              </a:spcBef>
              <a:spcAft>
                <a:spcPct val="0"/>
              </a:spcAft>
              <a:tabLst>
                <a:tab pos="809625" algn="l"/>
              </a:tabLst>
              <a:defRPr>
                <a:solidFill>
                  <a:schemeClr val="tx1"/>
                </a:solidFill>
                <a:latin typeface="Arial" panose="020B0604020202020204" pitchFamily="34" charset="0"/>
              </a:defRPr>
            </a:lvl6pPr>
            <a:lvl7pPr eaLnBrk="0" fontAlgn="base" hangingPunct="0">
              <a:spcBef>
                <a:spcPct val="0"/>
              </a:spcBef>
              <a:spcAft>
                <a:spcPct val="0"/>
              </a:spcAft>
              <a:tabLst>
                <a:tab pos="809625" algn="l"/>
              </a:tabLst>
              <a:defRPr>
                <a:solidFill>
                  <a:schemeClr val="tx1"/>
                </a:solidFill>
                <a:latin typeface="Arial" panose="020B0604020202020204" pitchFamily="34" charset="0"/>
              </a:defRPr>
            </a:lvl7pPr>
            <a:lvl8pPr eaLnBrk="0" fontAlgn="base" hangingPunct="0">
              <a:spcBef>
                <a:spcPct val="0"/>
              </a:spcBef>
              <a:spcAft>
                <a:spcPct val="0"/>
              </a:spcAft>
              <a:tabLst>
                <a:tab pos="809625" algn="l"/>
              </a:tabLst>
              <a:defRPr>
                <a:solidFill>
                  <a:schemeClr val="tx1"/>
                </a:solidFill>
                <a:latin typeface="Arial" panose="020B0604020202020204" pitchFamily="34" charset="0"/>
              </a:defRPr>
            </a:lvl8pPr>
            <a:lvl9pPr eaLnBrk="0" fontAlgn="base" hangingPunct="0">
              <a:spcBef>
                <a:spcPct val="0"/>
              </a:spcBef>
              <a:spcAft>
                <a:spcPct val="0"/>
              </a:spcAft>
              <a:tabLst>
                <a:tab pos="809625" algn="l"/>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809625" algn="l"/>
              </a:tabLst>
            </a:pPr>
            <a:r>
              <a:rPr kumimoji="0" lang="pl-PL" altLang="pl-PL" sz="1200" b="1" i="0" u="none" strike="noStrike" cap="none" normalizeH="0" baseline="0" dirty="0">
                <a:ln>
                  <a:noFill/>
                </a:ln>
                <a:solidFill>
                  <a:schemeClr val="tx1"/>
                </a:solidFill>
                <a:effectLst/>
                <a:ea typeface="Calibri" panose="020F0502020204030204" pitchFamily="34" charset="0"/>
                <a:cs typeface="Arial" panose="020B0604020202020204" pitchFamily="34" charset="0"/>
              </a:rPr>
              <a:t>Wskaźnik rozwoju społeczeństwa informacyjnego w województwie podkarpackim oraz obwodzie lwowskim w latach 2015 i 2019</a:t>
            </a:r>
            <a:endParaRPr kumimoji="0" lang="pl-PL" altLang="pl-PL" sz="900" b="1" i="0" u="none" strike="noStrike" cap="none" normalizeH="0" baseline="0" dirty="0">
              <a:ln>
                <a:noFill/>
              </a:ln>
              <a:solidFill>
                <a:schemeClr val="tx1"/>
              </a:solidFill>
              <a:effectLst/>
              <a:cs typeface="Arial" panose="020B0604020202020204" pitchFamily="34" charset="0"/>
            </a:endParaRPr>
          </a:p>
        </p:txBody>
      </p:sp>
      <p:sp>
        <p:nvSpPr>
          <p:cNvPr id="9" name="Prostokąt 8">
            <a:extLst>
              <a:ext uri="{FF2B5EF4-FFF2-40B4-BE49-F238E27FC236}">
                <a16:creationId xmlns:a16="http://schemas.microsoft.com/office/drawing/2014/main" id="{7635D5B6-B311-4533-9CED-23BD64E196F2}"/>
              </a:ext>
            </a:extLst>
          </p:cNvPr>
          <p:cNvSpPr/>
          <p:nvPr/>
        </p:nvSpPr>
        <p:spPr>
          <a:xfrm>
            <a:off x="623578" y="5525231"/>
            <a:ext cx="7749309" cy="276999"/>
          </a:xfrm>
          <a:prstGeom prst="rect">
            <a:avLst/>
          </a:prstGeom>
        </p:spPr>
        <p:txBody>
          <a:bodyPr wrap="square">
            <a:spAutoFit/>
          </a:bodyPr>
          <a:lstStyle/>
          <a:p>
            <a:r>
              <a:rPr lang="pl-PL" sz="1200" dirty="0">
                <a:latin typeface="Arial" panose="020B0604020202020204" pitchFamily="34" charset="0"/>
                <a:cs typeface="Arial" panose="020B0604020202020204" pitchFamily="34" charset="0"/>
              </a:rPr>
              <a:t>Pomiędzy rokiem 2015 i 2019 doszło do wzrostu wartości wskaźnika zarówno w każdym z regionów jak i stref. </a:t>
            </a:r>
          </a:p>
        </p:txBody>
      </p:sp>
      <p:sp>
        <p:nvSpPr>
          <p:cNvPr id="12" name="Prostokąt 11">
            <a:extLst>
              <a:ext uri="{FF2B5EF4-FFF2-40B4-BE49-F238E27FC236}">
                <a16:creationId xmlns:a16="http://schemas.microsoft.com/office/drawing/2014/main" id="{9B2A159B-8A27-48F3-AFE6-E2AC2E28D76D}"/>
              </a:ext>
            </a:extLst>
          </p:cNvPr>
          <p:cNvSpPr/>
          <p:nvPr/>
        </p:nvSpPr>
        <p:spPr>
          <a:xfrm>
            <a:off x="295142" y="5833612"/>
            <a:ext cx="6114959" cy="246221"/>
          </a:xfrm>
          <a:prstGeom prst="rect">
            <a:avLst/>
          </a:prstGeom>
        </p:spPr>
        <p:txBody>
          <a:bodyPr wrap="square">
            <a:spAutoFit/>
          </a:bodyPr>
          <a:lstStyle/>
          <a:p>
            <a:r>
              <a:rPr lang="pl-PL" altLang="pl-PL" sz="1000" dirty="0">
                <a:latin typeface="Arial" panose="020B0604020202020204" pitchFamily="34" charset="0"/>
                <a:ea typeface="Times New Roman" panose="02020603050405020304" pitchFamily="18" charset="0"/>
                <a:cs typeface="Arial" panose="020B0604020202020204" pitchFamily="34" charset="0"/>
              </a:rPr>
              <a:t>Źródło: </a:t>
            </a:r>
            <a:r>
              <a:rPr lang="pl-PL" sz="1000" dirty="0">
                <a:latin typeface="Arial" panose="020B0604020202020204" pitchFamily="34" charset="0"/>
                <a:cs typeface="Arial" panose="020B0604020202020204" pitchFamily="34" charset="0"/>
              </a:rPr>
              <a:t> M. Cierpiał-Wolan, </a:t>
            </a:r>
            <a:r>
              <a:rPr lang="pl-PL" sz="1000" i="1" dirty="0">
                <a:latin typeface="Arial" panose="020B0604020202020204" pitchFamily="34" charset="0"/>
                <a:cs typeface="Arial" panose="020B0604020202020204" pitchFamily="34" charset="0"/>
              </a:rPr>
              <a:t>„Modelowanie transgranicznych aspektów rozwoju terytorialnego”</a:t>
            </a:r>
            <a:endParaRPr lang="pl-PL" altLang="pl-PL" sz="1000" dirty="0">
              <a:cs typeface="Arial" panose="020B0604020202020204" pitchFamily="34" charset="0"/>
            </a:endParaRPr>
          </a:p>
        </p:txBody>
      </p:sp>
    </p:spTree>
    <p:extLst>
      <p:ext uri="{BB962C8B-B14F-4D97-AF65-F5344CB8AC3E}">
        <p14:creationId xmlns:p14="http://schemas.microsoft.com/office/powerpoint/2010/main" val="4169572448"/>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title"/>
          </p:nvPr>
        </p:nvSpPr>
        <p:spPr>
          <a:xfrm>
            <a:off x="628650" y="225613"/>
            <a:ext cx="7550766" cy="951610"/>
          </a:xfrm>
        </p:spPr>
        <p:txBody>
          <a:bodyPr>
            <a:normAutofit/>
          </a:bodyPr>
          <a:lstStyle/>
          <a:p>
            <a:r>
              <a:rPr lang="pl-PL" sz="1800" b="1" dirty="0">
                <a:solidFill>
                  <a:srgbClr val="173583"/>
                </a:solidFill>
                <a:latin typeface="Arial" panose="020B0604020202020204" pitchFamily="34" charset="0"/>
                <a:cs typeface="Arial" panose="020B0604020202020204" pitchFamily="34" charset="0"/>
              </a:rPr>
              <a:t>Produkt krajowy brutto na 1 mieszkańca według regionów w 2021 r. </a:t>
            </a:r>
            <a:r>
              <a:rPr lang="pl-PL" sz="1400" b="1" dirty="0">
                <a:solidFill>
                  <a:srgbClr val="173583"/>
                </a:solidFill>
                <a:latin typeface="Arial" panose="020B0604020202020204" pitchFamily="34" charset="0"/>
                <a:cs typeface="Arial" panose="020B0604020202020204" pitchFamily="34" charset="0"/>
              </a:rPr>
              <a:t>(ceny bieżące)</a:t>
            </a:r>
            <a:endParaRPr lang="pl-PL" sz="1400" dirty="0"/>
          </a:p>
        </p:txBody>
      </p:sp>
      <p:sp>
        <p:nvSpPr>
          <p:cNvPr id="2" name="Symbol zastępczy numeru slajdu 1"/>
          <p:cNvSpPr>
            <a:spLocks noGrp="1"/>
          </p:cNvSpPr>
          <p:nvPr>
            <p:ph type="sldNum" sz="quarter" idx="12"/>
          </p:nvPr>
        </p:nvSpPr>
        <p:spPr>
          <a:xfrm>
            <a:off x="6725759" y="6203951"/>
            <a:ext cx="2057400" cy="365125"/>
          </a:xfrm>
        </p:spPr>
        <p:txBody>
          <a:bodyPr/>
          <a:lstStyle/>
          <a:p>
            <a:fld id="{D34FB485-CFF7-4EBC-BE59-1C5DDF7BBD5C}" type="slidenum">
              <a:rPr lang="pl-PL" b="1" smtClean="0">
                <a:solidFill>
                  <a:schemeClr val="bg1"/>
                </a:solidFill>
                <a:latin typeface="Arial" panose="020B0604020202020204" pitchFamily="34" charset="0"/>
                <a:cs typeface="Arial" panose="020B0604020202020204" pitchFamily="34" charset="0"/>
              </a:rPr>
              <a:pPr/>
              <a:t>6</a:t>
            </a:fld>
            <a:endParaRPr lang="pl-PL" b="1" dirty="0">
              <a:solidFill>
                <a:schemeClr val="bg1"/>
              </a:solidFill>
              <a:latin typeface="Arial" panose="020B0604020202020204" pitchFamily="34" charset="0"/>
              <a:cs typeface="Arial" panose="020B0604020202020204" pitchFamily="34" charset="0"/>
            </a:endParaRPr>
          </a:p>
        </p:txBody>
      </p:sp>
      <p:pic>
        <p:nvPicPr>
          <p:cNvPr id="3" name="Obraz 2" descr="Kontur Polski w tym dane: Zachodniopomorskie 84,2%, Pomorskie 96,6%, Warmińsko-Mazurskie 70,9%, Podlaskie 73,1%, Lubuskie 81,9%, Wielkopolskie 107,2%, Łódzkie 95,9%, Mazowieckie 87,9%, Warszawski stołeczny 202,9%, Lubelskie 68,7%, Dolnośląskie 110,8%, Opolskie 81,8%, Śląskie 103,4%, Małopolskie 90,8%, Śląskie 73,1%, Podkarpackie 70,1% (15 lokata – 48 544 zł ).  " title="Produkt krajowy brutto na 1 mieszkańca według regionów w 2021 r. (ceny bieżące)">
            <a:extLst>
              <a:ext uri="{FF2B5EF4-FFF2-40B4-BE49-F238E27FC236}">
                <a16:creationId xmlns:a16="http://schemas.microsoft.com/office/drawing/2014/main" id="{6974F067-5720-4877-8ED5-85B35CB5C892}"/>
              </a:ext>
            </a:extLst>
          </p:cNvPr>
          <p:cNvPicPr>
            <a:picLocks noChangeAspect="1"/>
          </p:cNvPicPr>
          <p:nvPr/>
        </p:nvPicPr>
        <p:blipFill>
          <a:blip r:embed="rId2"/>
          <a:stretch>
            <a:fillRect/>
          </a:stretch>
        </p:blipFill>
        <p:spPr>
          <a:xfrm>
            <a:off x="1621280" y="1100126"/>
            <a:ext cx="5901439" cy="4657748"/>
          </a:xfrm>
          <a:prstGeom prst="rect">
            <a:avLst/>
          </a:prstGeom>
        </p:spPr>
      </p:pic>
      <p:cxnSp>
        <p:nvCxnSpPr>
          <p:cNvPr id="5" name="Łącznik prosty ze strzałką 4" descr="Strzałka wskazująca kontur województwa podkarpackiego" title="Element graficzny">
            <a:extLst>
              <a:ext uri="{FF2B5EF4-FFF2-40B4-BE49-F238E27FC236}">
                <a16:creationId xmlns:a16="http://schemas.microsoft.com/office/drawing/2014/main" id="{60050DE2-78A5-444D-8D9A-D6893E9CF958}"/>
              </a:ext>
            </a:extLst>
          </p:cNvPr>
          <p:cNvCxnSpPr>
            <a:cxnSpLocks/>
          </p:cNvCxnSpPr>
          <p:nvPr/>
        </p:nvCxnSpPr>
        <p:spPr>
          <a:xfrm>
            <a:off x="6830483" y="4659016"/>
            <a:ext cx="499020" cy="85512"/>
          </a:xfrm>
          <a:prstGeom prst="straightConnector1">
            <a:avLst/>
          </a:prstGeom>
          <a:ln w="28575">
            <a:solidFill>
              <a:srgbClr val="173583"/>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6" name="pole tekstowe 5">
            <a:extLst>
              <a:ext uri="{FF2B5EF4-FFF2-40B4-BE49-F238E27FC236}">
                <a16:creationId xmlns:a16="http://schemas.microsoft.com/office/drawing/2014/main" id="{570AA637-786E-47C0-AF7C-12CD377C292F}"/>
              </a:ext>
            </a:extLst>
          </p:cNvPr>
          <p:cNvSpPr txBox="1"/>
          <p:nvPr/>
        </p:nvSpPr>
        <p:spPr>
          <a:xfrm>
            <a:off x="7329503" y="4659016"/>
            <a:ext cx="849913" cy="461665"/>
          </a:xfrm>
          <a:prstGeom prst="rect">
            <a:avLst/>
          </a:prstGeom>
          <a:noFill/>
        </p:spPr>
        <p:txBody>
          <a:bodyPr wrap="none" rtlCol="0">
            <a:spAutoFit/>
          </a:bodyPr>
          <a:lstStyle/>
          <a:p>
            <a:r>
              <a:rPr lang="pl-PL" sz="1200" dirty="0">
                <a:latin typeface="Arial" panose="020B0604020202020204" pitchFamily="34" charset="0"/>
                <a:cs typeface="Arial" panose="020B0604020202020204" pitchFamily="34" charset="0"/>
              </a:rPr>
              <a:t>48 544 zł </a:t>
            </a:r>
            <a:br>
              <a:rPr lang="pl-PL" sz="1200" dirty="0">
                <a:latin typeface="Arial" panose="020B0604020202020204" pitchFamily="34" charset="0"/>
                <a:cs typeface="Arial" panose="020B0604020202020204" pitchFamily="34" charset="0"/>
              </a:rPr>
            </a:br>
            <a:r>
              <a:rPr lang="pl-PL" sz="1200" dirty="0">
                <a:latin typeface="Arial" panose="020B0604020202020204" pitchFamily="34" charset="0"/>
                <a:cs typeface="Arial" panose="020B0604020202020204" pitchFamily="34" charset="0"/>
              </a:rPr>
              <a:t>15. lokata</a:t>
            </a:r>
          </a:p>
        </p:txBody>
      </p:sp>
    </p:spTree>
    <p:extLst>
      <p:ext uri="{BB962C8B-B14F-4D97-AF65-F5344CB8AC3E}">
        <p14:creationId xmlns:p14="http://schemas.microsoft.com/office/powerpoint/2010/main" val="2958006358"/>
      </p:ext>
    </p:extLst>
  </p:cSld>
  <p:clrMapOvr>
    <a:masterClrMapping/>
  </p:clrMapOvr>
  <p:transition spd="slow">
    <p:fade/>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a:extLst>
              <a:ext uri="{FF2B5EF4-FFF2-40B4-BE49-F238E27FC236}">
                <a16:creationId xmlns:a16="http://schemas.microsoft.com/office/drawing/2014/main" id="{6F336942-6F82-4D28-BFF6-C8F7FBE2BAB2}"/>
              </a:ext>
            </a:extLst>
          </p:cNvPr>
          <p:cNvSpPr>
            <a:spLocks noGrp="1"/>
          </p:cNvSpPr>
          <p:nvPr>
            <p:ph type="title"/>
          </p:nvPr>
        </p:nvSpPr>
        <p:spPr>
          <a:xfrm>
            <a:off x="319738" y="323121"/>
            <a:ext cx="8504515" cy="540309"/>
          </a:xfrm>
        </p:spPr>
        <p:txBody>
          <a:bodyPr>
            <a:normAutofit fontScale="90000"/>
          </a:bodyPr>
          <a:lstStyle/>
          <a:p>
            <a:r>
              <a:rPr lang="pl-PL" sz="2000" b="1" dirty="0">
                <a:solidFill>
                  <a:srgbClr val="001D77"/>
                </a:solidFill>
                <a:latin typeface="Arial" panose="020B0604020202020204" pitchFamily="34" charset="0"/>
                <a:ea typeface="Fira Sans" panose="020B0503050000020004" pitchFamily="34" charset="0"/>
                <a:cs typeface="Arial" panose="020B0604020202020204" pitchFamily="34" charset="0"/>
              </a:rPr>
              <a:t>Rola kapitału terytorialnego w procesach wzrostu gospodarczego regionów</a:t>
            </a:r>
            <a:endParaRPr lang="pl-PL" sz="2000" dirty="0"/>
          </a:p>
        </p:txBody>
      </p:sp>
      <p:sp>
        <p:nvSpPr>
          <p:cNvPr id="2" name="Symbol zastępczy numeru slajdu 1"/>
          <p:cNvSpPr>
            <a:spLocks noGrp="1"/>
          </p:cNvSpPr>
          <p:nvPr>
            <p:ph type="sldNum" sz="quarter" idx="12"/>
          </p:nvPr>
        </p:nvSpPr>
        <p:spPr>
          <a:xfrm>
            <a:off x="6834468" y="6255598"/>
            <a:ext cx="2057400" cy="365125"/>
          </a:xfrm>
        </p:spPr>
        <p:txBody>
          <a:bodyPr/>
          <a:lstStyle/>
          <a:p>
            <a:fld id="{D34FB485-CFF7-4EBC-BE59-1C5DDF7BBD5C}" type="slidenum">
              <a:rPr lang="pl-PL" b="1" smtClean="0">
                <a:solidFill>
                  <a:schemeClr val="bg1"/>
                </a:solidFill>
                <a:latin typeface="Arial" panose="020B0604020202020204" pitchFamily="34" charset="0"/>
                <a:cs typeface="Arial" panose="020B0604020202020204" pitchFamily="34" charset="0"/>
              </a:rPr>
              <a:pPr/>
              <a:t>60</a:t>
            </a:fld>
            <a:endParaRPr lang="pl-PL" b="1" dirty="0">
              <a:solidFill>
                <a:schemeClr val="bg1"/>
              </a:solidFill>
              <a:latin typeface="Arial" panose="020B0604020202020204" pitchFamily="34" charset="0"/>
              <a:cs typeface="Arial" panose="020B0604020202020204" pitchFamily="34" charset="0"/>
            </a:endParaRPr>
          </a:p>
        </p:txBody>
      </p:sp>
      <p:pic>
        <p:nvPicPr>
          <p:cNvPr id="2049" name="Obraz 45" descr="Schemat: Wkład wiedzy regionu A: rozprzestrzenianie się wiedzy, usługi finansowe, infrastruktura. Kapitał terytorialny regionu A. Nakłady rzeczowe w regionie A: kapitał, praca. Wiedza o regionie A i B. Kapitał terytorialny regionu A. Wzrost gospodarczy regionu A i B">
            <a:extLst>
              <a:ext uri="{FF2B5EF4-FFF2-40B4-BE49-F238E27FC236}">
                <a16:creationId xmlns:a16="http://schemas.microsoft.com/office/drawing/2014/main" id="{D95F8A89-F70F-4199-870F-E8BAA017FA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142" y="970501"/>
            <a:ext cx="8504515" cy="317987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BC260099-2F72-43FF-B211-B7917DC859CE}"/>
              </a:ext>
            </a:extLst>
          </p:cNvPr>
          <p:cNvSpPr>
            <a:spLocks noChangeArrowheads="1"/>
          </p:cNvSpPr>
          <p:nvPr/>
        </p:nvSpPr>
        <p:spPr bwMode="auto">
          <a:xfrm>
            <a:off x="295142" y="4247090"/>
            <a:ext cx="219483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809625" algn="l"/>
                <a:tab pos="900113" algn="l"/>
              </a:tabLst>
              <a:defRPr>
                <a:solidFill>
                  <a:schemeClr val="tx1"/>
                </a:solidFill>
                <a:latin typeface="Arial" panose="020B0604020202020204" pitchFamily="34" charset="0"/>
              </a:defRPr>
            </a:lvl1pPr>
            <a:lvl2pPr eaLnBrk="0" fontAlgn="base" hangingPunct="0">
              <a:spcBef>
                <a:spcPct val="0"/>
              </a:spcBef>
              <a:spcAft>
                <a:spcPct val="0"/>
              </a:spcAft>
              <a:tabLst>
                <a:tab pos="809625" algn="l"/>
                <a:tab pos="900113" algn="l"/>
              </a:tabLst>
              <a:defRPr>
                <a:solidFill>
                  <a:schemeClr val="tx1"/>
                </a:solidFill>
                <a:latin typeface="Arial" panose="020B0604020202020204" pitchFamily="34" charset="0"/>
              </a:defRPr>
            </a:lvl2pPr>
            <a:lvl3pPr eaLnBrk="0" fontAlgn="base" hangingPunct="0">
              <a:spcBef>
                <a:spcPct val="0"/>
              </a:spcBef>
              <a:spcAft>
                <a:spcPct val="0"/>
              </a:spcAft>
              <a:tabLst>
                <a:tab pos="809625" algn="l"/>
                <a:tab pos="900113" algn="l"/>
              </a:tabLst>
              <a:defRPr>
                <a:solidFill>
                  <a:schemeClr val="tx1"/>
                </a:solidFill>
                <a:latin typeface="Arial" panose="020B0604020202020204" pitchFamily="34" charset="0"/>
              </a:defRPr>
            </a:lvl3pPr>
            <a:lvl4pPr eaLnBrk="0" fontAlgn="base" hangingPunct="0">
              <a:spcBef>
                <a:spcPct val="0"/>
              </a:spcBef>
              <a:spcAft>
                <a:spcPct val="0"/>
              </a:spcAft>
              <a:tabLst>
                <a:tab pos="809625" algn="l"/>
                <a:tab pos="900113" algn="l"/>
              </a:tabLst>
              <a:defRPr>
                <a:solidFill>
                  <a:schemeClr val="tx1"/>
                </a:solidFill>
                <a:latin typeface="Arial" panose="020B0604020202020204" pitchFamily="34" charset="0"/>
              </a:defRPr>
            </a:lvl4pPr>
            <a:lvl5pPr eaLnBrk="0" fontAlgn="base" hangingPunct="0">
              <a:spcBef>
                <a:spcPct val="0"/>
              </a:spcBef>
              <a:spcAft>
                <a:spcPct val="0"/>
              </a:spcAft>
              <a:tabLst>
                <a:tab pos="809625" algn="l"/>
                <a:tab pos="900113" algn="l"/>
              </a:tabLst>
              <a:defRPr>
                <a:solidFill>
                  <a:schemeClr val="tx1"/>
                </a:solidFill>
                <a:latin typeface="Arial" panose="020B0604020202020204" pitchFamily="34" charset="0"/>
              </a:defRPr>
            </a:lvl5pPr>
            <a:lvl6pPr eaLnBrk="0" fontAlgn="base" hangingPunct="0">
              <a:spcBef>
                <a:spcPct val="0"/>
              </a:spcBef>
              <a:spcAft>
                <a:spcPct val="0"/>
              </a:spcAft>
              <a:tabLst>
                <a:tab pos="809625" algn="l"/>
                <a:tab pos="900113" algn="l"/>
              </a:tabLst>
              <a:defRPr>
                <a:solidFill>
                  <a:schemeClr val="tx1"/>
                </a:solidFill>
                <a:latin typeface="Arial" panose="020B0604020202020204" pitchFamily="34" charset="0"/>
              </a:defRPr>
            </a:lvl6pPr>
            <a:lvl7pPr eaLnBrk="0" fontAlgn="base" hangingPunct="0">
              <a:spcBef>
                <a:spcPct val="0"/>
              </a:spcBef>
              <a:spcAft>
                <a:spcPct val="0"/>
              </a:spcAft>
              <a:tabLst>
                <a:tab pos="809625" algn="l"/>
                <a:tab pos="900113" algn="l"/>
              </a:tabLst>
              <a:defRPr>
                <a:solidFill>
                  <a:schemeClr val="tx1"/>
                </a:solidFill>
                <a:latin typeface="Arial" panose="020B0604020202020204" pitchFamily="34" charset="0"/>
              </a:defRPr>
            </a:lvl7pPr>
            <a:lvl8pPr eaLnBrk="0" fontAlgn="base" hangingPunct="0">
              <a:spcBef>
                <a:spcPct val="0"/>
              </a:spcBef>
              <a:spcAft>
                <a:spcPct val="0"/>
              </a:spcAft>
              <a:tabLst>
                <a:tab pos="809625" algn="l"/>
                <a:tab pos="900113" algn="l"/>
              </a:tabLst>
              <a:defRPr>
                <a:solidFill>
                  <a:schemeClr val="tx1"/>
                </a:solidFill>
                <a:latin typeface="Arial" panose="020B0604020202020204" pitchFamily="34" charset="0"/>
              </a:defRPr>
            </a:lvl8pPr>
            <a:lvl9pPr eaLnBrk="0" fontAlgn="base" hangingPunct="0">
              <a:spcBef>
                <a:spcPct val="0"/>
              </a:spcBef>
              <a:spcAft>
                <a:spcPct val="0"/>
              </a:spcAft>
              <a:tabLst>
                <a:tab pos="809625" algn="l"/>
                <a:tab pos="900113" algn="l"/>
              </a:tabLs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tab pos="809625" algn="l"/>
                <a:tab pos="900113" algn="l"/>
              </a:tabLst>
            </a:pPr>
            <a:r>
              <a:rPr kumimoji="0" lang="pl-PL" altLang="pl-PL" sz="1000" b="0" i="0" u="none" strike="noStrike" cap="none" normalizeH="0" baseline="0" dirty="0">
                <a:ln>
                  <a:noFill/>
                </a:ln>
                <a:solidFill>
                  <a:schemeClr val="tx1"/>
                </a:solidFill>
                <a:effectLst/>
                <a:ea typeface="Times New Roman" panose="02020603050405020304" pitchFamily="18" charset="0"/>
                <a:cs typeface="Arial" panose="020B0604020202020204" pitchFamily="34" charset="0"/>
              </a:rPr>
              <a:t>Źródło: Capello, </a:t>
            </a:r>
            <a:r>
              <a:rPr kumimoji="0" lang="pl-PL" altLang="pl-PL" sz="1000" b="0" i="0" u="none" strike="noStrike" cap="none" normalizeH="0" baseline="0" dirty="0" err="1">
                <a:ln>
                  <a:noFill/>
                </a:ln>
                <a:solidFill>
                  <a:schemeClr val="tx1"/>
                </a:solidFill>
                <a:effectLst/>
                <a:ea typeface="Times New Roman" panose="02020603050405020304" pitchFamily="18" charset="0"/>
                <a:cs typeface="Arial" panose="020B0604020202020204" pitchFamily="34" charset="0"/>
              </a:rPr>
              <a:t>Caragliu</a:t>
            </a:r>
            <a:r>
              <a:rPr kumimoji="0" lang="pl-PL" altLang="pl-PL" sz="1000" b="0" i="0" u="none" strike="noStrike" cap="none" normalizeH="0" baseline="0" dirty="0">
                <a:ln>
                  <a:noFill/>
                </a:ln>
                <a:solidFill>
                  <a:schemeClr val="tx1"/>
                </a:solidFill>
                <a:effectLst/>
                <a:ea typeface="Times New Roman" panose="02020603050405020304" pitchFamily="18" charset="0"/>
                <a:cs typeface="Arial" panose="020B0604020202020204" pitchFamily="34" charset="0"/>
              </a:rPr>
              <a:t> i </a:t>
            </a:r>
            <a:r>
              <a:rPr kumimoji="0" lang="pl-PL" altLang="pl-PL" sz="1000" b="0" i="0" u="none" strike="noStrike" cap="none" normalizeH="0" baseline="0" dirty="0" err="1">
                <a:ln>
                  <a:noFill/>
                </a:ln>
                <a:solidFill>
                  <a:schemeClr val="tx1"/>
                </a:solidFill>
                <a:effectLst/>
                <a:ea typeface="Times New Roman" panose="02020603050405020304" pitchFamily="18" charset="0"/>
                <a:cs typeface="Arial" panose="020B0604020202020204" pitchFamily="34" charset="0"/>
              </a:rPr>
              <a:t>Nijkamp</a:t>
            </a:r>
            <a:r>
              <a:rPr kumimoji="0" lang="pl-PL" altLang="pl-PL" sz="1000" b="0" i="0" u="none" strike="noStrike" cap="none" normalizeH="0" baseline="0" dirty="0">
                <a:ln>
                  <a:noFill/>
                </a:ln>
                <a:solidFill>
                  <a:schemeClr val="tx1"/>
                </a:solidFill>
                <a:effectLst/>
                <a:ea typeface="Times New Roman" panose="02020603050405020304" pitchFamily="18" charset="0"/>
                <a:cs typeface="Arial" panose="020B0604020202020204" pitchFamily="34" charset="0"/>
              </a:rPr>
              <a:t>,</a:t>
            </a:r>
            <a:endParaRPr kumimoji="0" lang="pl-PL" altLang="pl-PL" sz="2400" b="0" i="0" u="none" strike="noStrike" cap="none" normalizeH="0" baseline="0" dirty="0">
              <a:ln>
                <a:noFill/>
              </a:ln>
              <a:solidFill>
                <a:schemeClr val="tx1"/>
              </a:solidFill>
              <a:effectLst/>
              <a:cs typeface="Arial" panose="020B0604020202020204" pitchFamily="34" charset="0"/>
            </a:endParaRPr>
          </a:p>
        </p:txBody>
      </p:sp>
      <p:sp>
        <p:nvSpPr>
          <p:cNvPr id="7" name="Prostokąt 6">
            <a:extLst>
              <a:ext uri="{FF2B5EF4-FFF2-40B4-BE49-F238E27FC236}">
                <a16:creationId xmlns:a16="http://schemas.microsoft.com/office/drawing/2014/main" id="{FC296E10-6AD7-43E5-B0C2-2BDF6D78E985}"/>
              </a:ext>
            </a:extLst>
          </p:cNvPr>
          <p:cNvSpPr/>
          <p:nvPr/>
        </p:nvSpPr>
        <p:spPr>
          <a:xfrm>
            <a:off x="585447" y="4797752"/>
            <a:ext cx="7973099" cy="993029"/>
          </a:xfrm>
          <a:prstGeom prst="rect">
            <a:avLst/>
          </a:prstGeom>
        </p:spPr>
        <p:txBody>
          <a:bodyPr wrap="square">
            <a:spAutoFit/>
          </a:bodyPr>
          <a:lstStyle/>
          <a:p>
            <a:pPr indent="269875" algn="just">
              <a:lnSpc>
                <a:spcPts val="1800"/>
              </a:lnSpc>
              <a:spcAft>
                <a:spcPts val="0"/>
              </a:spcAft>
            </a:pPr>
            <a:r>
              <a:rPr lang="pl-PL" sz="1200" dirty="0">
                <a:latin typeface="Arial" panose="020B0604020202020204" pitchFamily="34" charset="0"/>
                <a:ea typeface="Calibri" panose="020F0502020204030204" pitchFamily="34" charset="0"/>
                <a:cs typeface="Arial" panose="020B0604020202020204" pitchFamily="34" charset="0"/>
              </a:rPr>
              <a:t>Model zaproponowany przez R. Capello, A. </a:t>
            </a:r>
            <a:r>
              <a:rPr lang="pl-PL" sz="1200" dirty="0" err="1">
                <a:latin typeface="Arial" panose="020B0604020202020204" pitchFamily="34" charset="0"/>
                <a:ea typeface="Calibri" panose="020F0502020204030204" pitchFamily="34" charset="0"/>
                <a:cs typeface="Arial" panose="020B0604020202020204" pitchFamily="34" charset="0"/>
              </a:rPr>
              <a:t>Caragliu</a:t>
            </a:r>
            <a:r>
              <a:rPr lang="pl-PL" sz="1200" dirty="0">
                <a:latin typeface="Arial" panose="020B0604020202020204" pitchFamily="34" charset="0"/>
                <a:ea typeface="Calibri" panose="020F0502020204030204" pitchFamily="34" charset="0"/>
                <a:cs typeface="Arial" panose="020B0604020202020204" pitchFamily="34" charset="0"/>
              </a:rPr>
              <a:t> i P. </a:t>
            </a:r>
            <a:r>
              <a:rPr lang="pl-PL" sz="1200" dirty="0" err="1">
                <a:latin typeface="Arial" panose="020B0604020202020204" pitchFamily="34" charset="0"/>
                <a:ea typeface="Calibri" panose="020F0502020204030204" pitchFamily="34" charset="0"/>
                <a:cs typeface="Arial" panose="020B0604020202020204" pitchFamily="34" charset="0"/>
              </a:rPr>
              <a:t>Nijkamp</a:t>
            </a:r>
            <a:r>
              <a:rPr lang="pl-PL" sz="1200" dirty="0">
                <a:latin typeface="Arial" panose="020B0604020202020204" pitchFamily="34" charset="0"/>
                <a:ea typeface="Calibri" panose="020F0502020204030204" pitchFamily="34" charset="0"/>
                <a:cs typeface="Arial" panose="020B0604020202020204" pitchFamily="34" charset="0"/>
              </a:rPr>
              <a:t> zmodyfikowano w oparciu o podejście przedstawione w pracy W. Ratajczaka (Ratajczak, 2015), w którym to zmienną objaśniającą jest kapitał terytorialny uzyskany metodą głównych składowych. Ponadto w proponowanym modelu uwzględniono wskaźnik rozwoju społeczeństwa informacyjnego, który pełni rolę katalizatora wykorzystania kapitału terytorialnego.</a:t>
            </a:r>
          </a:p>
        </p:txBody>
      </p:sp>
      <p:sp>
        <p:nvSpPr>
          <p:cNvPr id="9" name="Prostokąt 8">
            <a:extLst>
              <a:ext uri="{FF2B5EF4-FFF2-40B4-BE49-F238E27FC236}">
                <a16:creationId xmlns:a16="http://schemas.microsoft.com/office/drawing/2014/main" id="{5EFD989C-55C2-44A2-A024-9C3780D62CCB}"/>
              </a:ext>
            </a:extLst>
          </p:cNvPr>
          <p:cNvSpPr/>
          <p:nvPr/>
        </p:nvSpPr>
        <p:spPr>
          <a:xfrm>
            <a:off x="295142" y="5833612"/>
            <a:ext cx="6114959" cy="246221"/>
          </a:xfrm>
          <a:prstGeom prst="rect">
            <a:avLst/>
          </a:prstGeom>
        </p:spPr>
        <p:txBody>
          <a:bodyPr wrap="square">
            <a:spAutoFit/>
          </a:bodyPr>
          <a:lstStyle/>
          <a:p>
            <a:r>
              <a:rPr lang="pl-PL" altLang="pl-PL" sz="1000" dirty="0">
                <a:latin typeface="Arial" panose="020B0604020202020204" pitchFamily="34" charset="0"/>
                <a:ea typeface="Times New Roman" panose="02020603050405020304" pitchFamily="18" charset="0"/>
                <a:cs typeface="Arial" panose="020B0604020202020204" pitchFamily="34" charset="0"/>
              </a:rPr>
              <a:t>Źródło: </a:t>
            </a:r>
            <a:r>
              <a:rPr lang="pl-PL" sz="1000" dirty="0">
                <a:latin typeface="Arial" panose="020B0604020202020204" pitchFamily="34" charset="0"/>
                <a:cs typeface="Arial" panose="020B0604020202020204" pitchFamily="34" charset="0"/>
              </a:rPr>
              <a:t> M. Cierpiał-Wolan, </a:t>
            </a:r>
            <a:r>
              <a:rPr lang="pl-PL" sz="1000" i="1" dirty="0">
                <a:latin typeface="Arial" panose="020B0604020202020204" pitchFamily="34" charset="0"/>
                <a:cs typeface="Arial" panose="020B0604020202020204" pitchFamily="34" charset="0"/>
              </a:rPr>
              <a:t>„Modelowanie transgranicznych aspektów rozwoju terytorialnego”</a:t>
            </a:r>
            <a:endParaRPr lang="pl-PL" altLang="pl-PL" sz="1000" dirty="0">
              <a:cs typeface="Arial" panose="020B0604020202020204" pitchFamily="34" charset="0"/>
            </a:endParaRPr>
          </a:p>
        </p:txBody>
      </p:sp>
    </p:spTree>
    <p:extLst>
      <p:ext uri="{BB962C8B-B14F-4D97-AF65-F5344CB8AC3E}">
        <p14:creationId xmlns:p14="http://schemas.microsoft.com/office/powerpoint/2010/main" val="1694587282"/>
      </p:ext>
    </p:extLst>
  </p:cSld>
  <p:clrMapOvr>
    <a:masterClrMapping/>
  </p:clrMapOvr>
  <p:transition spd="slow">
    <p:fade/>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a:extLst>
              <a:ext uri="{FF2B5EF4-FFF2-40B4-BE49-F238E27FC236}">
                <a16:creationId xmlns:a16="http://schemas.microsoft.com/office/drawing/2014/main" id="{9067A085-1AC3-40EF-8EEF-C9EDC93E255B}"/>
              </a:ext>
            </a:extLst>
          </p:cNvPr>
          <p:cNvSpPr>
            <a:spLocks noGrp="1"/>
          </p:cNvSpPr>
          <p:nvPr>
            <p:ph type="title"/>
          </p:nvPr>
        </p:nvSpPr>
        <p:spPr>
          <a:xfrm>
            <a:off x="252895" y="85338"/>
            <a:ext cx="8638209" cy="732895"/>
          </a:xfrm>
        </p:spPr>
        <p:txBody>
          <a:bodyPr>
            <a:normAutofit/>
          </a:bodyPr>
          <a:lstStyle/>
          <a:p>
            <a:r>
              <a:rPr lang="pl-PL" sz="1800" b="1" dirty="0">
                <a:solidFill>
                  <a:srgbClr val="001D77"/>
                </a:solidFill>
                <a:latin typeface="Arial" panose="020B0604020202020204" pitchFamily="34" charset="0"/>
                <a:ea typeface="Fira Sans" panose="020B0503050000020004" pitchFamily="34" charset="0"/>
                <a:cs typeface="Arial" panose="020B0604020202020204" pitchFamily="34" charset="0"/>
              </a:rPr>
              <a:t>Rola kapitału terytorialnego w procesach wzrostu gospodarczego regionów</a:t>
            </a:r>
            <a:r>
              <a:rPr lang="pl-PL" sz="1800" b="1" dirty="0">
                <a:solidFill>
                  <a:schemeClr val="bg2"/>
                </a:solidFill>
                <a:latin typeface="Arial" panose="020B0604020202020204" pitchFamily="34" charset="0"/>
                <a:ea typeface="Fira Sans" panose="020B0503050000020004" pitchFamily="34" charset="0"/>
                <a:cs typeface="Arial" panose="020B0604020202020204" pitchFamily="34" charset="0"/>
              </a:rPr>
              <a:t>.</a:t>
            </a:r>
            <a:endParaRPr lang="pl-PL" sz="1800" dirty="0">
              <a:solidFill>
                <a:schemeClr val="bg2"/>
              </a:solidFill>
            </a:endParaRPr>
          </a:p>
        </p:txBody>
      </p:sp>
      <p:sp>
        <p:nvSpPr>
          <p:cNvPr id="2" name="Symbol zastępczy numeru slajdu 1"/>
          <p:cNvSpPr>
            <a:spLocks noGrp="1"/>
          </p:cNvSpPr>
          <p:nvPr>
            <p:ph type="sldNum" sz="quarter" idx="12"/>
          </p:nvPr>
        </p:nvSpPr>
        <p:spPr>
          <a:xfrm>
            <a:off x="6833704" y="6230846"/>
            <a:ext cx="2057400" cy="365125"/>
          </a:xfrm>
        </p:spPr>
        <p:txBody>
          <a:bodyPr/>
          <a:lstStyle/>
          <a:p>
            <a:fld id="{D34FB485-CFF7-4EBC-BE59-1C5DDF7BBD5C}" type="slidenum">
              <a:rPr lang="pl-PL" b="1" smtClean="0">
                <a:solidFill>
                  <a:schemeClr val="bg1"/>
                </a:solidFill>
                <a:latin typeface="Arial" panose="020B0604020202020204" pitchFamily="34" charset="0"/>
                <a:cs typeface="Arial" panose="020B0604020202020204" pitchFamily="34" charset="0"/>
              </a:rPr>
              <a:pPr/>
              <a:t>61</a:t>
            </a:fld>
            <a:endParaRPr lang="pl-PL" b="1" dirty="0">
              <a:solidFill>
                <a:schemeClr val="bg1"/>
              </a:solidFill>
              <a:latin typeface="Arial" panose="020B0604020202020204" pitchFamily="34" charset="0"/>
              <a:cs typeface="Arial" panose="020B0604020202020204" pitchFamily="34" charset="0"/>
            </a:endParaRPr>
          </a:p>
        </p:txBody>
      </p:sp>
      <p:graphicFrame>
        <p:nvGraphicFramePr>
          <p:cNvPr id="5" name="Tabela 4" descr="Tabela zawiera Wyszczególnienie, Strefa wewnętrzna, Strefa przygraniczna">
            <a:extLst>
              <a:ext uri="{FF2B5EF4-FFF2-40B4-BE49-F238E27FC236}">
                <a16:creationId xmlns:a16="http://schemas.microsoft.com/office/drawing/2014/main" id="{5D9DD4B1-B6A9-4D4F-A83E-F198580917DD}"/>
              </a:ext>
            </a:extLst>
          </p:cNvPr>
          <p:cNvGraphicFramePr>
            <a:graphicFrameLocks noGrp="1"/>
          </p:cNvGraphicFramePr>
          <p:nvPr>
            <p:extLst>
              <p:ext uri="{D42A27DB-BD31-4B8C-83A1-F6EECF244321}">
                <p14:modId xmlns:p14="http://schemas.microsoft.com/office/powerpoint/2010/main" val="4256703974"/>
              </p:ext>
            </p:extLst>
          </p:nvPr>
        </p:nvGraphicFramePr>
        <p:xfrm>
          <a:off x="406904" y="3987049"/>
          <a:ext cx="8215739" cy="1176078"/>
        </p:xfrm>
        <a:graphic>
          <a:graphicData uri="http://schemas.openxmlformats.org/drawingml/2006/table">
            <a:tbl>
              <a:tblPr firstRow="1" firstCol="1" bandRow="1">
                <a:tableStyleId>{5A111915-BE36-4E01-A7E5-04B1672EAD32}</a:tableStyleId>
              </a:tblPr>
              <a:tblGrid>
                <a:gridCol w="3259015">
                  <a:extLst>
                    <a:ext uri="{9D8B030D-6E8A-4147-A177-3AD203B41FA5}">
                      <a16:colId xmlns:a16="http://schemas.microsoft.com/office/drawing/2014/main" val="3533966962"/>
                    </a:ext>
                  </a:extLst>
                </a:gridCol>
                <a:gridCol w="2478362">
                  <a:extLst>
                    <a:ext uri="{9D8B030D-6E8A-4147-A177-3AD203B41FA5}">
                      <a16:colId xmlns:a16="http://schemas.microsoft.com/office/drawing/2014/main" val="163381327"/>
                    </a:ext>
                  </a:extLst>
                </a:gridCol>
                <a:gridCol w="2478362">
                  <a:extLst>
                    <a:ext uri="{9D8B030D-6E8A-4147-A177-3AD203B41FA5}">
                      <a16:colId xmlns:a16="http://schemas.microsoft.com/office/drawing/2014/main" val="1400581813"/>
                    </a:ext>
                  </a:extLst>
                </a:gridCol>
              </a:tblGrid>
              <a:tr h="392026">
                <a:tc>
                  <a:txBody>
                    <a:bodyPr/>
                    <a:lstStyle/>
                    <a:p>
                      <a:pPr algn="ctr">
                        <a:lnSpc>
                          <a:spcPct val="115000"/>
                        </a:lnSpc>
                        <a:spcBef>
                          <a:spcPts val="600"/>
                        </a:spcBef>
                        <a:spcAft>
                          <a:spcPts val="600"/>
                        </a:spcAft>
                      </a:pPr>
                      <a:r>
                        <a:rPr lang="pl-PL" sz="1100" dirty="0">
                          <a:effectLst/>
                        </a:rPr>
                        <a:t>Wyszczególnienie</a:t>
                      </a:r>
                      <a:endParaRPr lang="pl-PL"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Bef>
                          <a:spcPts val="600"/>
                        </a:spcBef>
                        <a:spcAft>
                          <a:spcPts val="600"/>
                        </a:spcAft>
                      </a:pPr>
                      <a:r>
                        <a:rPr lang="pl-PL" sz="1100" dirty="0">
                          <a:effectLst/>
                        </a:rPr>
                        <a:t>Strefa wewnętrzna</a:t>
                      </a:r>
                      <a:endParaRPr lang="pl-PL"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Bef>
                          <a:spcPts val="600"/>
                        </a:spcBef>
                        <a:spcAft>
                          <a:spcPts val="600"/>
                        </a:spcAft>
                      </a:pPr>
                      <a:r>
                        <a:rPr lang="pl-PL" sz="1100" dirty="0">
                          <a:effectLst/>
                        </a:rPr>
                        <a:t>Strefa przygraniczna</a:t>
                      </a:r>
                      <a:endParaRPr lang="pl-PL"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145246712"/>
                  </a:ext>
                </a:extLst>
              </a:tr>
              <a:tr h="392026">
                <a:tc>
                  <a:txBody>
                    <a:bodyPr/>
                    <a:lstStyle/>
                    <a:p>
                      <a:pPr>
                        <a:lnSpc>
                          <a:spcPct val="115000"/>
                        </a:lnSpc>
                        <a:spcBef>
                          <a:spcPts val="600"/>
                        </a:spcBef>
                        <a:spcAft>
                          <a:spcPts val="600"/>
                        </a:spcAft>
                      </a:pPr>
                      <a:r>
                        <a:rPr lang="pl-PL" sz="1100">
                          <a:effectLst/>
                        </a:rPr>
                        <a:t>Województwo podkarpackie</a:t>
                      </a:r>
                      <a:endParaRPr lang="pl-PL"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Bef>
                          <a:spcPts val="600"/>
                        </a:spcBef>
                        <a:spcAft>
                          <a:spcPts val="600"/>
                        </a:spcAft>
                      </a:pPr>
                      <a:r>
                        <a:rPr lang="pl-PL" sz="1100" dirty="0">
                          <a:effectLst/>
                        </a:rPr>
                        <a:t>1,3157</a:t>
                      </a:r>
                      <a:endParaRPr lang="pl-PL"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Bef>
                          <a:spcPts val="600"/>
                        </a:spcBef>
                        <a:spcAft>
                          <a:spcPts val="600"/>
                        </a:spcAft>
                      </a:pPr>
                      <a:r>
                        <a:rPr lang="pl-PL" sz="1100" dirty="0">
                          <a:effectLst/>
                        </a:rPr>
                        <a:t>1,3911</a:t>
                      </a:r>
                      <a:endParaRPr lang="pl-PL"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654491566"/>
                  </a:ext>
                </a:extLst>
              </a:tr>
              <a:tr h="392026">
                <a:tc>
                  <a:txBody>
                    <a:bodyPr/>
                    <a:lstStyle/>
                    <a:p>
                      <a:pPr>
                        <a:lnSpc>
                          <a:spcPct val="115000"/>
                        </a:lnSpc>
                        <a:spcBef>
                          <a:spcPts val="600"/>
                        </a:spcBef>
                        <a:spcAft>
                          <a:spcPts val="600"/>
                        </a:spcAft>
                      </a:pPr>
                      <a:r>
                        <a:rPr lang="pl-PL" sz="1100" dirty="0">
                          <a:effectLst/>
                        </a:rPr>
                        <a:t>Obwód lwowski</a:t>
                      </a:r>
                      <a:endParaRPr lang="pl-PL"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Bef>
                          <a:spcPts val="600"/>
                        </a:spcBef>
                        <a:spcAft>
                          <a:spcPts val="600"/>
                        </a:spcAft>
                      </a:pPr>
                      <a:r>
                        <a:rPr lang="pl-PL" sz="1100" dirty="0">
                          <a:effectLst/>
                        </a:rPr>
                        <a:t>0,5701</a:t>
                      </a:r>
                      <a:endParaRPr lang="pl-PL"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Bef>
                          <a:spcPts val="600"/>
                        </a:spcBef>
                        <a:spcAft>
                          <a:spcPts val="600"/>
                        </a:spcAft>
                      </a:pPr>
                      <a:r>
                        <a:rPr lang="pl-PL" sz="1100" dirty="0">
                          <a:effectLst/>
                        </a:rPr>
                        <a:t>0,3932</a:t>
                      </a:r>
                      <a:endParaRPr lang="pl-PL"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031047596"/>
                  </a:ext>
                </a:extLst>
              </a:tr>
            </a:tbl>
          </a:graphicData>
        </a:graphic>
      </p:graphicFrame>
      <p:sp>
        <p:nvSpPr>
          <p:cNvPr id="6" name="Rectangle 1">
            <a:extLst>
              <a:ext uri="{FF2B5EF4-FFF2-40B4-BE49-F238E27FC236}">
                <a16:creationId xmlns:a16="http://schemas.microsoft.com/office/drawing/2014/main" id="{2D63DC95-9F3A-4433-8CFC-8408993E16D5}"/>
              </a:ext>
            </a:extLst>
          </p:cNvPr>
          <p:cNvSpPr>
            <a:spLocks noChangeArrowheads="1"/>
          </p:cNvSpPr>
          <p:nvPr/>
        </p:nvSpPr>
        <p:spPr bwMode="auto">
          <a:xfrm>
            <a:off x="340920" y="5236759"/>
            <a:ext cx="838060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r>
              <a:rPr kumimoji="0" lang="pl-PL" altLang="pl-PL" sz="1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Strefa </a:t>
            </a:r>
            <a:r>
              <a:rPr lang="pl-PL" altLang="pl-PL" sz="1400" dirty="0">
                <a:cs typeface="Arial" panose="020B0604020202020204" pitchFamily="34" charset="0"/>
              </a:rPr>
              <a:t>wewnętrzna i przygraniczna województwa podkarpackiego uzyskała wysoki mnożnik generowania PKB z uwzględnieniem kapitału terytorialnego i wskaźnika społeczeństwa informacyjnego. </a:t>
            </a:r>
          </a:p>
        </p:txBody>
      </p:sp>
      <mc:AlternateContent xmlns:mc="http://schemas.openxmlformats.org/markup-compatibility/2006" xmlns:a14="http://schemas.microsoft.com/office/drawing/2010/main">
        <mc:Choice Requires="a14">
          <p:sp>
            <p:nvSpPr>
              <p:cNvPr id="7" name="Prostokąt 6">
                <a:extLst>
                  <a:ext uri="{FF2B5EF4-FFF2-40B4-BE49-F238E27FC236}">
                    <a16:creationId xmlns:a16="http://schemas.microsoft.com/office/drawing/2014/main" id="{B668717E-F64C-4137-AA98-A2D5851EF7D1}"/>
                  </a:ext>
                </a:extLst>
              </p:cNvPr>
              <p:cNvSpPr/>
              <p:nvPr/>
            </p:nvSpPr>
            <p:spPr>
              <a:xfrm>
                <a:off x="274937" y="731442"/>
                <a:ext cx="8215738" cy="2593915"/>
              </a:xfrm>
              <a:prstGeom prst="rect">
                <a:avLst/>
              </a:prstGeom>
            </p:spPr>
            <p:txBody>
              <a:bodyPr wrap="square">
                <a:spAutoFit/>
              </a:bodyPr>
              <a:lstStyle/>
              <a:p>
                <a:pPr indent="269875">
                  <a:lnSpc>
                    <a:spcPts val="1800"/>
                  </a:lnSpc>
                  <a:spcAft>
                    <a:spcPts val="0"/>
                  </a:spcAft>
                </a:pPr>
                <a:r>
                  <a:rPr lang="pl-PL" sz="1400" dirty="0">
                    <a:latin typeface="Arial" panose="020B0604020202020204" pitchFamily="34" charset="0"/>
                    <a:ea typeface="Calibri" panose="020F0502020204030204" pitchFamily="34" charset="0"/>
                    <a:cs typeface="Arial" panose="020B0604020202020204" pitchFamily="34" charset="0"/>
                  </a:rPr>
                  <a:t>Oszacowano model następującej postaci: </a:t>
                </a:r>
              </a:p>
              <a:p>
                <a:pPr indent="269875" algn="ctr">
                  <a:lnSpc>
                    <a:spcPct val="150000"/>
                  </a:lnSpc>
                  <a:spcAft>
                    <a:spcPts val="0"/>
                  </a:spcAft>
                </a:pPr>
                <a:r>
                  <a:rPr lang="pl-PL" sz="1600" b="1" dirty="0">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pl-PL" sz="1400" b="1" i="1">
                        <a:latin typeface="Cambria Math" panose="02040503050406030204" pitchFamily="18" charset="0"/>
                        <a:ea typeface="Calibri" panose="020F0502020204030204" pitchFamily="34" charset="0"/>
                        <a:cs typeface="Times New Roman" panose="02020603050405020304" pitchFamily="18" charset="0"/>
                      </a:rPr>
                      <m:t>𝐘</m:t>
                    </m:r>
                    <m:r>
                      <a:rPr lang="pl-PL" sz="1400" b="1">
                        <a:latin typeface="Cambria Math" panose="02040503050406030204" pitchFamily="18" charset="0"/>
                        <a:ea typeface="Calibri" panose="020F0502020204030204" pitchFamily="34" charset="0"/>
                        <a:cs typeface="Times New Roman" panose="02020603050405020304" pitchFamily="18" charset="0"/>
                      </a:rPr>
                      <m:t>= </m:t>
                    </m:r>
                    <m:r>
                      <a:rPr lang="pl-PL" sz="1400" b="1" i="1">
                        <a:latin typeface="Cambria Math" panose="02040503050406030204" pitchFamily="18" charset="0"/>
                        <a:ea typeface="Calibri" panose="020F0502020204030204" pitchFamily="34" charset="0"/>
                        <a:cs typeface="Times New Roman" panose="02020603050405020304" pitchFamily="18" charset="0"/>
                      </a:rPr>
                      <m:t>𝐀</m:t>
                    </m:r>
                    <m:r>
                      <a:rPr lang="pl-PL" sz="1400" b="1">
                        <a:latin typeface="Cambria Math" panose="02040503050406030204" pitchFamily="18" charset="0"/>
                        <a:ea typeface="Calibri" panose="020F0502020204030204" pitchFamily="34" charset="0"/>
                        <a:cs typeface="Times New Roman" panose="02020603050405020304" pitchFamily="18" charset="0"/>
                      </a:rPr>
                      <m:t>⋅</m:t>
                    </m:r>
                    <m:sSubSup>
                      <m:sSubSupPr>
                        <m:ctrlPr>
                          <a:rPr lang="pl-PL" sz="1400" b="1" i="1">
                            <a:latin typeface="Cambria Math" panose="02040503050406030204" pitchFamily="18" charset="0"/>
                            <a:ea typeface="Calibri" panose="020F0502020204030204" pitchFamily="34" charset="0"/>
                            <a:cs typeface="Times New Roman" panose="02020603050405020304" pitchFamily="18" charset="0"/>
                          </a:rPr>
                        </m:ctrlPr>
                      </m:sSubSupPr>
                      <m:e>
                        <m:r>
                          <a:rPr lang="pl-PL" sz="1400" b="1" i="1">
                            <a:latin typeface="Cambria Math" panose="02040503050406030204" pitchFamily="18" charset="0"/>
                            <a:ea typeface="Calibri" panose="020F0502020204030204" pitchFamily="34" charset="0"/>
                            <a:cs typeface="Times New Roman" panose="02020603050405020304" pitchFamily="18" charset="0"/>
                          </a:rPr>
                          <m:t>𝑲</m:t>
                        </m:r>
                      </m:e>
                      <m:sub>
                        <m:r>
                          <a:rPr lang="pl-PL" sz="1400" b="1" i="1">
                            <a:latin typeface="Cambria Math" panose="02040503050406030204" pitchFamily="18" charset="0"/>
                            <a:ea typeface="Calibri" panose="020F0502020204030204" pitchFamily="34" charset="0"/>
                            <a:cs typeface="Times New Roman" panose="02020603050405020304" pitchFamily="18" charset="0"/>
                          </a:rPr>
                          <m:t>𝟏</m:t>
                        </m:r>
                      </m:sub>
                      <m:sup>
                        <m:sSub>
                          <m:sSubPr>
                            <m:ctrlPr>
                              <a:rPr lang="pl-PL" sz="1400" b="1" i="1">
                                <a:latin typeface="Cambria Math" panose="02040503050406030204" pitchFamily="18" charset="0"/>
                                <a:ea typeface="Calibri" panose="020F0502020204030204" pitchFamily="34" charset="0"/>
                                <a:cs typeface="Times New Roman" panose="02020603050405020304" pitchFamily="18" charset="0"/>
                              </a:rPr>
                            </m:ctrlPr>
                          </m:sSubPr>
                          <m:e>
                            <m:r>
                              <a:rPr lang="pl-PL" sz="1400" b="1" i="1">
                                <a:latin typeface="Cambria Math" panose="02040503050406030204" pitchFamily="18" charset="0"/>
                                <a:ea typeface="Calibri" panose="020F0502020204030204" pitchFamily="34" charset="0"/>
                                <a:cs typeface="Times New Roman" panose="02020603050405020304" pitchFamily="18" charset="0"/>
                              </a:rPr>
                              <m:t>𝜶</m:t>
                            </m:r>
                          </m:e>
                          <m:sub>
                            <m:r>
                              <a:rPr lang="pl-PL" sz="1400" b="1" i="1">
                                <a:latin typeface="Cambria Math" panose="02040503050406030204" pitchFamily="18" charset="0"/>
                                <a:ea typeface="Calibri" panose="020F0502020204030204" pitchFamily="34" charset="0"/>
                                <a:cs typeface="Times New Roman" panose="02020603050405020304" pitchFamily="18" charset="0"/>
                              </a:rPr>
                              <m:t>𝟏</m:t>
                            </m:r>
                          </m:sub>
                        </m:sSub>
                        <m:r>
                          <a:rPr lang="pl-PL" sz="1400" b="1">
                            <a:latin typeface="Cambria Math" panose="02040503050406030204" pitchFamily="18" charset="0"/>
                            <a:ea typeface="Calibri" panose="020F0502020204030204" pitchFamily="34" charset="0"/>
                            <a:cs typeface="Times New Roman" panose="02020603050405020304" pitchFamily="18" charset="0"/>
                          </a:rPr>
                          <m:t>+</m:t>
                        </m:r>
                        <m:sSub>
                          <m:sSubPr>
                            <m:ctrlPr>
                              <a:rPr lang="pl-PL" sz="1400" b="1" i="1">
                                <a:latin typeface="Cambria Math" panose="02040503050406030204" pitchFamily="18" charset="0"/>
                                <a:ea typeface="Calibri" panose="020F0502020204030204" pitchFamily="34" charset="0"/>
                                <a:cs typeface="Times New Roman" panose="02020603050405020304" pitchFamily="18" charset="0"/>
                              </a:rPr>
                            </m:ctrlPr>
                          </m:sSubPr>
                          <m:e>
                            <m:r>
                              <a:rPr lang="pl-PL" sz="1400" b="1" i="1">
                                <a:latin typeface="Cambria Math" panose="02040503050406030204" pitchFamily="18" charset="0"/>
                                <a:ea typeface="Calibri" panose="020F0502020204030204" pitchFamily="34" charset="0"/>
                                <a:cs typeface="Times New Roman" panose="02020603050405020304" pitchFamily="18" charset="0"/>
                              </a:rPr>
                              <m:t>𝜹</m:t>
                            </m:r>
                          </m:e>
                          <m:sub>
                            <m:r>
                              <a:rPr lang="pl-PL" sz="1400" b="1" i="1">
                                <a:latin typeface="Cambria Math" panose="02040503050406030204" pitchFamily="18" charset="0"/>
                                <a:ea typeface="Calibri" panose="020F0502020204030204" pitchFamily="34" charset="0"/>
                                <a:cs typeface="Times New Roman" panose="02020603050405020304" pitchFamily="18" charset="0"/>
                              </a:rPr>
                              <m:t>𝟏</m:t>
                            </m:r>
                          </m:sub>
                        </m:sSub>
                        <m:r>
                          <a:rPr lang="pl-PL" sz="1400" b="1" i="1">
                            <a:latin typeface="Cambria Math" panose="02040503050406030204" pitchFamily="18" charset="0"/>
                            <a:ea typeface="Calibri" panose="020F0502020204030204" pitchFamily="34" charset="0"/>
                            <a:cs typeface="Times New Roman" panose="02020603050405020304" pitchFamily="18" charset="0"/>
                          </a:rPr>
                          <m:t>𝑰</m:t>
                        </m:r>
                      </m:sup>
                    </m:sSubSup>
                    <m:r>
                      <a:rPr lang="pl-PL" sz="600" b="1">
                        <a:effectLst/>
                        <a:latin typeface="Cambria Math" panose="02040503050406030204" pitchFamily="18" charset="0"/>
                        <a:ea typeface="Calibri" panose="020F0502020204030204" pitchFamily="34" charset="0"/>
                        <a:cs typeface="Calibri" panose="020F0502020204030204" pitchFamily="34" charset="0"/>
                      </a:rPr>
                      <m:t>×</m:t>
                    </m:r>
                    <m:sSubSup>
                      <m:sSubSupPr>
                        <m:ctrlPr>
                          <a:rPr lang="pl-PL" sz="1400" b="1" i="1">
                            <a:latin typeface="Cambria Math" panose="02040503050406030204" pitchFamily="18" charset="0"/>
                            <a:ea typeface="Calibri" panose="020F0502020204030204" pitchFamily="34" charset="0"/>
                            <a:cs typeface="Times New Roman" panose="02020603050405020304" pitchFamily="18" charset="0"/>
                          </a:rPr>
                        </m:ctrlPr>
                      </m:sSubSupPr>
                      <m:e>
                        <m:r>
                          <a:rPr lang="pl-PL" sz="1400" b="1" i="1">
                            <a:latin typeface="Cambria Math" panose="02040503050406030204" pitchFamily="18" charset="0"/>
                            <a:ea typeface="Calibri" panose="020F0502020204030204" pitchFamily="34" charset="0"/>
                            <a:cs typeface="Times New Roman" panose="02020603050405020304" pitchFamily="18" charset="0"/>
                          </a:rPr>
                          <m:t>𝑲</m:t>
                        </m:r>
                      </m:e>
                      <m:sub>
                        <m:r>
                          <a:rPr lang="pl-PL" sz="1400" b="1" i="1">
                            <a:latin typeface="Cambria Math" panose="02040503050406030204" pitchFamily="18" charset="0"/>
                            <a:ea typeface="Calibri" panose="020F0502020204030204" pitchFamily="34" charset="0"/>
                            <a:cs typeface="Times New Roman" panose="02020603050405020304" pitchFamily="18" charset="0"/>
                          </a:rPr>
                          <m:t>𝟐</m:t>
                        </m:r>
                      </m:sub>
                      <m:sup>
                        <m:sSub>
                          <m:sSubPr>
                            <m:ctrlPr>
                              <a:rPr lang="pl-PL" sz="1400" b="1" i="1">
                                <a:latin typeface="Cambria Math" panose="02040503050406030204" pitchFamily="18" charset="0"/>
                                <a:ea typeface="Calibri" panose="020F0502020204030204" pitchFamily="34" charset="0"/>
                                <a:cs typeface="Times New Roman" panose="02020603050405020304" pitchFamily="18" charset="0"/>
                              </a:rPr>
                            </m:ctrlPr>
                          </m:sSubPr>
                          <m:e>
                            <m:r>
                              <a:rPr lang="pl-PL" sz="1400" b="1" i="1">
                                <a:latin typeface="Cambria Math" panose="02040503050406030204" pitchFamily="18" charset="0"/>
                                <a:ea typeface="Calibri" panose="020F0502020204030204" pitchFamily="34" charset="0"/>
                                <a:cs typeface="Times New Roman" panose="02020603050405020304" pitchFamily="18" charset="0"/>
                              </a:rPr>
                              <m:t>𝜶</m:t>
                            </m:r>
                          </m:e>
                          <m:sub>
                            <m:r>
                              <a:rPr lang="pl-PL" sz="1400" b="1" i="1">
                                <a:latin typeface="Cambria Math" panose="02040503050406030204" pitchFamily="18" charset="0"/>
                                <a:ea typeface="Calibri" panose="020F0502020204030204" pitchFamily="34" charset="0"/>
                                <a:cs typeface="Times New Roman" panose="02020603050405020304" pitchFamily="18" charset="0"/>
                              </a:rPr>
                              <m:t>𝟐</m:t>
                            </m:r>
                          </m:sub>
                        </m:sSub>
                        <m:r>
                          <a:rPr lang="pl-PL" sz="1400" b="1">
                            <a:latin typeface="Cambria Math" panose="02040503050406030204" pitchFamily="18" charset="0"/>
                            <a:ea typeface="Calibri" panose="020F0502020204030204" pitchFamily="34" charset="0"/>
                            <a:cs typeface="Times New Roman" panose="02020603050405020304" pitchFamily="18" charset="0"/>
                          </a:rPr>
                          <m:t>+</m:t>
                        </m:r>
                        <m:sSub>
                          <m:sSubPr>
                            <m:ctrlPr>
                              <a:rPr lang="pl-PL" sz="1400" b="1" i="1">
                                <a:latin typeface="Cambria Math" panose="02040503050406030204" pitchFamily="18" charset="0"/>
                                <a:ea typeface="Calibri" panose="020F0502020204030204" pitchFamily="34" charset="0"/>
                                <a:cs typeface="Times New Roman" panose="02020603050405020304" pitchFamily="18" charset="0"/>
                              </a:rPr>
                            </m:ctrlPr>
                          </m:sSubPr>
                          <m:e>
                            <m:r>
                              <a:rPr lang="pl-PL" sz="1400" b="1" i="1">
                                <a:latin typeface="Cambria Math" panose="02040503050406030204" pitchFamily="18" charset="0"/>
                                <a:ea typeface="Calibri" panose="020F0502020204030204" pitchFamily="34" charset="0"/>
                                <a:cs typeface="Times New Roman" panose="02020603050405020304" pitchFamily="18" charset="0"/>
                              </a:rPr>
                              <m:t>𝜹</m:t>
                            </m:r>
                          </m:e>
                          <m:sub>
                            <m:r>
                              <a:rPr lang="pl-PL" sz="1400" b="1" i="1">
                                <a:latin typeface="Cambria Math" panose="02040503050406030204" pitchFamily="18" charset="0"/>
                                <a:ea typeface="Calibri" panose="020F0502020204030204" pitchFamily="34" charset="0"/>
                                <a:cs typeface="Times New Roman" panose="02020603050405020304" pitchFamily="18" charset="0"/>
                              </a:rPr>
                              <m:t>𝟐</m:t>
                            </m:r>
                          </m:sub>
                        </m:sSub>
                        <m:r>
                          <a:rPr lang="pl-PL" sz="1400" b="1" i="1">
                            <a:latin typeface="Cambria Math" panose="02040503050406030204" pitchFamily="18" charset="0"/>
                            <a:ea typeface="Calibri" panose="020F0502020204030204" pitchFamily="34" charset="0"/>
                            <a:cs typeface="Times New Roman" panose="02020603050405020304" pitchFamily="18" charset="0"/>
                          </a:rPr>
                          <m:t>𝐈</m:t>
                        </m:r>
                        <m:r>
                          <a:rPr lang="pl-PL" sz="1400" b="1">
                            <a:latin typeface="Cambria Math" panose="02040503050406030204" pitchFamily="18" charset="0"/>
                            <a:ea typeface="Calibri" panose="020F0502020204030204" pitchFamily="34" charset="0"/>
                            <a:cs typeface="Times New Roman" panose="02020603050405020304" pitchFamily="18" charset="0"/>
                          </a:rPr>
                          <m:t> </m:t>
                        </m:r>
                      </m:sup>
                    </m:sSubSup>
                    <m:r>
                      <a:rPr lang="pl-PL" sz="600" b="1">
                        <a:effectLst/>
                        <a:latin typeface="Cambria Math" panose="02040503050406030204" pitchFamily="18" charset="0"/>
                        <a:ea typeface="Calibri" panose="020F0502020204030204" pitchFamily="34" charset="0"/>
                        <a:cs typeface="Calibri" panose="020F0502020204030204" pitchFamily="34" charset="0"/>
                      </a:rPr>
                      <m:t>×</m:t>
                    </m:r>
                    <m:sSup>
                      <m:sSupPr>
                        <m:ctrlPr>
                          <a:rPr lang="pl-PL" sz="1400" b="1" i="1">
                            <a:latin typeface="Cambria Math" panose="02040503050406030204" pitchFamily="18" charset="0"/>
                            <a:ea typeface="Calibri" panose="020F0502020204030204" pitchFamily="34" charset="0"/>
                            <a:cs typeface="Times New Roman" panose="02020603050405020304" pitchFamily="18" charset="0"/>
                          </a:rPr>
                        </m:ctrlPr>
                      </m:sSupPr>
                      <m:e>
                        <m:r>
                          <a:rPr lang="pl-PL" sz="1400" b="1" i="1">
                            <a:latin typeface="Cambria Math" panose="02040503050406030204" pitchFamily="18" charset="0"/>
                            <a:ea typeface="Calibri" panose="020F0502020204030204" pitchFamily="34" charset="0"/>
                            <a:cs typeface="Times New Roman" panose="02020603050405020304" pitchFamily="18" charset="0"/>
                          </a:rPr>
                          <m:t>𝜷</m:t>
                        </m:r>
                      </m:e>
                      <m:sup>
                        <m:r>
                          <a:rPr lang="pl-PL" sz="1400" b="1" i="1">
                            <a:latin typeface="Cambria Math" panose="02040503050406030204" pitchFamily="18" charset="0"/>
                            <a:ea typeface="Calibri" panose="020F0502020204030204" pitchFamily="34" charset="0"/>
                            <a:cs typeface="Times New Roman" panose="02020603050405020304" pitchFamily="18" charset="0"/>
                          </a:rPr>
                          <m:t>𝑾</m:t>
                        </m:r>
                      </m:sup>
                    </m:sSup>
                    <m:r>
                      <a:rPr lang="pl-PL" sz="600" b="1">
                        <a:effectLst/>
                        <a:latin typeface="Cambria Math" panose="02040503050406030204" pitchFamily="18" charset="0"/>
                        <a:ea typeface="Calibri" panose="020F0502020204030204" pitchFamily="34" charset="0"/>
                        <a:cs typeface="Calibri" panose="020F0502020204030204" pitchFamily="34" charset="0"/>
                      </a:rPr>
                      <m:t>×</m:t>
                    </m:r>
                    <m:sSup>
                      <m:sSupPr>
                        <m:ctrlPr>
                          <a:rPr lang="pl-PL" sz="1400" b="1" i="1">
                            <a:latin typeface="Cambria Math" panose="02040503050406030204" pitchFamily="18" charset="0"/>
                            <a:ea typeface="Calibri" panose="020F0502020204030204" pitchFamily="34" charset="0"/>
                            <a:cs typeface="Times New Roman" panose="02020603050405020304" pitchFamily="18" charset="0"/>
                          </a:rPr>
                        </m:ctrlPr>
                      </m:sSupPr>
                      <m:e>
                        <m:r>
                          <a:rPr lang="pl-PL" sz="1400" b="1" i="1">
                            <a:latin typeface="Cambria Math" panose="02040503050406030204" pitchFamily="18" charset="0"/>
                            <a:ea typeface="Calibri" panose="020F0502020204030204" pitchFamily="34" charset="0"/>
                            <a:cs typeface="Times New Roman" panose="02020603050405020304" pitchFamily="18" charset="0"/>
                          </a:rPr>
                          <m:t>𝜸</m:t>
                        </m:r>
                      </m:e>
                      <m:sup>
                        <m:r>
                          <a:rPr lang="pl-PL" sz="1400" b="1" i="1">
                            <a:latin typeface="Cambria Math" panose="02040503050406030204" pitchFamily="18" charset="0"/>
                            <a:ea typeface="Calibri" panose="020F0502020204030204" pitchFamily="34" charset="0"/>
                            <a:cs typeface="Times New Roman" panose="02020603050405020304" pitchFamily="18" charset="0"/>
                          </a:rPr>
                          <m:t>𝑺</m:t>
                        </m:r>
                      </m:sup>
                    </m:sSup>
                  </m:oMath>
                </a14:m>
                <a:r>
                  <a:rPr lang="pl-PL" sz="1400" b="1" dirty="0">
                    <a:latin typeface="Times New Roman" panose="02020603050405020304" pitchFamily="18" charset="0"/>
                    <a:ea typeface="Times New Roman" panose="02020603050405020304" pitchFamily="18" charset="0"/>
                    <a:cs typeface="Times New Roman" panose="02020603050405020304" pitchFamily="18" charset="0"/>
                  </a:rPr>
                  <a:t>                             </a:t>
                </a:r>
                <a:endParaRPr lang="pl-PL" sz="1400" b="1"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US" sz="1400" dirty="0" err="1">
                    <a:latin typeface="Arial" panose="020B0604020202020204" pitchFamily="34" charset="0"/>
                    <a:ea typeface="Calibri" panose="020F0502020204030204" pitchFamily="34" charset="0"/>
                    <a:cs typeface="Arial" panose="020B0604020202020204" pitchFamily="34" charset="0"/>
                  </a:rPr>
                  <a:t>gdzie</a:t>
                </a:r>
                <a:r>
                  <a:rPr lang="en-US" sz="1400" dirty="0">
                    <a:latin typeface="Arial" panose="020B0604020202020204" pitchFamily="34" charset="0"/>
                    <a:ea typeface="Calibri" panose="020F0502020204030204" pitchFamily="34" charset="0"/>
                    <a:cs typeface="Arial" panose="020B0604020202020204" pitchFamily="34" charset="0"/>
                  </a:rPr>
                  <a:t>: </a:t>
                </a:r>
                <a:endParaRPr lang="pl-PL" sz="1400" dirty="0">
                  <a:latin typeface="Arial" panose="020B0604020202020204" pitchFamily="34" charset="0"/>
                  <a:ea typeface="Calibri" panose="020F0502020204030204" pitchFamily="34" charset="0"/>
                  <a:cs typeface="Arial" panose="020B0604020202020204" pitchFamily="34" charset="0"/>
                </a:endParaRPr>
              </a:p>
              <a:p>
                <a:pPr indent="180340"/>
                <a:r>
                  <a:rPr lang="en-US" sz="1000" dirty="0">
                    <a:latin typeface="Arial" panose="020B0604020202020204" pitchFamily="34" charset="0"/>
                    <a:ea typeface="Calibri" panose="020F0502020204030204" pitchFamily="34" charset="0"/>
                    <a:cs typeface="Arial" panose="020B0604020202020204" pitchFamily="34" charset="0"/>
                  </a:rPr>
                  <a:t>Y – PKB </a:t>
                </a:r>
                <a:r>
                  <a:rPr lang="en-US" sz="1000" i="1" dirty="0">
                    <a:latin typeface="Arial" panose="020B0604020202020204" pitchFamily="34" charset="0"/>
                    <a:ea typeface="Calibri" panose="020F0502020204030204" pitchFamily="34" charset="0"/>
                    <a:cs typeface="Arial" panose="020B0604020202020204" pitchFamily="34" charset="0"/>
                  </a:rPr>
                  <a:t>per capita</a:t>
                </a:r>
                <a:r>
                  <a:rPr lang="en-US" sz="1000" dirty="0">
                    <a:latin typeface="Arial" panose="020B0604020202020204" pitchFamily="34" charset="0"/>
                    <a:ea typeface="Calibri" panose="020F0502020204030204" pitchFamily="34" charset="0"/>
                    <a:cs typeface="Arial" panose="020B0604020202020204" pitchFamily="34" charset="0"/>
                  </a:rPr>
                  <a:t>,</a:t>
                </a:r>
                <a:endParaRPr lang="pl-PL" sz="1000" dirty="0">
                  <a:latin typeface="Arial" panose="020B0604020202020204" pitchFamily="34" charset="0"/>
                  <a:ea typeface="Calibri" panose="020F0502020204030204" pitchFamily="34" charset="0"/>
                  <a:cs typeface="Arial" panose="020B0604020202020204" pitchFamily="34" charset="0"/>
                </a:endParaRPr>
              </a:p>
              <a:p>
                <a:pPr indent="180340"/>
                <a:r>
                  <a:rPr lang="pl-PL" sz="1000" dirty="0">
                    <a:latin typeface="Arial" panose="020B0604020202020204" pitchFamily="34" charset="0"/>
                    <a:ea typeface="Calibri" panose="020F0502020204030204" pitchFamily="34" charset="0"/>
                    <a:cs typeface="Arial" panose="020B0604020202020204" pitchFamily="34" charset="0"/>
                  </a:rPr>
                  <a:t>K</a:t>
                </a:r>
                <a:r>
                  <a:rPr lang="pl-PL" sz="1000" baseline="-25000" dirty="0">
                    <a:latin typeface="Arial" panose="020B0604020202020204" pitchFamily="34" charset="0"/>
                    <a:ea typeface="Calibri" panose="020F0502020204030204" pitchFamily="34" charset="0"/>
                    <a:cs typeface="Arial" panose="020B0604020202020204" pitchFamily="34" charset="0"/>
                  </a:rPr>
                  <a:t>1</a:t>
                </a:r>
                <a:r>
                  <a:rPr lang="pl-PL" sz="1000" dirty="0">
                    <a:latin typeface="Arial" panose="020B0604020202020204" pitchFamily="34" charset="0"/>
                    <a:ea typeface="Calibri" panose="020F0502020204030204" pitchFamily="34" charset="0"/>
                    <a:cs typeface="Arial" panose="020B0604020202020204" pitchFamily="34" charset="0"/>
                  </a:rPr>
                  <a:t>, K</a:t>
                </a:r>
                <a:r>
                  <a:rPr lang="pl-PL" sz="1000" baseline="-25000" dirty="0">
                    <a:latin typeface="Arial" panose="020B0604020202020204" pitchFamily="34" charset="0"/>
                    <a:ea typeface="Calibri" panose="020F0502020204030204" pitchFamily="34" charset="0"/>
                    <a:cs typeface="Arial" panose="020B0604020202020204" pitchFamily="34" charset="0"/>
                  </a:rPr>
                  <a:t>2</a:t>
                </a:r>
                <a:r>
                  <a:rPr lang="pl-PL" sz="1000" dirty="0">
                    <a:latin typeface="Arial" panose="020B0604020202020204" pitchFamily="34" charset="0"/>
                    <a:ea typeface="Calibri" panose="020F0502020204030204" pitchFamily="34" charset="0"/>
                    <a:cs typeface="Arial" panose="020B0604020202020204" pitchFamily="34" charset="0"/>
                  </a:rPr>
                  <a:t> – kapitał terytorialny (dwie główne składowe),</a:t>
                </a:r>
              </a:p>
              <a:p>
                <a:pPr indent="180340"/>
                <a:r>
                  <a:rPr lang="pl-PL" sz="1000" dirty="0">
                    <a:latin typeface="Arial" panose="020B0604020202020204" pitchFamily="34" charset="0"/>
                    <a:ea typeface="Calibri" panose="020F0502020204030204" pitchFamily="34" charset="0"/>
                    <a:cs typeface="Arial" panose="020B0604020202020204" pitchFamily="34" charset="0"/>
                  </a:rPr>
                  <a:t>I – wskaźnik rozwoju społeczeństwa informacyjnego, </a:t>
                </a:r>
              </a:p>
              <a:p>
                <a:pPr indent="180340"/>
                <a:r>
                  <a:rPr lang="pl-PL" sz="1000" dirty="0">
                    <a:latin typeface="Arial" panose="020B0604020202020204" pitchFamily="34" charset="0"/>
                    <a:ea typeface="Calibri" panose="020F0502020204030204" pitchFamily="34" charset="0"/>
                    <a:cs typeface="Arial" panose="020B0604020202020204" pitchFamily="34" charset="0"/>
                  </a:rPr>
                  <a:t>W – województwo/obwód (1 - podkarpackie, 0 - lwowski),</a:t>
                </a:r>
              </a:p>
              <a:p>
                <a:pPr indent="180340"/>
                <a:r>
                  <a:rPr lang="pl-PL" sz="1000" dirty="0">
                    <a:latin typeface="Arial" panose="020B0604020202020204" pitchFamily="34" charset="0"/>
                    <a:ea typeface="Calibri" panose="020F0502020204030204" pitchFamily="34" charset="0"/>
                    <a:cs typeface="Arial" panose="020B0604020202020204" pitchFamily="34" charset="0"/>
                  </a:rPr>
                  <a:t>S – strefa (1 - wewnętrzna, 0 - przygraniczna).</a:t>
                </a:r>
              </a:p>
              <a:p>
                <a:pPr indent="180340"/>
                <a:endParaRPr lang="pl-PL" sz="1400" dirty="0">
                  <a:latin typeface="Arial" panose="020B0604020202020204" pitchFamily="34" charset="0"/>
                  <a:ea typeface="Calibri" panose="020F0502020204030204" pitchFamily="34" charset="0"/>
                  <a:cs typeface="Arial" panose="020B0604020202020204" pitchFamily="34" charset="0"/>
                </a:endParaRPr>
              </a:p>
              <a:p>
                <a:r>
                  <a:rPr lang="pl-PL" sz="1400" dirty="0">
                    <a:latin typeface="Arial" panose="020B0604020202020204" pitchFamily="34" charset="0"/>
                    <a:ea typeface="Calibri" panose="020F0502020204030204" pitchFamily="34" charset="0"/>
                    <a:cs typeface="Arial" panose="020B0604020202020204" pitchFamily="34" charset="0"/>
                  </a:rPr>
                  <a:t>Umiejscowienie zmiennej </a:t>
                </a:r>
                <a14:m>
                  <m:oMath xmlns:m="http://schemas.openxmlformats.org/officeDocument/2006/math">
                    <m:r>
                      <m:rPr>
                        <m:sty m:val="p"/>
                      </m:rPr>
                      <a:rPr lang="pl-PL" sz="1400">
                        <a:latin typeface="Cambria Math" panose="02040503050406030204" pitchFamily="18" charset="0"/>
                        <a:ea typeface="Calibri" panose="020F0502020204030204" pitchFamily="34" charset="0"/>
                        <a:cs typeface="Times New Roman" panose="02020603050405020304" pitchFamily="18" charset="0"/>
                      </a:rPr>
                      <m:t>I</m:t>
                    </m:r>
                  </m:oMath>
                </a14:m>
                <a:r>
                  <a:rPr lang="pl-PL" sz="1400" dirty="0">
                    <a:latin typeface="Arial" panose="020B0604020202020204" pitchFamily="34" charset="0"/>
                    <a:ea typeface="Calibri" panose="020F0502020204030204" pitchFamily="34" charset="0"/>
                    <a:cs typeface="Arial" panose="020B0604020202020204" pitchFamily="34" charset="0"/>
                  </a:rPr>
                  <a:t> w potędze zmiennej </a:t>
                </a:r>
                <a14:m>
                  <m:oMath xmlns:m="http://schemas.openxmlformats.org/officeDocument/2006/math">
                    <m:sSub>
                      <m:sSubPr>
                        <m:ctrlPr>
                          <a:rPr lang="pl-PL" sz="1400" i="1">
                            <a:effectLst/>
                            <a:latin typeface="Cambria Math" panose="02040503050406030204" pitchFamily="18" charset="0"/>
                          </a:rPr>
                        </m:ctrlPr>
                      </m:sSubPr>
                      <m:e>
                        <m:r>
                          <m:rPr>
                            <m:sty m:val="p"/>
                          </m:rPr>
                          <a:rPr lang="pl-PL" sz="1400">
                            <a:latin typeface="Cambria Math" panose="02040503050406030204" pitchFamily="18" charset="0"/>
                            <a:ea typeface="Calibri" panose="020F0502020204030204" pitchFamily="34" charset="0"/>
                            <a:cs typeface="Times New Roman" panose="02020603050405020304" pitchFamily="18" charset="0"/>
                          </a:rPr>
                          <m:t>K</m:t>
                        </m:r>
                      </m:e>
                      <m:sub>
                        <m:r>
                          <a:rPr lang="pl-PL" sz="1400" i="1">
                            <a:latin typeface="Cambria Math" panose="02040503050406030204" pitchFamily="18" charset="0"/>
                            <a:ea typeface="Calibri" panose="020F0502020204030204" pitchFamily="34" charset="0"/>
                            <a:cs typeface="Times New Roman" panose="02020603050405020304" pitchFamily="18" charset="0"/>
                          </a:rPr>
                          <m:t>1</m:t>
                        </m:r>
                      </m:sub>
                    </m:sSub>
                  </m:oMath>
                </a14:m>
                <a:r>
                  <a:rPr lang="pl-PL" sz="1400" dirty="0">
                    <a:latin typeface="Arial" panose="020B0604020202020204" pitchFamily="34" charset="0"/>
                    <a:ea typeface="Calibri" panose="020F0502020204030204" pitchFamily="34" charset="0"/>
                    <a:cs typeface="Arial" panose="020B0604020202020204" pitchFamily="34" charset="0"/>
                  </a:rPr>
                  <a:t> i </a:t>
                </a:r>
                <a14:m>
                  <m:oMath xmlns:m="http://schemas.openxmlformats.org/officeDocument/2006/math">
                    <m:sSub>
                      <m:sSubPr>
                        <m:ctrlPr>
                          <a:rPr lang="pl-PL" sz="1400" i="1">
                            <a:effectLst/>
                            <a:latin typeface="Cambria Math" panose="02040503050406030204" pitchFamily="18" charset="0"/>
                          </a:rPr>
                        </m:ctrlPr>
                      </m:sSubPr>
                      <m:e>
                        <m:r>
                          <m:rPr>
                            <m:sty m:val="p"/>
                          </m:rPr>
                          <a:rPr lang="pl-PL" sz="1400">
                            <a:latin typeface="Cambria Math" panose="02040503050406030204" pitchFamily="18" charset="0"/>
                            <a:ea typeface="Calibri" panose="020F0502020204030204" pitchFamily="34" charset="0"/>
                            <a:cs typeface="Times New Roman" panose="02020603050405020304" pitchFamily="18" charset="0"/>
                          </a:rPr>
                          <m:t>K</m:t>
                        </m:r>
                      </m:e>
                      <m:sub>
                        <m:r>
                          <a:rPr lang="pl-PL" sz="1400" i="1">
                            <a:latin typeface="Cambria Math" panose="02040503050406030204" pitchFamily="18" charset="0"/>
                            <a:ea typeface="Calibri" panose="020F0502020204030204" pitchFamily="34" charset="0"/>
                            <a:cs typeface="Times New Roman" panose="02020603050405020304" pitchFamily="18" charset="0"/>
                          </a:rPr>
                          <m:t>2</m:t>
                        </m:r>
                      </m:sub>
                    </m:sSub>
                  </m:oMath>
                </a14:m>
                <a:r>
                  <a:rPr lang="pl-PL" sz="1400" dirty="0">
                    <a:latin typeface="Arial" panose="020B0604020202020204" pitchFamily="34" charset="0"/>
                    <a:ea typeface="Calibri" panose="020F0502020204030204" pitchFamily="34" charset="0"/>
                    <a:cs typeface="Arial" panose="020B0604020202020204" pitchFamily="34" charset="0"/>
                  </a:rPr>
                  <a:t> pozwala na uchwycenie efektu wzmacniania kapitału terytorialnego poprzez pozytywne aspekty społeczeństwa informacyjnego.</a:t>
                </a:r>
                <a:endParaRPr lang="pl-PL" sz="1400" dirty="0">
                  <a:latin typeface="Arial" panose="020B0604020202020204" pitchFamily="34" charset="0"/>
                  <a:cs typeface="Arial" panose="020B0604020202020204" pitchFamily="34" charset="0"/>
                </a:endParaRPr>
              </a:p>
            </p:txBody>
          </p:sp>
        </mc:Choice>
        <mc:Fallback xmlns="">
          <p:sp>
            <p:nvSpPr>
              <p:cNvPr id="7" name="Prostokąt 6">
                <a:extLst>
                  <a:ext uri="{FF2B5EF4-FFF2-40B4-BE49-F238E27FC236}">
                    <a16:creationId xmlns:a16="http://schemas.microsoft.com/office/drawing/2014/main" id="{B668717E-F64C-4137-AA98-A2D5851EF7D1}"/>
                  </a:ext>
                </a:extLst>
              </p:cNvPr>
              <p:cNvSpPr>
                <a:spLocks noRot="1" noChangeAspect="1" noMove="1" noResize="1" noEditPoints="1" noAdjustHandles="1" noChangeArrowheads="1" noChangeShapeType="1" noTextEdit="1"/>
              </p:cNvSpPr>
              <p:nvPr/>
            </p:nvSpPr>
            <p:spPr>
              <a:xfrm>
                <a:off x="274937" y="731442"/>
                <a:ext cx="8215738" cy="2593915"/>
              </a:xfrm>
              <a:prstGeom prst="rect">
                <a:avLst/>
              </a:prstGeom>
              <a:blipFill>
                <a:blip r:embed="rId2"/>
                <a:stretch>
                  <a:fillRect l="-223" t="-471"/>
                </a:stretch>
              </a:blipFill>
            </p:spPr>
            <p:txBody>
              <a:bodyPr/>
              <a:lstStyle/>
              <a:p>
                <a:r>
                  <a:rPr lang="pl-PL">
                    <a:noFill/>
                  </a:rPr>
                  <a:t> </a:t>
                </a:r>
              </a:p>
            </p:txBody>
          </p:sp>
        </mc:Fallback>
      </mc:AlternateContent>
      <p:sp>
        <p:nvSpPr>
          <p:cNvPr id="8" name="Prostokąt 7">
            <a:extLst>
              <a:ext uri="{FF2B5EF4-FFF2-40B4-BE49-F238E27FC236}">
                <a16:creationId xmlns:a16="http://schemas.microsoft.com/office/drawing/2014/main" id="{F2A5B67E-29D4-47B2-BD5E-7A5C9350E31F}"/>
              </a:ext>
            </a:extLst>
          </p:cNvPr>
          <p:cNvSpPr/>
          <p:nvPr/>
        </p:nvSpPr>
        <p:spPr>
          <a:xfrm>
            <a:off x="274937" y="3440378"/>
            <a:ext cx="8215738" cy="461665"/>
          </a:xfrm>
          <a:prstGeom prst="rect">
            <a:avLst/>
          </a:prstGeom>
        </p:spPr>
        <p:txBody>
          <a:bodyPr wrap="square">
            <a:spAutoFit/>
          </a:bodyPr>
          <a:lstStyle/>
          <a:p>
            <a:pPr lvl="0" eaLnBrk="0" fontAlgn="base" hangingPunct="0">
              <a:spcBef>
                <a:spcPct val="0"/>
              </a:spcBef>
              <a:spcAft>
                <a:spcPct val="0"/>
              </a:spcAft>
            </a:pPr>
            <a:r>
              <a:rPr lang="pl-PL" altLang="pl-PL" sz="1200" b="1" dirty="0">
                <a:latin typeface="Arial" panose="020B0604020202020204" pitchFamily="34" charset="0"/>
                <a:ea typeface="Calibri" panose="020F0502020204030204" pitchFamily="34" charset="0"/>
                <a:cs typeface="Arial" panose="020B0604020202020204" pitchFamily="34" charset="0"/>
              </a:rPr>
              <a:t>PKB </a:t>
            </a:r>
            <a:r>
              <a:rPr lang="pl-PL" altLang="pl-PL" sz="1200" b="1" i="1" dirty="0">
                <a:latin typeface="Arial" panose="020B0604020202020204" pitchFamily="34" charset="0"/>
                <a:ea typeface="Calibri" panose="020F0502020204030204" pitchFamily="34" charset="0"/>
                <a:cs typeface="Arial" panose="020B0604020202020204" pitchFamily="34" charset="0"/>
              </a:rPr>
              <a:t>per capita</a:t>
            </a:r>
            <a:r>
              <a:rPr lang="pl-PL" altLang="pl-PL" sz="1200" b="1" dirty="0">
                <a:latin typeface="Arial" panose="020B0604020202020204" pitchFamily="34" charset="0"/>
                <a:ea typeface="Calibri" panose="020F0502020204030204" pitchFamily="34" charset="0"/>
                <a:cs typeface="Arial" panose="020B0604020202020204" pitchFamily="34" charset="0"/>
              </a:rPr>
              <a:t> w województwie podkarpackim i obwodzie lwowskim w stosunku do PKB </a:t>
            </a:r>
            <a:r>
              <a:rPr lang="pl-PL" altLang="pl-PL" sz="1200" b="1" i="1" dirty="0">
                <a:latin typeface="Arial" panose="020B0604020202020204" pitchFamily="34" charset="0"/>
                <a:ea typeface="Calibri" panose="020F0502020204030204" pitchFamily="34" charset="0"/>
                <a:cs typeface="Arial" panose="020B0604020202020204" pitchFamily="34" charset="0"/>
              </a:rPr>
              <a:t>per capita</a:t>
            </a:r>
            <a:r>
              <a:rPr lang="pl-PL" altLang="pl-PL" sz="1200" b="1" dirty="0">
                <a:latin typeface="Arial" panose="020B0604020202020204" pitchFamily="34" charset="0"/>
                <a:ea typeface="Calibri" panose="020F0502020204030204" pitchFamily="34" charset="0"/>
                <a:cs typeface="Arial" panose="020B0604020202020204" pitchFamily="34" charset="0"/>
              </a:rPr>
              <a:t> </a:t>
            </a:r>
            <a:br>
              <a:rPr lang="pl-PL" altLang="pl-PL" sz="1200" b="1" dirty="0">
                <a:latin typeface="Arial" panose="020B0604020202020204" pitchFamily="34" charset="0"/>
                <a:ea typeface="Calibri" panose="020F0502020204030204" pitchFamily="34" charset="0"/>
                <a:cs typeface="Arial" panose="020B0604020202020204" pitchFamily="34" charset="0"/>
              </a:rPr>
            </a:br>
            <a:r>
              <a:rPr lang="pl-PL" altLang="pl-PL" sz="1200" b="1" dirty="0">
                <a:latin typeface="Arial" panose="020B0604020202020204" pitchFamily="34" charset="0"/>
                <a:ea typeface="Calibri" panose="020F0502020204030204" pitchFamily="34" charset="0"/>
                <a:cs typeface="Arial" panose="020B0604020202020204" pitchFamily="34" charset="0"/>
              </a:rPr>
              <a:t>z uwzględnieniem poziomu kapitału terytorialnego i wskaźnika społeczeństwa informacyjnego</a:t>
            </a:r>
            <a:endParaRPr lang="pl-PL" altLang="pl-PL" sz="500" b="1" dirty="0">
              <a:latin typeface="Arial" panose="020B0604020202020204" pitchFamily="34" charset="0"/>
              <a:cs typeface="Arial" panose="020B0604020202020204" pitchFamily="34" charset="0"/>
            </a:endParaRPr>
          </a:p>
        </p:txBody>
      </p:sp>
      <p:sp>
        <p:nvSpPr>
          <p:cNvPr id="11" name="Prostokąt 10">
            <a:extLst>
              <a:ext uri="{FF2B5EF4-FFF2-40B4-BE49-F238E27FC236}">
                <a16:creationId xmlns:a16="http://schemas.microsoft.com/office/drawing/2014/main" id="{B5A6AA43-AB3F-4EBB-BE5D-BCBF310FA9E5}"/>
              </a:ext>
            </a:extLst>
          </p:cNvPr>
          <p:cNvSpPr/>
          <p:nvPr/>
        </p:nvSpPr>
        <p:spPr>
          <a:xfrm>
            <a:off x="295142" y="5833612"/>
            <a:ext cx="6114959" cy="246221"/>
          </a:xfrm>
          <a:prstGeom prst="rect">
            <a:avLst/>
          </a:prstGeom>
        </p:spPr>
        <p:txBody>
          <a:bodyPr wrap="square">
            <a:spAutoFit/>
          </a:bodyPr>
          <a:lstStyle/>
          <a:p>
            <a:r>
              <a:rPr lang="pl-PL" altLang="pl-PL" sz="1000" dirty="0">
                <a:latin typeface="Arial" panose="020B0604020202020204" pitchFamily="34" charset="0"/>
                <a:ea typeface="Times New Roman" panose="02020603050405020304" pitchFamily="18" charset="0"/>
                <a:cs typeface="Arial" panose="020B0604020202020204" pitchFamily="34" charset="0"/>
              </a:rPr>
              <a:t>Źródło: </a:t>
            </a:r>
            <a:r>
              <a:rPr lang="pl-PL" sz="1000" dirty="0">
                <a:latin typeface="Arial" panose="020B0604020202020204" pitchFamily="34" charset="0"/>
                <a:cs typeface="Arial" panose="020B0604020202020204" pitchFamily="34" charset="0"/>
              </a:rPr>
              <a:t> M. Cierpiał-Wolan, </a:t>
            </a:r>
            <a:r>
              <a:rPr lang="pl-PL" sz="1000" i="1" dirty="0">
                <a:latin typeface="Arial" panose="020B0604020202020204" pitchFamily="34" charset="0"/>
                <a:cs typeface="Arial" panose="020B0604020202020204" pitchFamily="34" charset="0"/>
              </a:rPr>
              <a:t>„Modelowanie transgranicznych aspektów rozwoju terytorialnego”</a:t>
            </a:r>
            <a:endParaRPr lang="pl-PL" altLang="pl-PL" sz="1000" dirty="0">
              <a:cs typeface="Arial" panose="020B0604020202020204" pitchFamily="34" charset="0"/>
            </a:endParaRPr>
          </a:p>
        </p:txBody>
      </p:sp>
    </p:spTree>
    <p:extLst>
      <p:ext uri="{BB962C8B-B14F-4D97-AF65-F5344CB8AC3E}">
        <p14:creationId xmlns:p14="http://schemas.microsoft.com/office/powerpoint/2010/main" val="303667515"/>
      </p:ext>
    </p:extLst>
  </p:cSld>
  <p:clrMapOvr>
    <a:masterClrMapping/>
  </p:clrMapOvr>
  <p:transition spd="slow">
    <p:fade/>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a:extLst>
              <a:ext uri="{FF2B5EF4-FFF2-40B4-BE49-F238E27FC236}">
                <a16:creationId xmlns:a16="http://schemas.microsoft.com/office/drawing/2014/main" id="{01657E33-AB04-4D3D-941E-94096A26D2D3}"/>
              </a:ext>
            </a:extLst>
          </p:cNvPr>
          <p:cNvSpPr>
            <a:spLocks noGrp="1"/>
          </p:cNvSpPr>
          <p:nvPr>
            <p:ph type="title"/>
          </p:nvPr>
        </p:nvSpPr>
        <p:spPr>
          <a:xfrm>
            <a:off x="664508" y="255768"/>
            <a:ext cx="2213163" cy="384257"/>
          </a:xfrm>
        </p:spPr>
        <p:txBody>
          <a:bodyPr>
            <a:normAutofit/>
          </a:bodyPr>
          <a:lstStyle/>
          <a:p>
            <a:r>
              <a:rPr lang="pl-PL" sz="2000" b="1" dirty="0">
                <a:solidFill>
                  <a:srgbClr val="173583"/>
                </a:solidFill>
                <a:latin typeface="Arial" panose="020B0604020202020204" pitchFamily="34" charset="0"/>
                <a:ea typeface="Fira Sans" panose="020B0503050000020004" pitchFamily="34" charset="0"/>
                <a:cs typeface="Arial" panose="020B0604020202020204" pitchFamily="34" charset="0"/>
              </a:rPr>
              <a:t>Podsumowanie</a:t>
            </a:r>
            <a:endParaRPr lang="pl-PL" sz="2000" dirty="0">
              <a:solidFill>
                <a:schemeClr val="bg2"/>
              </a:solidFill>
            </a:endParaRPr>
          </a:p>
        </p:txBody>
      </p:sp>
      <p:sp>
        <p:nvSpPr>
          <p:cNvPr id="2" name="Symbol zastępczy numeru slajdu 1"/>
          <p:cNvSpPr>
            <a:spLocks noGrp="1"/>
          </p:cNvSpPr>
          <p:nvPr>
            <p:ph type="sldNum" sz="quarter" idx="12"/>
          </p:nvPr>
        </p:nvSpPr>
        <p:spPr>
          <a:xfrm>
            <a:off x="6825503" y="6217975"/>
            <a:ext cx="2057400" cy="365125"/>
          </a:xfrm>
        </p:spPr>
        <p:txBody>
          <a:bodyPr/>
          <a:lstStyle/>
          <a:p>
            <a:fld id="{D34FB485-CFF7-4EBC-BE59-1C5DDF7BBD5C}" type="slidenum">
              <a:rPr lang="pl-PL" b="1" smtClean="0">
                <a:solidFill>
                  <a:schemeClr val="bg1"/>
                </a:solidFill>
                <a:latin typeface="Arial" panose="020B0604020202020204" pitchFamily="34" charset="0"/>
                <a:cs typeface="Arial" panose="020B0604020202020204" pitchFamily="34" charset="0"/>
              </a:rPr>
              <a:pPr/>
              <a:t>62</a:t>
            </a:fld>
            <a:endParaRPr lang="pl-PL" b="1" dirty="0">
              <a:solidFill>
                <a:schemeClr val="bg1"/>
              </a:solidFill>
              <a:latin typeface="Arial" panose="020B0604020202020204" pitchFamily="34" charset="0"/>
              <a:cs typeface="Arial" panose="020B0604020202020204" pitchFamily="34" charset="0"/>
            </a:endParaRPr>
          </a:p>
        </p:txBody>
      </p:sp>
      <p:sp>
        <p:nvSpPr>
          <p:cNvPr id="4" name="Prostokąt 3">
            <a:extLst>
              <a:ext uri="{FF2B5EF4-FFF2-40B4-BE49-F238E27FC236}">
                <a16:creationId xmlns:a16="http://schemas.microsoft.com/office/drawing/2014/main" id="{9FE3288F-39B3-4E67-AD80-8C015543FFF1}"/>
              </a:ext>
            </a:extLst>
          </p:cNvPr>
          <p:cNvSpPr/>
          <p:nvPr/>
        </p:nvSpPr>
        <p:spPr>
          <a:xfrm>
            <a:off x="406904" y="640025"/>
            <a:ext cx="8330191" cy="5724644"/>
          </a:xfrm>
          <a:prstGeom prst="rect">
            <a:avLst/>
          </a:prstGeom>
        </p:spPr>
        <p:txBody>
          <a:bodyPr wrap="square">
            <a:spAutoFit/>
          </a:bodyPr>
          <a:lstStyle/>
          <a:p>
            <a:pPr marL="285750" lvl="0" indent="-285750">
              <a:spcBef>
                <a:spcPts val="600"/>
              </a:spcBef>
              <a:spcAft>
                <a:spcPts val="600"/>
              </a:spcAft>
              <a:buFont typeface="Wingdings" panose="05000000000000000000" pitchFamily="2" charset="2"/>
              <a:buChar char="ü"/>
            </a:pPr>
            <a:r>
              <a:rPr lang="pl-PL" sz="1600" b="1" dirty="0">
                <a:latin typeface="Arial" panose="020B0604020202020204" pitchFamily="34" charset="0"/>
                <a:cs typeface="Arial" panose="020B0604020202020204" pitchFamily="34" charset="0"/>
              </a:rPr>
              <a:t>Wzrost gospodarczy</a:t>
            </a:r>
          </a:p>
          <a:p>
            <a:pPr marL="268288" lvl="0">
              <a:spcBef>
                <a:spcPts val="600"/>
              </a:spcBef>
              <a:spcAft>
                <a:spcPts val="600"/>
              </a:spcAft>
            </a:pPr>
            <a:r>
              <a:rPr lang="pl-PL" sz="1400" dirty="0">
                <a:latin typeface="Arial" panose="020B0604020202020204" pitchFamily="34" charset="0"/>
                <a:cs typeface="Arial" panose="020B0604020202020204" pitchFamily="34" charset="0"/>
              </a:rPr>
              <a:t>Rośnie PKB, jednak pomimo wysokiej dynamiki PKB w dalszym ciągu województwo podkarpackie zajmuje niską pozycję w rankingu w przeliczeniu na 1 mieszkańca. Dominującą branżą </a:t>
            </a:r>
            <a:br>
              <a:rPr lang="pl-PL" sz="1400" dirty="0">
                <a:latin typeface="Arial" panose="020B0604020202020204" pitchFamily="34" charset="0"/>
                <a:cs typeface="Arial" panose="020B0604020202020204" pitchFamily="34" charset="0"/>
              </a:rPr>
            </a:br>
            <a:r>
              <a:rPr lang="pl-PL" sz="1400" dirty="0">
                <a:latin typeface="Arial" panose="020B0604020202020204" pitchFamily="34" charset="0"/>
                <a:cs typeface="Arial" panose="020B0604020202020204" pitchFamily="34" charset="0"/>
              </a:rPr>
              <a:t>w strukturze PKB jest przemysł, który w ostatnich latach notował wysoką dynamikę produkcji sprzedanej. Rośnie zarówno dynamika sprzedaży produkcji budowlano-montażowej, jak i dynamika liczby mieszkań oddanych do użytkowania.</a:t>
            </a:r>
          </a:p>
          <a:p>
            <a:pPr marL="285750" indent="-285750">
              <a:spcBef>
                <a:spcPts val="600"/>
              </a:spcBef>
              <a:spcAft>
                <a:spcPts val="600"/>
              </a:spcAft>
              <a:buFont typeface="Wingdings" panose="05000000000000000000" pitchFamily="2" charset="2"/>
              <a:buChar char="ü"/>
            </a:pPr>
            <a:r>
              <a:rPr lang="pl-PL" sz="1600" b="1" dirty="0">
                <a:latin typeface="Arial" panose="020B0604020202020204" pitchFamily="34" charset="0"/>
                <a:cs typeface="Arial" panose="020B0604020202020204" pitchFamily="34" charset="0"/>
              </a:rPr>
              <a:t>Rynek pracy</a:t>
            </a:r>
          </a:p>
          <a:p>
            <a:pPr marL="268288">
              <a:spcBef>
                <a:spcPts val="600"/>
              </a:spcBef>
              <a:spcAft>
                <a:spcPts val="600"/>
              </a:spcAft>
            </a:pPr>
            <a:r>
              <a:rPr lang="pl-PL" sz="1400" dirty="0">
                <a:latin typeface="Arial" panose="020B0604020202020204" pitchFamily="34" charset="0"/>
                <a:cs typeface="Arial" panose="020B0604020202020204" pitchFamily="34" charset="0"/>
              </a:rPr>
              <a:t>Niska pozycja w rankingu województw pod względem stopy bezrobocia. Pomimo wzrostu zatrudnienia utrzymująca się od lat niekorzystana różnica w dynamice pomiędzy Polską </a:t>
            </a:r>
            <a:br>
              <a:rPr lang="pl-PL" sz="1400" dirty="0">
                <a:latin typeface="Arial" panose="020B0604020202020204" pitchFamily="34" charset="0"/>
                <a:cs typeface="Arial" panose="020B0604020202020204" pitchFamily="34" charset="0"/>
              </a:rPr>
            </a:br>
            <a:r>
              <a:rPr lang="pl-PL" sz="1400" dirty="0">
                <a:latin typeface="Arial" panose="020B0604020202020204" pitchFamily="34" charset="0"/>
                <a:cs typeface="Arial" panose="020B0604020202020204" pitchFamily="34" charset="0"/>
              </a:rPr>
              <a:t>a województwem podkarpackim.</a:t>
            </a:r>
          </a:p>
          <a:p>
            <a:pPr marL="285750" indent="-285750">
              <a:spcBef>
                <a:spcPts val="600"/>
              </a:spcBef>
              <a:spcAft>
                <a:spcPts val="600"/>
              </a:spcAft>
              <a:buFont typeface="Wingdings" panose="05000000000000000000" pitchFamily="2" charset="2"/>
              <a:buChar char="ü"/>
            </a:pPr>
            <a:r>
              <a:rPr lang="pl-PL" sz="1600" b="1" dirty="0">
                <a:latin typeface="Arial" panose="020B0604020202020204" pitchFamily="34" charset="0"/>
                <a:cs typeface="Arial" panose="020B0604020202020204" pitchFamily="34" charset="0"/>
              </a:rPr>
              <a:t>Finanse przedsiębiorstw</a:t>
            </a:r>
          </a:p>
          <a:p>
            <a:pPr marL="268288">
              <a:spcBef>
                <a:spcPts val="600"/>
              </a:spcBef>
              <a:spcAft>
                <a:spcPts val="600"/>
              </a:spcAft>
            </a:pPr>
            <a:r>
              <a:rPr lang="pl-PL" sz="1400" dirty="0">
                <a:latin typeface="Arial" panose="020B0604020202020204" pitchFamily="34" charset="0"/>
                <a:cs typeface="Arial" panose="020B0604020202020204" pitchFamily="34" charset="0"/>
              </a:rPr>
              <a:t>Wysoki udział przedsiębiorstw wykazujących zysk netto w rankingu województw. Niezmiennie utrzymuje się wyższy, niż w Polsce, wskaźnik udziału przychodów ze sprzedaży na eksport.</a:t>
            </a:r>
          </a:p>
          <a:p>
            <a:pPr marL="285750" indent="-285750">
              <a:spcBef>
                <a:spcPts val="600"/>
              </a:spcBef>
              <a:spcAft>
                <a:spcPts val="600"/>
              </a:spcAft>
              <a:buFont typeface="Wingdings" panose="05000000000000000000" pitchFamily="2" charset="2"/>
              <a:buChar char="ü"/>
            </a:pPr>
            <a:r>
              <a:rPr lang="pl-PL" sz="1600" b="1" dirty="0">
                <a:latin typeface="Arial" panose="020B0604020202020204" pitchFamily="34" charset="0"/>
                <a:cs typeface="Arial" panose="020B0604020202020204" pitchFamily="34" charset="0"/>
              </a:rPr>
              <a:t>Demografia przedsiębiorstw</a:t>
            </a:r>
          </a:p>
          <a:p>
            <a:pPr marL="268288" lvl="0">
              <a:spcBef>
                <a:spcPts val="600"/>
              </a:spcBef>
              <a:spcAft>
                <a:spcPts val="600"/>
              </a:spcAft>
            </a:pPr>
            <a:r>
              <a:rPr lang="pl-PL" sz="1400" dirty="0">
                <a:latin typeface="Arial" panose="020B0604020202020204" pitchFamily="34" charset="0"/>
                <a:cs typeface="Arial" panose="020B0604020202020204" pitchFamily="34" charset="0"/>
              </a:rPr>
              <a:t>Od lat obserwujemy przewagę liczby nowo powstałych przedsiębiorstw nad liczbą zlikwidowanych.</a:t>
            </a:r>
          </a:p>
          <a:p>
            <a:pPr marL="285750" lvl="0" indent="-285750">
              <a:spcBef>
                <a:spcPts val="600"/>
              </a:spcBef>
              <a:spcAft>
                <a:spcPts val="600"/>
              </a:spcAft>
              <a:buFont typeface="Wingdings" panose="05000000000000000000" pitchFamily="2" charset="2"/>
              <a:buChar char="ü"/>
            </a:pPr>
            <a:r>
              <a:rPr lang="pl-PL" sz="1600" b="1" dirty="0">
                <a:latin typeface="Arial" panose="020B0604020202020204" pitchFamily="34" charset="0"/>
                <a:cs typeface="Arial" panose="020B0604020202020204" pitchFamily="34" charset="0"/>
              </a:rPr>
              <a:t>Innowacyjność</a:t>
            </a:r>
          </a:p>
          <a:p>
            <a:pPr marL="268288" lvl="0">
              <a:spcBef>
                <a:spcPts val="600"/>
              </a:spcBef>
              <a:spcAft>
                <a:spcPts val="600"/>
              </a:spcAft>
            </a:pPr>
            <a:r>
              <a:rPr lang="pl-PL" sz="1400" dirty="0">
                <a:latin typeface="Arial" panose="020B0604020202020204" pitchFamily="34" charset="0"/>
                <a:cs typeface="Arial" panose="020B0604020202020204" pitchFamily="34" charset="0"/>
              </a:rPr>
              <a:t>Wysokie wskaźniki innowacyjności w porównaniu z innymi województwami.</a:t>
            </a:r>
          </a:p>
          <a:p>
            <a:pPr marL="342900" lvl="0" indent="-342900">
              <a:spcBef>
                <a:spcPts val="1200"/>
              </a:spcBef>
              <a:spcAft>
                <a:spcPts val="500"/>
              </a:spcAft>
              <a:buFont typeface="Wingdings" panose="05000000000000000000" pitchFamily="2" charset="2"/>
              <a:buChar char="§"/>
            </a:pPr>
            <a:endParaRPr lang="pl-PL" sz="12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346817607"/>
      </p:ext>
    </p:extLst>
  </p:cSld>
  <p:clrMapOvr>
    <a:masterClrMapping/>
  </p:clrMapOvr>
  <p:transition spd="slow">
    <p:fade/>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E86F71FE-7914-4B81-8823-C5108723045D}"/>
              </a:ext>
            </a:extLst>
          </p:cNvPr>
          <p:cNvSpPr>
            <a:spLocks noGrp="1"/>
          </p:cNvSpPr>
          <p:nvPr>
            <p:ph type="title"/>
          </p:nvPr>
        </p:nvSpPr>
        <p:spPr>
          <a:xfrm>
            <a:off x="628649" y="365126"/>
            <a:ext cx="2177303" cy="330971"/>
          </a:xfrm>
        </p:spPr>
        <p:txBody>
          <a:bodyPr>
            <a:noAutofit/>
          </a:bodyPr>
          <a:lstStyle/>
          <a:p>
            <a:r>
              <a:rPr lang="pl-PL" sz="2000" b="1" dirty="0">
                <a:solidFill>
                  <a:srgbClr val="173583"/>
                </a:solidFill>
                <a:latin typeface="Arial" panose="020B0604020202020204" pitchFamily="34" charset="0"/>
                <a:ea typeface="Fira Sans" panose="020B0503050000020004" pitchFamily="34" charset="0"/>
                <a:cs typeface="Arial" panose="020B0604020202020204" pitchFamily="34" charset="0"/>
              </a:rPr>
              <a:t>Podsumowanie</a:t>
            </a:r>
            <a:r>
              <a:rPr lang="pl-PL" sz="2000" b="1" dirty="0">
                <a:solidFill>
                  <a:schemeClr val="bg2"/>
                </a:solidFill>
                <a:latin typeface="Arial" panose="020B0604020202020204" pitchFamily="34" charset="0"/>
                <a:ea typeface="Fira Sans" panose="020B0503050000020004" pitchFamily="34" charset="0"/>
                <a:cs typeface="Arial" panose="020B0604020202020204" pitchFamily="34" charset="0"/>
              </a:rPr>
              <a:t>.</a:t>
            </a:r>
            <a:endParaRPr lang="pl-PL" sz="2000" dirty="0">
              <a:solidFill>
                <a:schemeClr val="bg2"/>
              </a:solidFill>
            </a:endParaRPr>
          </a:p>
        </p:txBody>
      </p:sp>
      <p:sp>
        <p:nvSpPr>
          <p:cNvPr id="2" name="Symbol zastępczy numeru slajdu 1"/>
          <p:cNvSpPr>
            <a:spLocks noGrp="1"/>
          </p:cNvSpPr>
          <p:nvPr>
            <p:ph type="sldNum" sz="quarter" idx="12"/>
          </p:nvPr>
        </p:nvSpPr>
        <p:spPr>
          <a:xfrm>
            <a:off x="6816538" y="6239810"/>
            <a:ext cx="2057400" cy="365125"/>
          </a:xfrm>
        </p:spPr>
        <p:txBody>
          <a:bodyPr/>
          <a:lstStyle/>
          <a:p>
            <a:fld id="{D34FB485-CFF7-4EBC-BE59-1C5DDF7BBD5C}" type="slidenum">
              <a:rPr lang="pl-PL" b="1" smtClean="0">
                <a:solidFill>
                  <a:schemeClr val="bg1"/>
                </a:solidFill>
                <a:latin typeface="Arial" panose="020B0604020202020204" pitchFamily="34" charset="0"/>
                <a:cs typeface="Arial" panose="020B0604020202020204" pitchFamily="34" charset="0"/>
              </a:rPr>
              <a:pPr/>
              <a:t>63</a:t>
            </a:fld>
            <a:endParaRPr lang="pl-PL" b="1" dirty="0">
              <a:solidFill>
                <a:schemeClr val="bg1"/>
              </a:solidFill>
              <a:latin typeface="Arial" panose="020B0604020202020204" pitchFamily="34" charset="0"/>
              <a:cs typeface="Arial" panose="020B0604020202020204" pitchFamily="34" charset="0"/>
            </a:endParaRPr>
          </a:p>
        </p:txBody>
      </p:sp>
      <p:sp>
        <p:nvSpPr>
          <p:cNvPr id="5" name="Prostokąt 4">
            <a:extLst>
              <a:ext uri="{FF2B5EF4-FFF2-40B4-BE49-F238E27FC236}">
                <a16:creationId xmlns:a16="http://schemas.microsoft.com/office/drawing/2014/main" id="{B3CD25ED-A8F4-4D28-9189-9C9A9D6837CC}"/>
              </a:ext>
            </a:extLst>
          </p:cNvPr>
          <p:cNvSpPr/>
          <p:nvPr/>
        </p:nvSpPr>
        <p:spPr>
          <a:xfrm>
            <a:off x="406904" y="696097"/>
            <a:ext cx="8562109" cy="4647426"/>
          </a:xfrm>
          <a:prstGeom prst="rect">
            <a:avLst/>
          </a:prstGeom>
        </p:spPr>
        <p:txBody>
          <a:bodyPr wrap="square">
            <a:spAutoFit/>
          </a:bodyPr>
          <a:lstStyle/>
          <a:p>
            <a:pPr marL="268288" indent="-268288">
              <a:spcBef>
                <a:spcPts val="600"/>
              </a:spcBef>
              <a:spcAft>
                <a:spcPts val="600"/>
              </a:spcAft>
              <a:buFont typeface="Wingdings" panose="05000000000000000000" pitchFamily="2" charset="2"/>
              <a:buChar char="ü"/>
            </a:pPr>
            <a:r>
              <a:rPr lang="pl-PL" sz="1600" b="1" dirty="0">
                <a:latin typeface="Arial" panose="020B0604020202020204" pitchFamily="34" charset="0"/>
                <a:cs typeface="Arial" panose="020B0604020202020204" pitchFamily="34" charset="0"/>
              </a:rPr>
              <a:t>Demografia </a:t>
            </a:r>
          </a:p>
          <a:p>
            <a:pPr marL="266700">
              <a:spcBef>
                <a:spcPts val="600"/>
              </a:spcBef>
              <a:spcAft>
                <a:spcPts val="600"/>
              </a:spcAft>
            </a:pPr>
            <a:r>
              <a:rPr lang="pl-PL" sz="1600" dirty="0">
                <a:solidFill>
                  <a:srgbClr val="000000"/>
                </a:solidFill>
                <a:latin typeface="Arial" panose="020B0604020202020204" pitchFamily="34" charset="0"/>
                <a:ea typeface="Times New Roman" panose="02020603050405020304" pitchFamily="18" charset="0"/>
                <a:cs typeface="Arial" panose="020B0604020202020204" pitchFamily="34" charset="0"/>
              </a:rPr>
              <a:t>Niekorzystne skutki procesów demograficznych to przede wszystkim ujemne saldo migracji, obserwujemy dzietność poniżej poziomu zabezpieczającego prostą zastępowalność pokoleń, zmniejszający się w strukturze ludności udział osób w wieku przedprodukcyjnym i produkcyjnym oraz dalsze wyludnienie się terenów peryferyjnie położonych (z dominacją obszarów wiejskich).</a:t>
            </a:r>
            <a:endParaRPr lang="pl-PL" sz="1600" dirty="0">
              <a:latin typeface="Arial" panose="020B0604020202020204" pitchFamily="34" charset="0"/>
              <a:ea typeface="Times New Roman" panose="02020603050405020304" pitchFamily="18" charset="0"/>
              <a:cs typeface="Arial" panose="020B0604020202020204" pitchFamily="34" charset="0"/>
            </a:endParaRPr>
          </a:p>
          <a:p>
            <a:pPr marL="266700" lvl="0">
              <a:spcBef>
                <a:spcPts val="600"/>
              </a:spcBef>
              <a:spcAft>
                <a:spcPts val="600"/>
              </a:spcAft>
            </a:pPr>
            <a:r>
              <a:rPr lang="pl-PL" sz="1600" dirty="0">
                <a:solidFill>
                  <a:srgbClr val="000000"/>
                </a:solidFill>
                <a:latin typeface="Arial" panose="020B0604020202020204" pitchFamily="34" charset="0"/>
                <a:ea typeface="Times New Roman" panose="02020603050405020304" pitchFamily="18" charset="0"/>
                <a:cs typeface="Arial" panose="020B0604020202020204" pitchFamily="34" charset="0"/>
              </a:rPr>
              <a:t>Duży napływ uchodźców spowodował konieczność znacznego skorygowania prognoz liczby ludności, nie tylko dla obszarów przygranicznych, ale dla całego kraju. Zgodnie </a:t>
            </a:r>
            <a:br>
              <a:rPr lang="pl-PL" sz="1600" dirty="0">
                <a:solidFill>
                  <a:srgbClr val="000000"/>
                </a:solidFill>
                <a:latin typeface="Arial" panose="020B0604020202020204" pitchFamily="34" charset="0"/>
                <a:ea typeface="Times New Roman" panose="02020603050405020304" pitchFamily="18" charset="0"/>
                <a:cs typeface="Arial" panose="020B0604020202020204" pitchFamily="34" charset="0"/>
              </a:rPr>
            </a:br>
            <a:r>
              <a:rPr lang="pl-PL" sz="1600" dirty="0">
                <a:solidFill>
                  <a:srgbClr val="000000"/>
                </a:solidFill>
                <a:latin typeface="Arial" panose="020B0604020202020204" pitchFamily="34" charset="0"/>
                <a:ea typeface="Times New Roman" panose="02020603050405020304" pitchFamily="18" charset="0"/>
                <a:cs typeface="Arial" panose="020B0604020202020204" pitchFamily="34" charset="0"/>
              </a:rPr>
              <a:t>z założeniami prognozy ludności przygotowanej w oparciu o model PROST, zmniejszająca się liczba ludności na Podkarpaciu zostanie częściowo zrównoważona w wyniku zwiększonej imigracji Ukraińców.</a:t>
            </a:r>
          </a:p>
          <a:p>
            <a:pPr marL="266700" lvl="0">
              <a:spcBef>
                <a:spcPts val="600"/>
              </a:spcBef>
              <a:spcAft>
                <a:spcPts val="600"/>
              </a:spcAft>
            </a:pPr>
            <a:r>
              <a:rPr lang="pl-PL" sz="1600" dirty="0">
                <a:latin typeface="Arial" panose="020B0604020202020204" pitchFamily="34" charset="0"/>
                <a:cs typeface="Arial" panose="020B0604020202020204" pitchFamily="34" charset="0"/>
              </a:rPr>
              <a:t>Integracja różnych źródeł danych (zwłaszcza Big data) i prowadzenia nowych badań ankietowych w zakresie jakości życia.</a:t>
            </a:r>
          </a:p>
          <a:p>
            <a:pPr marL="266700" lvl="0">
              <a:spcBef>
                <a:spcPts val="600"/>
              </a:spcBef>
              <a:spcAft>
                <a:spcPts val="600"/>
              </a:spcAft>
            </a:pPr>
            <a:r>
              <a:rPr lang="pl-PL" sz="1600" dirty="0">
                <a:solidFill>
                  <a:srgbClr val="000000"/>
                </a:solidFill>
                <a:latin typeface="Arial" panose="020B0604020202020204" pitchFamily="34" charset="0"/>
                <a:ea typeface="Times New Roman" panose="02020603050405020304" pitchFamily="18" charset="0"/>
                <a:cs typeface="Arial" panose="020B0604020202020204" pitchFamily="34" charset="0"/>
              </a:rPr>
              <a:t>Konieczność budowania modeli wzrostu i rozwoju gospodarczego w oparciu </a:t>
            </a:r>
            <a:br>
              <a:rPr lang="pl-PL" sz="1600" dirty="0">
                <a:solidFill>
                  <a:srgbClr val="000000"/>
                </a:solidFill>
                <a:latin typeface="Arial" panose="020B0604020202020204" pitchFamily="34" charset="0"/>
                <a:ea typeface="Times New Roman" panose="02020603050405020304" pitchFamily="18" charset="0"/>
                <a:cs typeface="Arial" panose="020B0604020202020204" pitchFamily="34" charset="0"/>
              </a:rPr>
            </a:br>
            <a:r>
              <a:rPr lang="pl-PL" sz="1600" dirty="0">
                <a:solidFill>
                  <a:srgbClr val="000000"/>
                </a:solidFill>
                <a:latin typeface="Arial" panose="020B0604020202020204" pitchFamily="34" charset="0"/>
                <a:ea typeface="Times New Roman" panose="02020603050405020304" pitchFamily="18" charset="0"/>
                <a:cs typeface="Arial" panose="020B0604020202020204" pitchFamily="34" charset="0"/>
              </a:rPr>
              <a:t>o szczegółowe badania dotyczące kapitału terytorialnego (w tym kapitału społecznego), </a:t>
            </a:r>
            <a:br>
              <a:rPr lang="pl-PL" sz="1600" dirty="0">
                <a:solidFill>
                  <a:srgbClr val="000000"/>
                </a:solidFill>
                <a:latin typeface="Arial" panose="020B0604020202020204" pitchFamily="34" charset="0"/>
                <a:ea typeface="Times New Roman" panose="02020603050405020304" pitchFamily="18" charset="0"/>
                <a:cs typeface="Arial" panose="020B0604020202020204" pitchFamily="34" charset="0"/>
              </a:rPr>
            </a:br>
            <a:r>
              <a:rPr lang="pl-PL" sz="1600" dirty="0">
                <a:solidFill>
                  <a:srgbClr val="000000"/>
                </a:solidFill>
                <a:latin typeface="Arial" panose="020B0604020202020204" pitchFamily="34" charset="0"/>
                <a:ea typeface="Times New Roman" panose="02020603050405020304" pitchFamily="18" charset="0"/>
                <a:cs typeface="Arial" panose="020B0604020202020204" pitchFamily="34" charset="0"/>
              </a:rPr>
              <a:t>a także dotyczące absorbcji innowacji.</a:t>
            </a:r>
          </a:p>
        </p:txBody>
      </p:sp>
    </p:spTree>
    <p:extLst>
      <p:ext uri="{BB962C8B-B14F-4D97-AF65-F5344CB8AC3E}">
        <p14:creationId xmlns:p14="http://schemas.microsoft.com/office/powerpoint/2010/main" val="3817566583"/>
      </p:ext>
    </p:extLst>
  </p:cSld>
  <p:clrMapOvr>
    <a:masterClrMapping/>
  </p:clrMapOvr>
  <p:transition spd="slow">
    <p:fade/>
  </p:transition>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5" name="Symbol zastępczy numeru slajdu 2"/>
          <p:cNvSpPr>
            <a:spLocks noGrp="1"/>
          </p:cNvSpPr>
          <p:nvPr/>
        </p:nvSpPr>
        <p:spPr>
          <a:xfrm>
            <a:off x="7560579" y="5578975"/>
            <a:ext cx="440421" cy="169877"/>
          </a:xfrm>
          <a:prstGeom prst="rect">
            <a:avLst/>
          </a:prstGeom>
        </p:spPr>
        <p:txBody>
          <a:bodyPr vert="horz" lIns="68580" tIns="34290" rIns="68580" bIns="34290" rtlCol="0" anchor="ctr"/>
          <a:lstStyle>
            <a:defPPr>
              <a:defRPr lang="pl-PL"/>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pl-PL" sz="900" dirty="0">
                <a:solidFill>
                  <a:prstClr val="white"/>
                </a:solidFill>
                <a:latin typeface="Fira Sans" panose="020B0503050000020004" pitchFamily="34" charset="0"/>
                <a:ea typeface="Fira Sans" panose="020B0503050000020004" pitchFamily="34" charset="0"/>
              </a:rPr>
              <a:t>34</a:t>
            </a:r>
          </a:p>
        </p:txBody>
      </p:sp>
      <p:pic>
        <p:nvPicPr>
          <p:cNvPr id="6" name="Obraz 5" descr="Logo&#10;&#10;Logo Urzędu Statystycznego w Rzeszowi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7572" y="169872"/>
            <a:ext cx="1740954" cy="540000"/>
          </a:xfrm>
          <a:prstGeom prst="rect">
            <a:avLst/>
          </a:prstGeom>
        </p:spPr>
      </p:pic>
      <p:sp>
        <p:nvSpPr>
          <p:cNvPr id="2" name="Tytuł 1">
            <a:extLst>
              <a:ext uri="{FF2B5EF4-FFF2-40B4-BE49-F238E27FC236}">
                <a16:creationId xmlns:a16="http://schemas.microsoft.com/office/drawing/2014/main" id="{BC333509-A7D9-4826-9D21-1AFD15FFB727}"/>
              </a:ext>
            </a:extLst>
          </p:cNvPr>
          <p:cNvSpPr>
            <a:spLocks noGrp="1"/>
          </p:cNvSpPr>
          <p:nvPr>
            <p:ph type="title"/>
          </p:nvPr>
        </p:nvSpPr>
        <p:spPr>
          <a:xfrm>
            <a:off x="104489" y="4083535"/>
            <a:ext cx="4135817" cy="1663294"/>
          </a:xfrm>
        </p:spPr>
        <p:txBody>
          <a:bodyPr>
            <a:noAutofit/>
          </a:bodyPr>
          <a:lstStyle/>
          <a:p>
            <a:r>
              <a:rPr lang="pl-PL" sz="2000" b="1" dirty="0">
                <a:latin typeface="Arial" panose="020B0604020202020204" pitchFamily="34" charset="0"/>
                <a:ea typeface="Fira Sans" panose="020B0503050000020004" pitchFamily="34" charset="0"/>
                <a:cs typeface="Arial" panose="020B0604020202020204" pitchFamily="34" charset="0"/>
              </a:rPr>
              <a:t>Urząd Statystyczny w Rzeszowie</a:t>
            </a:r>
            <a:br>
              <a:rPr lang="pl-PL" sz="2000" b="1" dirty="0">
                <a:latin typeface="Arial" panose="020B0604020202020204" pitchFamily="34" charset="0"/>
                <a:ea typeface="Fira Sans" panose="020B0503050000020004" pitchFamily="34" charset="0"/>
                <a:cs typeface="Arial" panose="020B0604020202020204" pitchFamily="34" charset="0"/>
              </a:rPr>
            </a:br>
            <a:br>
              <a:rPr lang="pl-PL" sz="2000" b="1" dirty="0">
                <a:latin typeface="Arial" panose="020B0604020202020204" pitchFamily="34" charset="0"/>
                <a:ea typeface="Fira Sans" panose="020B0503050000020004" pitchFamily="34" charset="0"/>
                <a:cs typeface="Arial" panose="020B0604020202020204" pitchFamily="34" charset="0"/>
              </a:rPr>
            </a:br>
            <a:br>
              <a:rPr lang="pl-PL" sz="2000" b="1" dirty="0">
                <a:latin typeface="Arial" panose="020B0604020202020204" pitchFamily="34" charset="0"/>
                <a:ea typeface="Fira Sans" panose="020B0503050000020004" pitchFamily="34" charset="0"/>
                <a:cs typeface="Arial" panose="020B0604020202020204" pitchFamily="34" charset="0"/>
              </a:rPr>
            </a:br>
            <a:r>
              <a:rPr lang="pl-PL" sz="2000" dirty="0">
                <a:latin typeface="Arial" panose="020B0604020202020204" pitchFamily="34" charset="0"/>
                <a:ea typeface="Fira Sans" panose="020B0503050000020004" pitchFamily="34" charset="0"/>
                <a:cs typeface="Arial" panose="020B0604020202020204" pitchFamily="34" charset="0"/>
              </a:rPr>
              <a:t>dr hab. Marek Cierpiał-Wolan, </a:t>
            </a:r>
            <a:br>
              <a:rPr lang="pl-PL" sz="2000" dirty="0">
                <a:latin typeface="Arial" panose="020B0604020202020204" pitchFamily="34" charset="0"/>
                <a:ea typeface="Fira Sans" panose="020B0503050000020004" pitchFamily="34" charset="0"/>
                <a:cs typeface="Arial" panose="020B0604020202020204" pitchFamily="34" charset="0"/>
              </a:rPr>
            </a:br>
            <a:r>
              <a:rPr lang="pl-PL" sz="2000" dirty="0">
                <a:latin typeface="Arial" panose="020B0604020202020204" pitchFamily="34" charset="0"/>
                <a:ea typeface="Fira Sans" panose="020B0503050000020004" pitchFamily="34" charset="0"/>
                <a:cs typeface="Arial" panose="020B0604020202020204" pitchFamily="34" charset="0"/>
              </a:rPr>
              <a:t>prof. UR Dyrektor</a:t>
            </a:r>
            <a:endParaRPr lang="pl-PL" sz="2000" dirty="0"/>
          </a:p>
        </p:txBody>
      </p:sp>
    </p:spTree>
    <p:extLst>
      <p:ext uri="{BB962C8B-B14F-4D97-AF65-F5344CB8AC3E}">
        <p14:creationId xmlns:p14="http://schemas.microsoft.com/office/powerpoint/2010/main" val="1798817598"/>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p:cNvSpPr>
            <a:spLocks noGrp="1"/>
          </p:cNvSpPr>
          <p:nvPr>
            <p:ph type="title"/>
          </p:nvPr>
        </p:nvSpPr>
        <p:spPr>
          <a:xfrm>
            <a:off x="628649" y="365126"/>
            <a:ext cx="7951817" cy="570539"/>
          </a:xfrm>
        </p:spPr>
        <p:txBody>
          <a:bodyPr>
            <a:normAutofit/>
          </a:bodyPr>
          <a:lstStyle/>
          <a:p>
            <a:r>
              <a:rPr lang="pl-PL" sz="1800" b="1" dirty="0">
                <a:solidFill>
                  <a:srgbClr val="173583"/>
                </a:solidFill>
                <a:latin typeface="Arial" panose="020B0604020202020204" pitchFamily="34" charset="0"/>
                <a:cs typeface="Arial" panose="020B0604020202020204" pitchFamily="34" charset="0"/>
              </a:rPr>
              <a:t>Dynamika produktu krajowego brutto na 1 mieszkańca </a:t>
            </a:r>
            <a:br>
              <a:rPr lang="pl-PL" sz="1800" b="1" dirty="0">
                <a:solidFill>
                  <a:srgbClr val="173583"/>
                </a:solidFill>
                <a:latin typeface="Arial" panose="020B0604020202020204" pitchFamily="34" charset="0"/>
                <a:cs typeface="Arial" panose="020B0604020202020204" pitchFamily="34" charset="0"/>
              </a:rPr>
            </a:br>
            <a:r>
              <a:rPr lang="pl-PL" sz="1600" b="1" dirty="0">
                <a:solidFill>
                  <a:srgbClr val="173583"/>
                </a:solidFill>
                <a:latin typeface="Arial" panose="020B0604020202020204" pitchFamily="34" charset="0"/>
                <a:cs typeface="Arial" panose="020B0604020202020204" pitchFamily="34" charset="0"/>
              </a:rPr>
              <a:t>rok poprzedni = 100 (ceny bieżące</a:t>
            </a:r>
            <a:r>
              <a:rPr lang="pl-PL" sz="1600" b="1" dirty="0">
                <a:solidFill>
                  <a:srgbClr val="173583"/>
                </a:solidFill>
                <a:latin typeface="Arial" panose="020B0604020202020204" pitchFamily="34" charset="0"/>
                <a:ea typeface="Fira Sans" panose="020B0503050000020004" pitchFamily="34" charset="0"/>
                <a:cs typeface="Arial" panose="020B0604020202020204" pitchFamily="34" charset="0"/>
              </a:rPr>
              <a:t>)</a:t>
            </a:r>
            <a:endParaRPr lang="pl-PL" sz="1600" dirty="0"/>
          </a:p>
        </p:txBody>
      </p:sp>
      <p:sp>
        <p:nvSpPr>
          <p:cNvPr id="2" name="Symbol zastępczy numeru slajdu 1"/>
          <p:cNvSpPr>
            <a:spLocks noGrp="1"/>
          </p:cNvSpPr>
          <p:nvPr>
            <p:ph type="sldNum" sz="quarter" idx="12"/>
          </p:nvPr>
        </p:nvSpPr>
        <p:spPr>
          <a:xfrm>
            <a:off x="6744820" y="6230845"/>
            <a:ext cx="2057400" cy="365125"/>
          </a:xfrm>
        </p:spPr>
        <p:txBody>
          <a:bodyPr/>
          <a:lstStyle/>
          <a:p>
            <a:fld id="{D34FB485-CFF7-4EBC-BE59-1C5DDF7BBD5C}" type="slidenum">
              <a:rPr lang="pl-PL" b="1" smtClean="0">
                <a:solidFill>
                  <a:schemeClr val="bg1"/>
                </a:solidFill>
                <a:latin typeface="Arial" panose="020B0604020202020204" pitchFamily="34" charset="0"/>
                <a:cs typeface="Arial" panose="020B0604020202020204" pitchFamily="34" charset="0"/>
              </a:rPr>
              <a:pPr/>
              <a:t>7</a:t>
            </a:fld>
            <a:endParaRPr lang="pl-PL" b="1" dirty="0">
              <a:solidFill>
                <a:schemeClr val="bg1"/>
              </a:solidFill>
              <a:latin typeface="Arial" panose="020B0604020202020204" pitchFamily="34" charset="0"/>
              <a:cs typeface="Arial" panose="020B0604020202020204" pitchFamily="34" charset="0"/>
            </a:endParaRPr>
          </a:p>
        </p:txBody>
      </p:sp>
      <p:sp>
        <p:nvSpPr>
          <p:cNvPr id="12" name="Prostokąt 11"/>
          <p:cNvSpPr/>
          <p:nvPr/>
        </p:nvSpPr>
        <p:spPr>
          <a:xfrm>
            <a:off x="442687" y="5643724"/>
            <a:ext cx="2494594" cy="261610"/>
          </a:xfrm>
          <a:prstGeom prst="rect">
            <a:avLst/>
          </a:prstGeom>
        </p:spPr>
        <p:txBody>
          <a:bodyPr wrap="none">
            <a:spAutoFit/>
          </a:bodyPr>
          <a:lstStyle/>
          <a:p>
            <a:r>
              <a:rPr lang="pl-PL" sz="1100" dirty="0">
                <a:latin typeface="Arial" panose="020B0604020202020204" pitchFamily="34" charset="0"/>
                <a:cs typeface="Arial" panose="020B0604020202020204" pitchFamily="34" charset="0"/>
              </a:rPr>
              <a:t>Dane za 2021 r. – szacunki wstępne </a:t>
            </a:r>
            <a:endParaRPr lang="pl-PL" sz="1100" dirty="0"/>
          </a:p>
        </p:txBody>
      </p:sp>
      <p:pic>
        <p:nvPicPr>
          <p:cNvPr id="5" name="Obraz 4" descr="Wykres liniowy przedstawia dane dla Polski i Podkarpacia w tym: 105,7 w 2015, 102,7 w 2016, 105,8 w 2017, 108,3 w 2018, 107,8 w 2019, 99,9 w 2020, 113,4 w 2021" title="Dynamika produktu krajowego brutto na 1 mieszkańca rok poprzedni = 100 (ceny bieżące)">
            <a:extLst>
              <a:ext uri="{FF2B5EF4-FFF2-40B4-BE49-F238E27FC236}">
                <a16:creationId xmlns:a16="http://schemas.microsoft.com/office/drawing/2014/main" id="{D935B047-8220-4C18-8E03-20693E9455F9}"/>
              </a:ext>
            </a:extLst>
          </p:cNvPr>
          <p:cNvPicPr>
            <a:picLocks noChangeAspect="1"/>
          </p:cNvPicPr>
          <p:nvPr/>
        </p:nvPicPr>
        <p:blipFill>
          <a:blip r:embed="rId2"/>
          <a:stretch>
            <a:fillRect/>
          </a:stretch>
        </p:blipFill>
        <p:spPr>
          <a:xfrm>
            <a:off x="563532" y="1063563"/>
            <a:ext cx="8016935" cy="4365114"/>
          </a:xfrm>
          <a:prstGeom prst="rect">
            <a:avLst/>
          </a:prstGeom>
        </p:spPr>
      </p:pic>
    </p:spTree>
    <p:extLst>
      <p:ext uri="{BB962C8B-B14F-4D97-AF65-F5344CB8AC3E}">
        <p14:creationId xmlns:p14="http://schemas.microsoft.com/office/powerpoint/2010/main" val="3714995170"/>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title"/>
          </p:nvPr>
        </p:nvSpPr>
        <p:spPr>
          <a:xfrm>
            <a:off x="628650" y="365126"/>
            <a:ext cx="7886700" cy="676865"/>
          </a:xfrm>
        </p:spPr>
        <p:txBody>
          <a:bodyPr>
            <a:normAutofit/>
          </a:bodyPr>
          <a:lstStyle/>
          <a:p>
            <a:r>
              <a:rPr lang="pl-PL" sz="1800" b="1" dirty="0">
                <a:solidFill>
                  <a:srgbClr val="173583"/>
                </a:solidFill>
                <a:latin typeface="Arial" panose="020B0604020202020204" pitchFamily="34" charset="0"/>
                <a:cs typeface="Arial" panose="020B0604020202020204" pitchFamily="34" charset="0"/>
              </a:rPr>
              <a:t>Dominujący udział rodzaju działalności w tworzeniu produktu krajowego brutto regionów w 2020 r.</a:t>
            </a:r>
            <a:endParaRPr lang="pl-PL" sz="1800" dirty="0"/>
          </a:p>
        </p:txBody>
      </p:sp>
      <p:sp>
        <p:nvSpPr>
          <p:cNvPr id="2" name="Symbol zastępczy numeru slajdu 1"/>
          <p:cNvSpPr>
            <a:spLocks noGrp="1"/>
          </p:cNvSpPr>
          <p:nvPr>
            <p:ph type="sldNum" sz="quarter" idx="12"/>
          </p:nvPr>
        </p:nvSpPr>
        <p:spPr>
          <a:xfrm>
            <a:off x="6762750" y="6239857"/>
            <a:ext cx="2057400" cy="365125"/>
          </a:xfrm>
        </p:spPr>
        <p:txBody>
          <a:bodyPr/>
          <a:lstStyle/>
          <a:p>
            <a:fld id="{D34FB485-CFF7-4EBC-BE59-1C5DDF7BBD5C}" type="slidenum">
              <a:rPr lang="pl-PL" b="1" smtClean="0">
                <a:solidFill>
                  <a:schemeClr val="bg1"/>
                </a:solidFill>
                <a:latin typeface="Arial" panose="020B0604020202020204" pitchFamily="34" charset="0"/>
                <a:cs typeface="Arial" panose="020B0604020202020204" pitchFamily="34" charset="0"/>
              </a:rPr>
              <a:pPr/>
              <a:t>8</a:t>
            </a:fld>
            <a:endParaRPr lang="pl-PL" b="1" dirty="0">
              <a:solidFill>
                <a:schemeClr val="bg1"/>
              </a:solidFill>
              <a:latin typeface="Arial" panose="020B0604020202020204" pitchFamily="34" charset="0"/>
              <a:cs typeface="Arial" panose="020B0604020202020204" pitchFamily="34" charset="0"/>
            </a:endParaRPr>
          </a:p>
        </p:txBody>
      </p:sp>
      <p:pic>
        <p:nvPicPr>
          <p:cNvPr id="3" name="Obraz 2" descr="Kontur Polski w tym dane: Przemysł: Lubuskie, Wielkopolskie, Kujawsko-pomorskie, Mazowiecki regionalny, Łódzkie, Dolnośląskie, Opolskie, Śląskie, Świętokrzyskie, Podkarpackie. Handel; naprawa pojazdów samochodowych; transport i gospodarka magazynowa; zakwaterowanie i gastronomia; informacja i komunikacja: Pomorskie. Pozostałe usługi: Zachodniopomorskie, Warmińsko-Mazurskie, Podlaskie, Lubelskie, Małopolskie" title="Dominujący udział rodzaju działalności w tworzeniu produktu krajowego brutto regionów w 2020 r.">
            <a:extLst>
              <a:ext uri="{FF2B5EF4-FFF2-40B4-BE49-F238E27FC236}">
                <a16:creationId xmlns:a16="http://schemas.microsoft.com/office/drawing/2014/main" id="{DDA6CF31-027A-454B-A58C-1BFCE2D71AF8}"/>
              </a:ext>
            </a:extLst>
          </p:cNvPr>
          <p:cNvPicPr>
            <a:picLocks noChangeAspect="1"/>
          </p:cNvPicPr>
          <p:nvPr/>
        </p:nvPicPr>
        <p:blipFill>
          <a:blip r:embed="rId2"/>
          <a:stretch>
            <a:fillRect/>
          </a:stretch>
        </p:blipFill>
        <p:spPr>
          <a:xfrm>
            <a:off x="1447529" y="1354726"/>
            <a:ext cx="6248942" cy="4572396"/>
          </a:xfrm>
          <a:prstGeom prst="rect">
            <a:avLst/>
          </a:prstGeom>
        </p:spPr>
      </p:pic>
    </p:spTree>
    <p:extLst>
      <p:ext uri="{BB962C8B-B14F-4D97-AF65-F5344CB8AC3E}">
        <p14:creationId xmlns:p14="http://schemas.microsoft.com/office/powerpoint/2010/main" val="597571306"/>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descr="Wykres kołowy prezentuje dane: Rolnictwo, leśnictwo, łowiectwo i rybactwo 1,7%, Przemysł 30,4%, Budownictwo 7,7%, Handel; naprawa pojazdów samochodowych; transport i gospodarka magazynowa; zakwaterowanie i gastronomia; informacja i komunikacja 25,6%, Działalność finansowa i ubezpieczeniowa; obsługa rynku nieruchomości 7,9%, Pozostałe usługi 26,6%" title="Struktura produktu krajowego brutto w województwie podkarpackim według rodzajów działalności w 2020 r. "/>
          <p:cNvSpPr>
            <a:spLocks noGrp="1"/>
          </p:cNvSpPr>
          <p:nvPr>
            <p:ph type="title"/>
          </p:nvPr>
        </p:nvSpPr>
        <p:spPr>
          <a:xfrm>
            <a:off x="628650" y="365127"/>
            <a:ext cx="7886700" cy="756338"/>
          </a:xfrm>
        </p:spPr>
        <p:txBody>
          <a:bodyPr>
            <a:normAutofit/>
          </a:bodyPr>
          <a:lstStyle/>
          <a:p>
            <a:r>
              <a:rPr lang="pl-PL" sz="1800" b="1" dirty="0">
                <a:solidFill>
                  <a:srgbClr val="173583"/>
                </a:solidFill>
                <a:latin typeface="Arial" panose="020B0604020202020204" pitchFamily="34" charset="0"/>
                <a:cs typeface="Arial" panose="020B0604020202020204" pitchFamily="34" charset="0"/>
              </a:rPr>
              <a:t>Struktura produktu krajowego brutto w województwie podkarpackim według rodzajów działalności w 2020 r. </a:t>
            </a:r>
            <a:endParaRPr lang="pl-PL" sz="1800" dirty="0"/>
          </a:p>
        </p:txBody>
      </p:sp>
      <p:sp>
        <p:nvSpPr>
          <p:cNvPr id="2" name="Symbol zastępczy numeru slajdu 1"/>
          <p:cNvSpPr>
            <a:spLocks noGrp="1"/>
          </p:cNvSpPr>
          <p:nvPr>
            <p:ph type="sldNum" sz="quarter" idx="12"/>
          </p:nvPr>
        </p:nvSpPr>
        <p:spPr>
          <a:xfrm>
            <a:off x="6753785" y="6212916"/>
            <a:ext cx="2057400" cy="365125"/>
          </a:xfrm>
        </p:spPr>
        <p:txBody>
          <a:bodyPr/>
          <a:lstStyle/>
          <a:p>
            <a:fld id="{D34FB485-CFF7-4EBC-BE59-1C5DDF7BBD5C}" type="slidenum">
              <a:rPr lang="pl-PL" b="1" smtClean="0">
                <a:solidFill>
                  <a:schemeClr val="bg1"/>
                </a:solidFill>
                <a:latin typeface="Arial" panose="020B0604020202020204" pitchFamily="34" charset="0"/>
                <a:cs typeface="Arial" panose="020B0604020202020204" pitchFamily="34" charset="0"/>
              </a:rPr>
              <a:pPr/>
              <a:t>9</a:t>
            </a:fld>
            <a:endParaRPr lang="pl-PL" b="1" dirty="0">
              <a:solidFill>
                <a:schemeClr val="bg1"/>
              </a:solidFill>
              <a:latin typeface="Arial" panose="020B0604020202020204" pitchFamily="34" charset="0"/>
              <a:cs typeface="Arial" panose="020B0604020202020204" pitchFamily="34" charset="0"/>
            </a:endParaRPr>
          </a:p>
        </p:txBody>
      </p:sp>
      <p:pic>
        <p:nvPicPr>
          <p:cNvPr id="3" name="Obraz 2" descr="Wykres kołowy prezentuje dane: Rolnictwo, leśnictwo, łowiectwo i rybactwo 1,7%, Przemysł 30,4%, Budownictwo 7,7%, Handel; naprawa pojazdów samochodowych; transport i gospodarka magazynowa; zakwaterowanie i gastronomia; informacja i komunikacja 25,6%, Działalność finansowa i ubezpieczeniowa; obsługa rynku nieruchomości 7,9%, Pozostałe usługi 26,6%" title="Struktura produktu krajowego brutto w województwie podkarpackim według rodzajów działalności w 2020 r. ">
            <a:extLst>
              <a:ext uri="{FF2B5EF4-FFF2-40B4-BE49-F238E27FC236}">
                <a16:creationId xmlns:a16="http://schemas.microsoft.com/office/drawing/2014/main" id="{E68B512C-EF15-487C-9AEC-701B3733636D}"/>
              </a:ext>
            </a:extLst>
          </p:cNvPr>
          <p:cNvPicPr>
            <a:picLocks noChangeAspect="1"/>
          </p:cNvPicPr>
          <p:nvPr/>
        </p:nvPicPr>
        <p:blipFill>
          <a:blip r:embed="rId2"/>
          <a:stretch>
            <a:fillRect/>
          </a:stretch>
        </p:blipFill>
        <p:spPr>
          <a:xfrm>
            <a:off x="173355" y="1121464"/>
            <a:ext cx="8797290" cy="4615072"/>
          </a:xfrm>
          <a:prstGeom prst="rect">
            <a:avLst/>
          </a:prstGeom>
        </p:spPr>
      </p:pic>
    </p:spTree>
    <p:extLst>
      <p:ext uri="{BB962C8B-B14F-4D97-AF65-F5344CB8AC3E}">
        <p14:creationId xmlns:p14="http://schemas.microsoft.com/office/powerpoint/2010/main" val="700775272"/>
      </p:ext>
    </p:extLst>
  </p:cSld>
  <p:clrMapOvr>
    <a:masterClrMapping/>
  </p:clrMapOvr>
  <p:transition spd="slow">
    <p:fade/>
  </p:transition>
</p:sld>
</file>

<file path=ppt/theme/theme1.xml><?xml version="1.0" encoding="utf-8"?>
<a:theme xmlns:a="http://schemas.openxmlformats.org/drawingml/2006/main" name="Motyw pakietu Office">
  <a:themeElements>
    <a:clrScheme name="Motyw pakietu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Motyw pakietu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tyw pakietu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7316</TotalTime>
  <Words>2773</Words>
  <Application>Microsoft Office PowerPoint</Application>
  <PresentationFormat>Pokaz na ekranie (4:3)</PresentationFormat>
  <Paragraphs>296</Paragraphs>
  <Slides>64</Slides>
  <Notes>6</Notes>
  <HiddenSlides>0</HiddenSlides>
  <MMClips>0</MMClips>
  <ScaleCrop>false</ScaleCrop>
  <HeadingPairs>
    <vt:vector size="6" baseType="variant">
      <vt:variant>
        <vt:lpstr>Używane czcionki</vt:lpstr>
      </vt:variant>
      <vt:variant>
        <vt:i4>8</vt:i4>
      </vt:variant>
      <vt:variant>
        <vt:lpstr>Motyw</vt:lpstr>
      </vt:variant>
      <vt:variant>
        <vt:i4>1</vt:i4>
      </vt:variant>
      <vt:variant>
        <vt:lpstr>Tytuły slajdów</vt:lpstr>
      </vt:variant>
      <vt:variant>
        <vt:i4>64</vt:i4>
      </vt:variant>
    </vt:vector>
  </HeadingPairs>
  <TitlesOfParts>
    <vt:vector size="73" baseType="lpstr">
      <vt:lpstr>맑은 고딕</vt:lpstr>
      <vt:lpstr>Arial</vt:lpstr>
      <vt:lpstr>Calibri</vt:lpstr>
      <vt:lpstr>Calibri Light</vt:lpstr>
      <vt:lpstr>Cambria Math</vt:lpstr>
      <vt:lpstr>Fira Sans</vt:lpstr>
      <vt:lpstr>Times New Roman</vt:lpstr>
      <vt:lpstr>Wingdings</vt:lpstr>
      <vt:lpstr>Motyw pakietu Office</vt:lpstr>
      <vt:lpstr>Diagnoza sytuacji społeczno-gospodarczej  oraz możliwości rozwoju  województwa podkarpackiego  w dynamicznie zmieniającym się otoczeniu</vt:lpstr>
      <vt:lpstr>Produkt krajowy brutto</vt:lpstr>
      <vt:lpstr>Udział regionów w tworzeniu produktu krajowego brutto w 2021 r.  (ceny bieżące)</vt:lpstr>
      <vt:lpstr>Produkt krajowy brutto w województwie podkarpackim w mld zł ogółem (ceny bieżące)</vt:lpstr>
      <vt:lpstr>Dynamika produktu krajowego brutto według regionów w 2021 r.  (rok poprzedni = 100) szacunki wstępne</vt:lpstr>
      <vt:lpstr>Produkt krajowy brutto na 1 mieszkańca według regionów w 2021 r. (ceny bieżące)</vt:lpstr>
      <vt:lpstr>Dynamika produktu krajowego brutto na 1 mieszkańca  rok poprzedni = 100 (ceny bieżące)</vt:lpstr>
      <vt:lpstr>Dominujący udział rodzaju działalności w tworzeniu produktu krajowego brutto regionów w 2020 r.</vt:lpstr>
      <vt:lpstr>Struktura produktu krajowego brutto w województwie podkarpackim według rodzajów działalności w 2020 r. </vt:lpstr>
      <vt:lpstr>Przemysł</vt:lpstr>
      <vt:lpstr>Dynamika produkcji sprzedanej przemysłu (ceny stałe, analogiczny okres roku poprzedniego = 100)</vt:lpstr>
      <vt:lpstr>Dynamika produkcji sprzedanej przemysłu  (ceny stałe, przeciętna miesięczna 2015 = 100)</vt:lpstr>
      <vt:lpstr>Struktura produkcji sprzedanej przemysłu według działów  w województwie podkarpackim we wrześniu 2023 r.</vt:lpstr>
      <vt:lpstr>Budownictwo</vt:lpstr>
      <vt:lpstr>Dynamika sprzedaży produkcji budowlano-montażowej</vt:lpstr>
      <vt:lpstr>Budownictwo mieszkaniowe</vt:lpstr>
      <vt:lpstr>Budownictwo mieszkaniowe Zmiana liczby mieszkań oddanych do użytkowania w okresie styczeń-grudzień 2022 r. </vt:lpstr>
      <vt:lpstr>Handel detaliczny</vt:lpstr>
      <vt:lpstr>Dynamika sprzedaży detalicznej</vt:lpstr>
      <vt:lpstr>Dynamika sprzedaży detalicznej we wrześniu 2023 r.</vt:lpstr>
      <vt:lpstr>Wyniki finansowe</vt:lpstr>
      <vt:lpstr>Udział liczby przedsiębiorstw wykazujących zysk netto w ogólnej liczbie przedsiębiorstw w okresie styczeń-czerwiec w %</vt:lpstr>
      <vt:lpstr>Wskaźnik rentowności obrotu netto</vt:lpstr>
      <vt:lpstr>Wskaźnik rentowności obrotu netto w okresie styczeń-czerwiec</vt:lpstr>
      <vt:lpstr>Udział przychodów ze sprzedaży produktów, towarów i materiałów na eksport w przychodach ze sprzedaży produktów, towarów i materiałów</vt:lpstr>
      <vt:lpstr>Demografia przedsiębiorstw</vt:lpstr>
      <vt:lpstr>Przedsiębiorstwa w rejestrze REGON w województwie podkarpackim </vt:lpstr>
      <vt:lpstr>Przedsiębiorstwa nowo zarejestrowane i wykreślone w rejestrze REGON w województwie podkarpackim w okresie styczeń-wrzesień</vt:lpstr>
      <vt:lpstr>Rynek pracy</vt:lpstr>
      <vt:lpstr>Stopa bezrobocia</vt:lpstr>
      <vt:lpstr>Stopa bezrobocia rejestrowanego we wrześniu 2023 r.</vt:lpstr>
      <vt:lpstr>Dynamika przeciętnego zatrudnienia w sektorze przedsiębiorstw (przeciętna miesięczna 2015=100)</vt:lpstr>
      <vt:lpstr>Dynamika przeciętnego zatrudnienia w sektorze przedsiębiorstw  (rok poprzedni = 100)</vt:lpstr>
      <vt:lpstr>Demografia w świetle napływu uchodźców</vt:lpstr>
      <vt:lpstr>Piramida płci i wieku ludności w województwie podkarpackim </vt:lpstr>
      <vt:lpstr>Stan ludności w województwie podkarpackim w latach 2012-2022</vt:lpstr>
      <vt:lpstr>Przyrost naturalny według województw w latach 2012 i 2022 (na 1000 ludności)</vt:lpstr>
      <vt:lpstr>Czy napływ uchodźców może zmienić pogarszający się obraz sytuacji demograficznej i gospodarczej?</vt:lpstr>
      <vt:lpstr>Jak precyzyjnie oszacować liczbę obywateli Ukrainy w Polsce?</vt:lpstr>
      <vt:lpstr>Big data</vt:lpstr>
      <vt:lpstr>Wykorzystanie źródeł Big Data (dane z kart płatniczych)</vt:lpstr>
      <vt:lpstr>Wykorzystanie źródeł Big Data (dane z kart płatniczych).</vt:lpstr>
      <vt:lpstr>Wykorzystanie źródeł Big Data (telefonia komórkowa)..</vt:lpstr>
      <vt:lpstr>Wykorzystanie źródeł Big Data (telefonia komórkowa)…</vt:lpstr>
      <vt:lpstr>Wykorzystanie źródeł Big Data (telefonia komórkowa)….</vt:lpstr>
      <vt:lpstr>Wykorzystanie źródeł Big Data (telefonia komórkowa)…..</vt:lpstr>
      <vt:lpstr>Realne tempo wzrostu PKB w województwie podkarpackim  w latach 2016-2022 (rok poprzedni=100)</vt:lpstr>
      <vt:lpstr>Prognozy demograficzne  uwzględniające Ukraińców w Polsce</vt:lpstr>
      <vt:lpstr>Model PROST</vt:lpstr>
      <vt:lpstr>Model PROST.</vt:lpstr>
      <vt:lpstr>Struktura populacji w województwie podkarpackim Model PROST WARIANT I </vt:lpstr>
      <vt:lpstr>Struktura populacji w województwie podkarpackim Model PROST WARIANT II</vt:lpstr>
      <vt:lpstr>Wpływ zwiększonej imigracji na piramidę wieku Model PROST</vt:lpstr>
      <vt:lpstr>Ważne determinanty rozwoju społeczno- gospodarczego</vt:lpstr>
      <vt:lpstr>Nakłady na działalność innowacyjną w przedsiębiorstwach na 1 osobę aktywną zawodowo w 2022 r.</vt:lpstr>
      <vt:lpstr>Odsetek przedsiębiorstw przemysłowych, które poniosły nakłady na działalność innowacyjną w 2022 r.</vt:lpstr>
      <vt:lpstr>Kapitał społeczny – wybrane elementy</vt:lpstr>
      <vt:lpstr>Kapitał społeczny – wybrane elementy.</vt:lpstr>
      <vt:lpstr>Kapitał społeczny – wybrane elementy..</vt:lpstr>
      <vt:lpstr>Rola kapitału terytorialnego w procesach wzrostu gospodarczego regionów</vt:lpstr>
      <vt:lpstr>Rola kapitału terytorialnego w procesach wzrostu gospodarczego regionów.</vt:lpstr>
      <vt:lpstr>Podsumowanie</vt:lpstr>
      <vt:lpstr>Podsumowanie.</vt:lpstr>
      <vt:lpstr>Urząd Statystyczny w Rzeszowie   dr hab. Marek Cierpiał-Wolan,  prof. UR Dyrektor</vt:lpstr>
    </vt:vector>
  </TitlesOfParts>
  <Company>US RZESZÓW</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Diagnoza sytuacji społeczno-gospodarczej oraz możliwości rozwoju województwa podkarpackiego w dynamicznie zmieniającym się otoczeniu</dc:title>
  <dc:creator>US RZESZÓW</dc:creator>
  <cp:lastModifiedBy>Wojturski Konrad</cp:lastModifiedBy>
  <cp:revision>804</cp:revision>
  <dcterms:created xsi:type="dcterms:W3CDTF">2018-02-23T10:35:11Z</dcterms:created>
  <dcterms:modified xsi:type="dcterms:W3CDTF">2024-01-15T11:51:56Z</dcterms:modified>
</cp:coreProperties>
</file>