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2"/>
                <c:pt idx="0">
                  <c:v>Chcę być szanowany/a </c:v>
                </c:pt>
                <c:pt idx="1">
                  <c:v>Mogę liczyć na wsparcie ze strony innych osób </c:v>
                </c:pt>
                <c:pt idx="2">
                  <c:v>Nie wiem/trudno powiedzieć</c:v>
                </c:pt>
                <c:pt idx="3">
                  <c:v>Chcę zdobywać doświadczenie przydatne w życiu zawodowym lub prywatnym </c:v>
                </c:pt>
                <c:pt idx="4">
                  <c:v>Chcę rozwiązywać ważne społeczne problemy </c:v>
                </c:pt>
                <c:pt idx="5">
                  <c:v>Mogę poznawać osoby o podobnych zainteresowaniach </c:v>
                </c:pt>
                <c:pt idx="6">
                  <c:v>Chcę spędzać wolny czas w ciekawy sposób </c:v>
                </c:pt>
                <c:pt idx="7">
                  <c:v>Mogę realizować swojego hobby, rozwijać zainteresowania </c:v>
                </c:pt>
                <c:pt idx="8">
                  <c:v>Chcę brać udział w realizacji czegoś ważnego </c:v>
                </c:pt>
                <c:pt idx="9">
                  <c:v>Mogę współpracować z ciekawymi ludźmi </c:v>
                </c:pt>
                <c:pt idx="10">
                  <c:v>Chcę pomagać potrzebującym </c:v>
                </c:pt>
                <c:pt idx="11">
                  <c:v>Chcę być przydatny/a, potrzebny/a </c:v>
                </c:pt>
              </c:strCache>
            </c:strRef>
          </c:cat>
          <c:val>
            <c:numRef>
              <c:f>0</c:f>
              <c:numCache>
                <c:formatCode>General</c:formatCode>
                <c:ptCount val="12"/>
                <c:pt idx="0">
                  <c:v>7.7975376196990398</c:v>
                </c:pt>
                <c:pt idx="1">
                  <c:v>14.295485636114901</c:v>
                </c:pt>
                <c:pt idx="2">
                  <c:v>14.705882352941201</c:v>
                </c:pt>
                <c:pt idx="3">
                  <c:v>15.93707250342</c:v>
                </c:pt>
                <c:pt idx="4">
                  <c:v>16.826265389876902</c:v>
                </c:pt>
                <c:pt idx="5">
                  <c:v>19.493844049247599</c:v>
                </c:pt>
                <c:pt idx="6">
                  <c:v>19.835841313269501</c:v>
                </c:pt>
                <c:pt idx="7">
                  <c:v>19.972640218878201</c:v>
                </c:pt>
                <c:pt idx="8">
                  <c:v>31.7373461012312</c:v>
                </c:pt>
                <c:pt idx="9">
                  <c:v>32.284541723666202</c:v>
                </c:pt>
                <c:pt idx="10">
                  <c:v>32.421340629275001</c:v>
                </c:pt>
                <c:pt idx="11">
                  <c:v>44.2544459644323</c:v>
                </c:pt>
              </c:numCache>
            </c:numRef>
          </c:val>
          <c:extLst>
            <c:ext xmlns:c16="http://schemas.microsoft.com/office/drawing/2014/chart" uri="{C3380CC4-5D6E-409C-BE32-E72D297353CC}">
              <c16:uniqueId val="{00000000-17FD-4688-8BA1-B5EB9A809FFE}"/>
            </c:ext>
          </c:extLst>
        </c:ser>
        <c:dLbls>
          <c:showLegendKey val="0"/>
          <c:showVal val="0"/>
          <c:showCatName val="0"/>
          <c:showSerName val="0"/>
          <c:showPercent val="0"/>
          <c:showBubbleSize val="0"/>
        </c:dLbls>
        <c:gapWidth val="182"/>
        <c:axId val="58280260"/>
        <c:axId val="61045883"/>
      </c:barChart>
      <c:catAx>
        <c:axId val="58280260"/>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61045883"/>
        <c:crosses val="autoZero"/>
        <c:auto val="1"/>
        <c:lblAlgn val="ctr"/>
        <c:lblOffset val="100"/>
        <c:noMultiLvlLbl val="0"/>
      </c:catAx>
      <c:valAx>
        <c:axId val="61045883"/>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58280260"/>
        <c:crosses val="autoZero"/>
        <c:crossBetween val="between"/>
      </c:valAx>
      <c:spPr>
        <a:noFill/>
        <a:ln w="0">
          <a:noFill/>
        </a:ln>
      </c:spPr>
    </c:plotArea>
    <c:plotVisOnly val="1"/>
    <c:dispBlanksAs val="gap"/>
    <c:showDLblsOverMax val="1"/>
  </c:chart>
  <c:spPr>
    <a:noFill/>
    <a:ln w="0">
      <a:no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teściem</c:v>
                </c:pt>
                <c:pt idx="1">
                  <c:v>Z bratem</c:v>
                </c:pt>
                <c:pt idx="2">
                  <c:v>Z teściową</c:v>
                </c:pt>
                <c:pt idx="3">
                  <c:v>Z siostrą</c:v>
                </c:pt>
                <c:pt idx="4">
                  <c:v>Z przyjacielem/przyjaciółką</c:v>
                </c:pt>
                <c:pt idx="5">
                  <c:v>Z ojcem</c:v>
                </c:pt>
                <c:pt idx="6">
                  <c:v>Z matką</c:v>
                </c:pt>
              </c:strCache>
            </c:strRef>
          </c:cat>
          <c:val>
            <c:numRef>
              <c:f>0</c:f>
              <c:numCache>
                <c:formatCode>General</c:formatCode>
                <c:ptCount val="7"/>
                <c:pt idx="0">
                  <c:v>2.7381546134663299</c:v>
                </c:pt>
                <c:pt idx="1">
                  <c:v>2.8414686825054001</c:v>
                </c:pt>
                <c:pt idx="2">
                  <c:v>2.8656276326874499</c:v>
                </c:pt>
                <c:pt idx="3">
                  <c:v>3.61561822125813</c:v>
                </c:pt>
                <c:pt idx="4">
                  <c:v>3.6953856082607301</c:v>
                </c:pt>
                <c:pt idx="5">
                  <c:v>4.3264064875823598</c:v>
                </c:pt>
                <c:pt idx="6">
                  <c:v>4.8067289719626096</c:v>
                </c:pt>
              </c:numCache>
            </c:numRef>
          </c:val>
          <c:extLst>
            <c:ext xmlns:c16="http://schemas.microsoft.com/office/drawing/2014/chart" uri="{C3380CC4-5D6E-409C-BE32-E72D297353CC}">
              <c16:uniqueId val="{00000000-369C-49F7-A398-38E1559D3362}"/>
            </c:ext>
          </c:extLst>
        </c:ser>
        <c:dLbls>
          <c:showLegendKey val="0"/>
          <c:showVal val="0"/>
          <c:showCatName val="0"/>
          <c:showSerName val="0"/>
          <c:showPercent val="0"/>
          <c:showBubbleSize val="0"/>
        </c:dLbls>
        <c:gapWidth val="182"/>
        <c:axId val="3837348"/>
        <c:axId val="84410739"/>
      </c:barChart>
      <c:catAx>
        <c:axId val="3837348"/>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84410739"/>
        <c:crosses val="autoZero"/>
        <c:auto val="1"/>
        <c:lblAlgn val="ctr"/>
        <c:lblOffset val="100"/>
        <c:noMultiLvlLbl val="0"/>
      </c:catAx>
      <c:valAx>
        <c:axId val="84410739"/>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3837348"/>
        <c:crosses val="autoZero"/>
        <c:crossBetween val="between"/>
      </c:valAx>
      <c:spPr>
        <a:noFill/>
        <a:ln w="0">
          <a:noFill/>
        </a:ln>
      </c:spPr>
    </c:plotArea>
    <c:plotVisOnly val="1"/>
    <c:dispBlanksAs val="gap"/>
    <c:showDLblsOverMax val="1"/>
  </c:chart>
  <c:spPr>
    <a:noFill/>
    <a:ln w="0">
      <a:noFill/>
    </a:ln>
  </c:sp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bratem</c:v>
                </c:pt>
                <c:pt idx="1">
                  <c:v>Z przyjacielem/przyjaciółką</c:v>
                </c:pt>
                <c:pt idx="2">
                  <c:v>Z siostrą</c:v>
                </c:pt>
                <c:pt idx="3">
                  <c:v>Z ojcem</c:v>
                </c:pt>
                <c:pt idx="4">
                  <c:v>Z matką</c:v>
                </c:pt>
              </c:strCache>
            </c:strRef>
          </c:cat>
          <c:val>
            <c:numRef>
              <c:f>0</c:f>
              <c:numCache>
                <c:formatCode>General</c:formatCode>
                <c:ptCount val="5"/>
                <c:pt idx="0">
                  <c:v>4.3536299765808</c:v>
                </c:pt>
                <c:pt idx="1">
                  <c:v>4.5932678821879396</c:v>
                </c:pt>
                <c:pt idx="2">
                  <c:v>4.5972222222222197</c:v>
                </c:pt>
                <c:pt idx="3">
                  <c:v>4.7578008915304597</c:v>
                </c:pt>
                <c:pt idx="4">
                  <c:v>5.3066298342541396</c:v>
                </c:pt>
              </c:numCache>
            </c:numRef>
          </c:val>
          <c:extLst>
            <c:ext xmlns:c16="http://schemas.microsoft.com/office/drawing/2014/chart" uri="{C3380CC4-5D6E-409C-BE32-E72D297353CC}">
              <c16:uniqueId val="{00000000-8D55-47D8-822A-EA241073711C}"/>
            </c:ext>
          </c:extLst>
        </c:ser>
        <c:dLbls>
          <c:showLegendKey val="0"/>
          <c:showVal val="0"/>
          <c:showCatName val="0"/>
          <c:showSerName val="0"/>
          <c:showPercent val="0"/>
          <c:showBubbleSize val="0"/>
        </c:dLbls>
        <c:gapWidth val="182"/>
        <c:axId val="65102466"/>
        <c:axId val="84329032"/>
      </c:barChart>
      <c:catAx>
        <c:axId val="65102466"/>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84329032"/>
        <c:crosses val="autoZero"/>
        <c:auto val="1"/>
        <c:lblAlgn val="ctr"/>
        <c:lblOffset val="100"/>
        <c:noMultiLvlLbl val="0"/>
      </c:catAx>
      <c:valAx>
        <c:axId val="84329032"/>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65102466"/>
        <c:crosses val="autoZero"/>
        <c:crossBetween val="between"/>
      </c:valAx>
      <c:spPr>
        <a:noFill/>
        <a:ln w="0">
          <a:noFill/>
        </a:ln>
      </c:spPr>
    </c:plotArea>
    <c:plotVisOnly val="1"/>
    <c:dispBlanksAs val="gap"/>
    <c:showDLblsOverMax val="1"/>
  </c:chart>
  <c:spPr>
    <a:noFill/>
    <a:ln w="0">
      <a:noFill/>
    </a:ln>
  </c:sp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1. 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Żeby czegoś nauczyć się na studiach, to trzeba samodzielnie zadbać o swój rozwój</c:v>
                </c:pt>
                <c:pt idx="1">
                  <c:v>W życiu trzeba liczyć przede wszystkim na siebie</c:v>
                </c:pt>
                <c:pt idx="2">
                  <c:v>Głosowanie w wyborach jest moim obowiązkiem</c:v>
                </c:pt>
                <c:pt idx="3">
                  <c:v>Ludzie lepiej wykształceni zasługują na wyższe wynagrodzenie</c:v>
                </c:pt>
                <c:pt idx="4">
                  <c:v>Pomaganie innym jest moim moralnym obowiązkiem</c:v>
                </c:pt>
                <c:pt idx="5">
                  <c:v>Dzięki studiom można sobie lepiej radzić w życiu</c:v>
                </c:pt>
                <c:pt idx="6">
                  <c:v>Możliwość zrobienia czegoś wspólnie jest ważniejsza od indywidualnych ambicji</c:v>
                </c:pt>
                <c:pt idx="7">
                  <c:v>Studiuję przede wszystkim po to, żeby zdobyć dyplom (dla tzw. papierka)</c:v>
                </c:pt>
                <c:pt idx="8">
                  <c:v>Jeżeli ktoś sobie nie radzi w życiu, to zazwyczaj jest to jego wina</c:v>
                </c:pt>
                <c:pt idx="9">
                  <c:v>Praca jest ważniejsza od przyjemności</c:v>
                </c:pt>
              </c:strCache>
            </c:strRef>
          </c:cat>
          <c:val>
            <c:numRef>
              <c:f>0</c:f>
              <c:numCache>
                <c:formatCode>General</c:formatCode>
                <c:ptCount val="10"/>
                <c:pt idx="0">
                  <c:v>0.94722598105547995</c:v>
                </c:pt>
                <c:pt idx="1">
                  <c:v>0.81190798376184004</c:v>
                </c:pt>
                <c:pt idx="2">
                  <c:v>3.5182679296346402</c:v>
                </c:pt>
                <c:pt idx="3">
                  <c:v>2.5710419485791598</c:v>
                </c:pt>
                <c:pt idx="4">
                  <c:v>2.7063599458728</c:v>
                </c:pt>
                <c:pt idx="5">
                  <c:v>3.2476319350473601</c:v>
                </c:pt>
                <c:pt idx="6">
                  <c:v>5.5480378890392403</c:v>
                </c:pt>
                <c:pt idx="7">
                  <c:v>20.703653585926901</c:v>
                </c:pt>
                <c:pt idx="8">
                  <c:v>10.419485791610301</c:v>
                </c:pt>
                <c:pt idx="9">
                  <c:v>15.5615696887686</c:v>
                </c:pt>
              </c:numCache>
            </c:numRef>
          </c:val>
          <c:extLst>
            <c:ext xmlns:c16="http://schemas.microsoft.com/office/drawing/2014/chart" uri="{C3380CC4-5D6E-409C-BE32-E72D297353CC}">
              <c16:uniqueId val="{00000000-3359-4C1F-9A0D-45EA2E0F65DB}"/>
            </c:ext>
          </c:extLst>
        </c:ser>
        <c:ser>
          <c:idx val="1"/>
          <c:order val="1"/>
          <c:tx>
            <c:strRef>
              <c:f>label 1</c:f>
              <c:strCache>
                <c:ptCount val="1"/>
                <c:pt idx="0">
                  <c:v>2. Raczej nie</c:v>
                </c:pt>
              </c:strCache>
            </c:strRef>
          </c:tx>
          <c:spPr>
            <a:solidFill>
              <a:srgbClr val="E6B9B8"/>
            </a:solidFill>
            <a:ln w="0">
              <a:noFill/>
            </a:ln>
          </c:spPr>
          <c:invertIfNegative val="0"/>
          <c:dPt>
            <c:idx val="0"/>
            <c:invertIfNegative val="0"/>
            <c:bubble3D val="0"/>
            <c:extLst>
              <c:ext xmlns:c16="http://schemas.microsoft.com/office/drawing/2014/chart" uri="{C3380CC4-5D6E-409C-BE32-E72D297353CC}">
                <c16:uniqueId val="{00000002-3359-4C1F-9A0D-45EA2E0F65DB}"/>
              </c:ext>
            </c:extLst>
          </c:dPt>
          <c:dPt>
            <c:idx val="1"/>
            <c:invertIfNegative val="0"/>
            <c:bubble3D val="0"/>
            <c:extLst>
              <c:ext xmlns:c16="http://schemas.microsoft.com/office/drawing/2014/chart" uri="{C3380CC4-5D6E-409C-BE32-E72D297353CC}">
                <c16:uniqueId val="{00000004-3359-4C1F-9A0D-45EA2E0F65DB}"/>
              </c:ext>
            </c:extLst>
          </c:dPt>
          <c:dPt>
            <c:idx val="2"/>
            <c:invertIfNegative val="0"/>
            <c:bubble3D val="0"/>
            <c:extLst>
              <c:ext xmlns:c16="http://schemas.microsoft.com/office/drawing/2014/chart" uri="{C3380CC4-5D6E-409C-BE32-E72D297353CC}">
                <c16:uniqueId val="{00000006-3359-4C1F-9A0D-45EA2E0F65DB}"/>
              </c:ext>
            </c:extLst>
          </c:dPt>
          <c:dPt>
            <c:idx val="3"/>
            <c:invertIfNegative val="0"/>
            <c:bubble3D val="0"/>
            <c:extLst>
              <c:ext xmlns:c16="http://schemas.microsoft.com/office/drawing/2014/chart" uri="{C3380CC4-5D6E-409C-BE32-E72D297353CC}">
                <c16:uniqueId val="{00000008-3359-4C1F-9A0D-45EA2E0F65DB}"/>
              </c:ext>
            </c:extLst>
          </c:dPt>
          <c:dLbls>
            <c:dLbl>
              <c:idx val="0"/>
              <c:layout>
                <c:manualLayout>
                  <c:x val="2.20507166482911E-3"/>
                  <c:y val="4.5863467983771403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2-3359-4C1F-9A0D-45EA2E0F65DB}"/>
                </c:ext>
              </c:extLst>
            </c:dLbl>
            <c:dLbl>
              <c:idx val="1"/>
              <c:layout>
                <c:manualLayout>
                  <c:x val="2.20507166482911E-3"/>
                  <c:y val="4.5863745775824603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3359-4C1F-9A0D-45EA2E0F65DB}"/>
                </c:ext>
              </c:extLst>
            </c:dLbl>
            <c:dLbl>
              <c:idx val="2"/>
              <c:layout>
                <c:manualLayout>
                  <c:x val="4.4101433296582096E-3"/>
                  <c:y val="4.2335508908096703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3359-4C1F-9A0D-45EA2E0F65DB}"/>
                </c:ext>
              </c:extLst>
            </c:dLbl>
            <c:dLbl>
              <c:idx val="3"/>
              <c:layout>
                <c:manualLayout>
                  <c:x val="0"/>
                  <c:y val="3.5279590756747199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8-3359-4C1F-9A0D-45EA2E0F65DB}"/>
                </c:ext>
              </c:extLst>
            </c:dLbl>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Żeby czegoś nauczyć się na studiach, to trzeba samodzielnie zadbać o swój rozwój</c:v>
                </c:pt>
                <c:pt idx="1">
                  <c:v>W życiu trzeba liczyć przede wszystkim na siebie</c:v>
                </c:pt>
                <c:pt idx="2">
                  <c:v>Głosowanie w wyborach jest moim obowiązkiem</c:v>
                </c:pt>
                <c:pt idx="3">
                  <c:v>Ludzie lepiej wykształceni zasługują na wyższe wynagrodzenie</c:v>
                </c:pt>
                <c:pt idx="4">
                  <c:v>Pomaganie innym jest moim moralnym obowiązkiem</c:v>
                </c:pt>
                <c:pt idx="5">
                  <c:v>Dzięki studiom można sobie lepiej radzić w życiu</c:v>
                </c:pt>
                <c:pt idx="6">
                  <c:v>Możliwość zrobienia czegoś wspólnie jest ważniejsza od indywidualnych ambicji</c:v>
                </c:pt>
                <c:pt idx="7">
                  <c:v>Studiuję przede wszystkim po to, żeby zdobyć dyplom (dla tzw. papierka)</c:v>
                </c:pt>
                <c:pt idx="8">
                  <c:v>Jeżeli ktoś sobie nie radzi w życiu, to zazwyczaj jest to jego wina</c:v>
                </c:pt>
                <c:pt idx="9">
                  <c:v>Praca jest ważniejsza od przyjemności</c:v>
                </c:pt>
              </c:strCache>
            </c:strRef>
          </c:cat>
          <c:val>
            <c:numRef>
              <c:f>1</c:f>
              <c:numCache>
                <c:formatCode>General</c:formatCode>
                <c:ptCount val="10"/>
                <c:pt idx="0">
                  <c:v>1.3531799729364</c:v>
                </c:pt>
                <c:pt idx="1">
                  <c:v>2.1650879566982399</c:v>
                </c:pt>
                <c:pt idx="2">
                  <c:v>3.2476319350473601</c:v>
                </c:pt>
                <c:pt idx="3">
                  <c:v>4.0595399188092003</c:v>
                </c:pt>
                <c:pt idx="4">
                  <c:v>7.4424898511502002</c:v>
                </c:pt>
                <c:pt idx="5">
                  <c:v>8.5250338294993195</c:v>
                </c:pt>
                <c:pt idx="6">
                  <c:v>17.726657645466801</c:v>
                </c:pt>
                <c:pt idx="7">
                  <c:v>25.1691474966171</c:v>
                </c:pt>
                <c:pt idx="8">
                  <c:v>22.733423545331501</c:v>
                </c:pt>
                <c:pt idx="9">
                  <c:v>25.033829499323399</c:v>
                </c:pt>
              </c:numCache>
            </c:numRef>
          </c:val>
          <c:extLst>
            <c:ext xmlns:c16="http://schemas.microsoft.com/office/drawing/2014/chart" uri="{C3380CC4-5D6E-409C-BE32-E72D297353CC}">
              <c16:uniqueId val="{00000009-3359-4C1F-9A0D-45EA2E0F65DB}"/>
            </c:ext>
          </c:extLst>
        </c:ser>
        <c:ser>
          <c:idx val="2"/>
          <c:order val="2"/>
          <c:tx>
            <c:strRef>
              <c:f>label 2</c:f>
              <c:strCache>
                <c:ptCount val="1"/>
                <c:pt idx="0">
                  <c:v>3. 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Żeby czegoś nauczyć się na studiach, to trzeba samodzielnie zadbać o swój rozwój</c:v>
                </c:pt>
                <c:pt idx="1">
                  <c:v>W życiu trzeba liczyć przede wszystkim na siebie</c:v>
                </c:pt>
                <c:pt idx="2">
                  <c:v>Głosowanie w wyborach jest moim obowiązkiem</c:v>
                </c:pt>
                <c:pt idx="3">
                  <c:v>Ludzie lepiej wykształceni zasługują na wyższe wynagrodzenie</c:v>
                </c:pt>
                <c:pt idx="4">
                  <c:v>Pomaganie innym jest moim moralnym obowiązkiem</c:v>
                </c:pt>
                <c:pt idx="5">
                  <c:v>Dzięki studiom można sobie lepiej radzić w życiu</c:v>
                </c:pt>
                <c:pt idx="6">
                  <c:v>Możliwość zrobienia czegoś wspólnie jest ważniejsza od indywidualnych ambicji</c:v>
                </c:pt>
                <c:pt idx="7">
                  <c:v>Studiuję przede wszystkim po to, żeby zdobyć dyplom (dla tzw. papierka)</c:v>
                </c:pt>
                <c:pt idx="8">
                  <c:v>Jeżeli ktoś sobie nie radzi w życiu, to zazwyczaj jest to jego wina</c:v>
                </c:pt>
                <c:pt idx="9">
                  <c:v>Praca jest ważniejsza od przyjemności</c:v>
                </c:pt>
              </c:strCache>
            </c:strRef>
          </c:cat>
          <c:val>
            <c:numRef>
              <c:f>2</c:f>
              <c:numCache>
                <c:formatCode>General</c:formatCode>
                <c:ptCount val="10"/>
                <c:pt idx="0">
                  <c:v>7.4424898511502002</c:v>
                </c:pt>
                <c:pt idx="1">
                  <c:v>11.2313937753721</c:v>
                </c:pt>
                <c:pt idx="2">
                  <c:v>12.043301759134</c:v>
                </c:pt>
                <c:pt idx="3">
                  <c:v>25.710419485791601</c:v>
                </c:pt>
                <c:pt idx="4">
                  <c:v>26.387009472259798</c:v>
                </c:pt>
                <c:pt idx="5">
                  <c:v>32.476319350473602</c:v>
                </c:pt>
                <c:pt idx="6">
                  <c:v>46.820027063599497</c:v>
                </c:pt>
                <c:pt idx="7">
                  <c:v>24.6278755074425</c:v>
                </c:pt>
                <c:pt idx="8">
                  <c:v>43.031123139377499</c:v>
                </c:pt>
                <c:pt idx="9">
                  <c:v>39.106901217862003</c:v>
                </c:pt>
              </c:numCache>
            </c:numRef>
          </c:val>
          <c:extLst>
            <c:ext xmlns:c16="http://schemas.microsoft.com/office/drawing/2014/chart" uri="{C3380CC4-5D6E-409C-BE32-E72D297353CC}">
              <c16:uniqueId val="{0000000A-3359-4C1F-9A0D-45EA2E0F65DB}"/>
            </c:ext>
          </c:extLst>
        </c:ser>
        <c:ser>
          <c:idx val="3"/>
          <c:order val="3"/>
          <c:tx>
            <c:strRef>
              <c:f>label 3</c:f>
              <c:strCache>
                <c:ptCount val="1"/>
                <c:pt idx="0">
                  <c:v>4. Raczej tak</c:v>
                </c:pt>
              </c:strCache>
            </c:strRef>
          </c:tx>
          <c:spPr>
            <a:solidFill>
              <a:srgbClr val="D7E4B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Żeby czegoś nauczyć się na studiach, to trzeba samodzielnie zadbać o swój rozwój</c:v>
                </c:pt>
                <c:pt idx="1">
                  <c:v>W życiu trzeba liczyć przede wszystkim na siebie</c:v>
                </c:pt>
                <c:pt idx="2">
                  <c:v>Głosowanie w wyborach jest moim obowiązkiem</c:v>
                </c:pt>
                <c:pt idx="3">
                  <c:v>Ludzie lepiej wykształceni zasługują na wyższe wynagrodzenie</c:v>
                </c:pt>
                <c:pt idx="4">
                  <c:v>Pomaganie innym jest moim moralnym obowiązkiem</c:v>
                </c:pt>
                <c:pt idx="5">
                  <c:v>Dzięki studiom można sobie lepiej radzić w życiu</c:v>
                </c:pt>
                <c:pt idx="6">
                  <c:v>Możliwość zrobienia czegoś wspólnie jest ważniejsza od indywidualnych ambicji</c:v>
                </c:pt>
                <c:pt idx="7">
                  <c:v>Studiuję przede wszystkim po to, żeby zdobyć dyplom (dla tzw. papierka)</c:v>
                </c:pt>
                <c:pt idx="8">
                  <c:v>Jeżeli ktoś sobie nie radzi w życiu, to zazwyczaj jest to jego wina</c:v>
                </c:pt>
                <c:pt idx="9">
                  <c:v>Praca jest ważniejsza od przyjemności</c:v>
                </c:pt>
              </c:strCache>
            </c:strRef>
          </c:cat>
          <c:val>
            <c:numRef>
              <c:f>3</c:f>
              <c:numCache>
                <c:formatCode>General</c:formatCode>
                <c:ptCount val="10"/>
                <c:pt idx="0">
                  <c:v>35.723951285520997</c:v>
                </c:pt>
                <c:pt idx="1">
                  <c:v>42.354533152909298</c:v>
                </c:pt>
                <c:pt idx="2">
                  <c:v>25.981055480378899</c:v>
                </c:pt>
                <c:pt idx="3">
                  <c:v>34.776725304465501</c:v>
                </c:pt>
                <c:pt idx="4">
                  <c:v>43.437077131258498</c:v>
                </c:pt>
                <c:pt idx="5">
                  <c:v>41.136671177266599</c:v>
                </c:pt>
                <c:pt idx="6">
                  <c:v>25.1691474966171</c:v>
                </c:pt>
                <c:pt idx="7">
                  <c:v>18.267929634641401</c:v>
                </c:pt>
                <c:pt idx="8">
                  <c:v>19.485791610284199</c:v>
                </c:pt>
                <c:pt idx="9">
                  <c:v>15.8322056833559</c:v>
                </c:pt>
              </c:numCache>
            </c:numRef>
          </c:val>
          <c:extLst>
            <c:ext xmlns:c16="http://schemas.microsoft.com/office/drawing/2014/chart" uri="{C3380CC4-5D6E-409C-BE32-E72D297353CC}">
              <c16:uniqueId val="{0000000B-3359-4C1F-9A0D-45EA2E0F65DB}"/>
            </c:ext>
          </c:extLst>
        </c:ser>
        <c:ser>
          <c:idx val="4"/>
          <c:order val="4"/>
          <c:tx>
            <c:strRef>
              <c:f>label 4</c:f>
              <c:strCache>
                <c:ptCount val="1"/>
                <c:pt idx="0">
                  <c:v>5. 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Żeby czegoś nauczyć się na studiach, to trzeba samodzielnie zadbać o swój rozwój</c:v>
                </c:pt>
                <c:pt idx="1">
                  <c:v>W życiu trzeba liczyć przede wszystkim na siebie</c:v>
                </c:pt>
                <c:pt idx="2">
                  <c:v>Głosowanie w wyborach jest moim obowiązkiem</c:v>
                </c:pt>
                <c:pt idx="3">
                  <c:v>Ludzie lepiej wykształceni zasługują na wyższe wynagrodzenie</c:v>
                </c:pt>
                <c:pt idx="4">
                  <c:v>Pomaganie innym jest moim moralnym obowiązkiem</c:v>
                </c:pt>
                <c:pt idx="5">
                  <c:v>Dzięki studiom można sobie lepiej radzić w życiu</c:v>
                </c:pt>
                <c:pt idx="6">
                  <c:v>Możliwość zrobienia czegoś wspólnie jest ważniejsza od indywidualnych ambicji</c:v>
                </c:pt>
                <c:pt idx="7">
                  <c:v>Studiuję przede wszystkim po to, żeby zdobyć dyplom (dla tzw. papierka)</c:v>
                </c:pt>
                <c:pt idx="8">
                  <c:v>Jeżeli ktoś sobie nie radzi w życiu, to zazwyczaj jest to jego wina</c:v>
                </c:pt>
                <c:pt idx="9">
                  <c:v>Praca jest ważniejsza od przyjemności</c:v>
                </c:pt>
              </c:strCache>
            </c:strRef>
          </c:cat>
          <c:val>
            <c:numRef>
              <c:f>4</c:f>
              <c:numCache>
                <c:formatCode>General</c:formatCode>
                <c:ptCount val="10"/>
                <c:pt idx="0">
                  <c:v>54.533152909336998</c:v>
                </c:pt>
                <c:pt idx="1">
                  <c:v>43.437077131258498</c:v>
                </c:pt>
                <c:pt idx="2">
                  <c:v>55.209742895805199</c:v>
                </c:pt>
                <c:pt idx="3">
                  <c:v>32.882273342354502</c:v>
                </c:pt>
                <c:pt idx="4">
                  <c:v>20.0270635994587</c:v>
                </c:pt>
                <c:pt idx="5">
                  <c:v>14.6143437077131</c:v>
                </c:pt>
                <c:pt idx="6">
                  <c:v>4.7361299052773997</c:v>
                </c:pt>
                <c:pt idx="7">
                  <c:v>11.2313937753721</c:v>
                </c:pt>
                <c:pt idx="8">
                  <c:v>4.3301759133964799</c:v>
                </c:pt>
                <c:pt idx="9">
                  <c:v>4.4654939106901201</c:v>
                </c:pt>
              </c:numCache>
            </c:numRef>
          </c:val>
          <c:extLst>
            <c:ext xmlns:c16="http://schemas.microsoft.com/office/drawing/2014/chart" uri="{C3380CC4-5D6E-409C-BE32-E72D297353CC}">
              <c16:uniqueId val="{0000000C-3359-4C1F-9A0D-45EA2E0F65DB}"/>
            </c:ext>
          </c:extLst>
        </c:ser>
        <c:dLbls>
          <c:showLegendKey val="0"/>
          <c:showVal val="0"/>
          <c:showCatName val="0"/>
          <c:showSerName val="0"/>
          <c:showPercent val="0"/>
          <c:showBubbleSize val="0"/>
        </c:dLbls>
        <c:gapWidth val="150"/>
        <c:overlap val="100"/>
        <c:axId val="13230205"/>
        <c:axId val="1857813"/>
      </c:barChart>
      <c:catAx>
        <c:axId val="13230205"/>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1857813"/>
        <c:crosses val="autoZero"/>
        <c:auto val="1"/>
        <c:lblAlgn val="ctr"/>
        <c:lblOffset val="100"/>
        <c:noMultiLvlLbl val="0"/>
      </c:catAx>
      <c:valAx>
        <c:axId val="1857813"/>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13230205"/>
        <c:crosses val="autoZero"/>
        <c:crossBetween val="between"/>
      </c:valAx>
      <c:spPr>
        <a:noFill/>
        <a:ln w="0">
          <a:noFill/>
        </a:ln>
      </c:spPr>
    </c:plotArea>
    <c:legend>
      <c:legendPos val="b"/>
      <c:overlay val="0"/>
      <c:spPr>
        <a:noFill/>
        <a:ln w="0">
          <a:noFill/>
        </a:ln>
      </c:spPr>
      <c:txPr>
        <a:bodyPr/>
        <a:lstStyle/>
        <a:p>
          <a:pPr>
            <a:defRPr sz="14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Tak</c:v>
                </c:pt>
              </c:strCache>
            </c:strRef>
          </c:tx>
          <c:spPr>
            <a:solidFill>
              <a:srgbClr val="9BBB59"/>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
                <c:pt idx="0">
                  <c:v>1</c:v>
                </c:pt>
              </c:strCache>
            </c:strRef>
          </c:cat>
          <c:val>
            <c:numRef>
              <c:f>0</c:f>
              <c:numCache>
                <c:formatCode>General</c:formatCode>
                <c:ptCount val="1"/>
                <c:pt idx="0">
                  <c:v>4.4140030441400304</c:v>
                </c:pt>
              </c:numCache>
            </c:numRef>
          </c:val>
          <c:extLst>
            <c:ext xmlns:c16="http://schemas.microsoft.com/office/drawing/2014/chart" uri="{C3380CC4-5D6E-409C-BE32-E72D297353CC}">
              <c16:uniqueId val="{00000000-7F12-4BBD-B10B-08018106B338}"/>
            </c:ext>
          </c:extLst>
        </c:ser>
        <c:ser>
          <c:idx val="1"/>
          <c:order val="1"/>
          <c:tx>
            <c:strRef>
              <c:f>label 1</c:f>
              <c:strCache>
                <c:ptCount val="1"/>
                <c:pt idx="0">
                  <c:v>Nie</c:v>
                </c:pt>
              </c:strCache>
            </c:strRef>
          </c:tx>
          <c:spPr>
            <a:solidFill>
              <a:srgbClr val="C0504D"/>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
                <c:pt idx="0">
                  <c:v>1</c:v>
                </c:pt>
              </c:strCache>
            </c:strRef>
          </c:cat>
          <c:val>
            <c:numRef>
              <c:f>1</c:f>
              <c:numCache>
                <c:formatCode>General</c:formatCode>
                <c:ptCount val="1"/>
                <c:pt idx="0">
                  <c:v>74.003044140030397</c:v>
                </c:pt>
              </c:numCache>
            </c:numRef>
          </c:val>
          <c:extLst>
            <c:ext xmlns:c16="http://schemas.microsoft.com/office/drawing/2014/chart" uri="{C3380CC4-5D6E-409C-BE32-E72D297353CC}">
              <c16:uniqueId val="{00000001-7F12-4BBD-B10B-08018106B338}"/>
            </c:ext>
          </c:extLst>
        </c:ser>
        <c:ser>
          <c:idx val="2"/>
          <c:order val="2"/>
          <c:tx>
            <c:strRef>
              <c:f>label 2</c:f>
              <c:strCache>
                <c:ptCount val="1"/>
                <c:pt idx="0">
                  <c:v>Nie pamiętam</c:v>
                </c:pt>
              </c:strCache>
            </c:strRef>
          </c:tx>
          <c:spPr>
            <a:solidFill>
              <a:srgbClr val="F79646"/>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
                <c:pt idx="0">
                  <c:v>1</c:v>
                </c:pt>
              </c:strCache>
            </c:strRef>
          </c:cat>
          <c:val>
            <c:numRef>
              <c:f>2</c:f>
              <c:numCache>
                <c:formatCode>General</c:formatCode>
                <c:ptCount val="1"/>
                <c:pt idx="0">
                  <c:v>21.582952815829501</c:v>
                </c:pt>
              </c:numCache>
            </c:numRef>
          </c:val>
          <c:extLst>
            <c:ext xmlns:c16="http://schemas.microsoft.com/office/drawing/2014/chart" uri="{C3380CC4-5D6E-409C-BE32-E72D297353CC}">
              <c16:uniqueId val="{00000002-7F12-4BBD-B10B-08018106B338}"/>
            </c:ext>
          </c:extLst>
        </c:ser>
        <c:dLbls>
          <c:showLegendKey val="0"/>
          <c:showVal val="0"/>
          <c:showCatName val="0"/>
          <c:showSerName val="0"/>
          <c:showPercent val="0"/>
          <c:showBubbleSize val="0"/>
        </c:dLbls>
        <c:gapWidth val="150"/>
        <c:overlap val="100"/>
        <c:axId val="78433440"/>
        <c:axId val="1542512"/>
      </c:barChart>
      <c:catAx>
        <c:axId val="78433440"/>
        <c:scaling>
          <c:orientation val="minMax"/>
        </c:scaling>
        <c:delete val="1"/>
        <c:axPos val="l"/>
        <c:numFmt formatCode="General" sourceLinked="1"/>
        <c:majorTickMark val="none"/>
        <c:minorTickMark val="none"/>
        <c:tickLblPos val="nextTo"/>
        <c:crossAx val="1542512"/>
        <c:crosses val="autoZero"/>
        <c:auto val="1"/>
        <c:lblAlgn val="ctr"/>
        <c:lblOffset val="100"/>
        <c:noMultiLvlLbl val="0"/>
      </c:catAx>
      <c:valAx>
        <c:axId val="1542512"/>
        <c:scaling>
          <c:orientation val="minMax"/>
        </c:scaling>
        <c:delete val="0"/>
        <c:axPos val="b"/>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2000" b="0" strike="noStrike" spc="-1">
                <a:solidFill>
                  <a:srgbClr val="595959"/>
                </a:solidFill>
                <a:latin typeface="Calibri"/>
              </a:defRPr>
            </a:pPr>
            <a:endParaRPr lang="pl-PL"/>
          </a:p>
        </c:txPr>
        <c:crossAx val="78433440"/>
        <c:crosses val="autoZero"/>
        <c:crossBetween val="between"/>
      </c:valAx>
      <c:spPr>
        <a:noFill/>
        <a:ln w="0">
          <a:noFill/>
        </a:ln>
      </c:spPr>
    </c:plotArea>
    <c:legend>
      <c:legendPos val="b"/>
      <c:overlay val="0"/>
      <c:spPr>
        <a:noFill/>
        <a:ln w="0">
          <a:noFill/>
        </a:ln>
      </c:spPr>
      <c:txPr>
        <a:bodyPr/>
        <a:lstStyle/>
        <a:p>
          <a:pPr>
            <a:defRPr sz="20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Moje zdanie i tak nie zostałoby uwzględnione </c:v>
                </c:pt>
                <c:pt idx="1">
                  <c:v>Nie interesuje mnie to </c:v>
                </c:pt>
                <c:pt idx="2">
                  <c:v>Nie miałem na to czasu </c:v>
                </c:pt>
                <c:pt idx="3">
                  <c:v>Trudno powiedzieć</c:v>
                </c:pt>
                <c:pt idx="4">
                  <c:v>Nie wiedziałem/am, że były prowadzone konsultacje społeczne tego dokumentu </c:v>
                </c:pt>
                <c:pt idx="5">
                  <c:v>Nie wiedziałem/am, że taki dokument istnieje </c:v>
                </c:pt>
              </c:strCache>
            </c:strRef>
          </c:cat>
          <c:val>
            <c:numRef>
              <c:f>0</c:f>
              <c:numCache>
                <c:formatCode>General</c:formatCode>
                <c:ptCount val="6"/>
                <c:pt idx="0">
                  <c:v>5.8921161825726101</c:v>
                </c:pt>
                <c:pt idx="1">
                  <c:v>8.2987551867219906</c:v>
                </c:pt>
                <c:pt idx="2">
                  <c:v>9.1286307053941904</c:v>
                </c:pt>
                <c:pt idx="3">
                  <c:v>13.195020746888</c:v>
                </c:pt>
                <c:pt idx="4">
                  <c:v>38.257261410788402</c:v>
                </c:pt>
                <c:pt idx="5">
                  <c:v>47.468879668049802</c:v>
                </c:pt>
              </c:numCache>
            </c:numRef>
          </c:val>
          <c:extLst>
            <c:ext xmlns:c16="http://schemas.microsoft.com/office/drawing/2014/chart" uri="{C3380CC4-5D6E-409C-BE32-E72D297353CC}">
              <c16:uniqueId val="{00000000-31C9-49B7-858B-E5BBF785E4A7}"/>
            </c:ext>
          </c:extLst>
        </c:ser>
        <c:dLbls>
          <c:showLegendKey val="0"/>
          <c:showVal val="0"/>
          <c:showCatName val="0"/>
          <c:showSerName val="0"/>
          <c:showPercent val="0"/>
          <c:showBubbleSize val="0"/>
        </c:dLbls>
        <c:gapWidth val="182"/>
        <c:axId val="68687641"/>
        <c:axId val="82089385"/>
      </c:barChart>
      <c:catAx>
        <c:axId val="68687641"/>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2000" b="0" strike="noStrike" spc="-1">
                <a:solidFill>
                  <a:srgbClr val="595959"/>
                </a:solidFill>
                <a:latin typeface="Calibri"/>
              </a:defRPr>
            </a:pPr>
            <a:endParaRPr lang="pl-PL"/>
          </a:p>
        </c:txPr>
        <c:crossAx val="82089385"/>
        <c:crosses val="autoZero"/>
        <c:auto val="1"/>
        <c:lblAlgn val="ctr"/>
        <c:lblOffset val="100"/>
        <c:noMultiLvlLbl val="0"/>
      </c:catAx>
      <c:valAx>
        <c:axId val="82089385"/>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2000" b="0" strike="noStrike" spc="-1">
                <a:solidFill>
                  <a:srgbClr val="595959"/>
                </a:solidFill>
                <a:latin typeface="Calibri"/>
              </a:defRPr>
            </a:pPr>
            <a:endParaRPr lang="pl-PL"/>
          </a:p>
        </c:txPr>
        <c:crossAx val="68687641"/>
        <c:crosses val="autoZero"/>
        <c:crossBetween val="between"/>
      </c:valAx>
      <c:spPr>
        <a:noFill/>
        <a:ln w="0">
          <a:noFill/>
        </a:ln>
      </c:spPr>
    </c:plotArea>
    <c:plotVisOnly val="1"/>
    <c:dispBlanksAs val="gap"/>
    <c:showDLblsOverMax val="1"/>
  </c:chart>
  <c:spPr>
    <a:noFill/>
    <a:ln w="0">
      <a:noFill/>
    </a:ln>
  </c:sp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0</c:f>
              <c:numCache>
                <c:formatCode>General</c:formatCode>
                <c:ptCount val="6"/>
                <c:pt idx="0">
                  <c:v>2.2526636225266401</c:v>
                </c:pt>
                <c:pt idx="1">
                  <c:v>2.2222222222222201</c:v>
                </c:pt>
                <c:pt idx="2">
                  <c:v>7.1537290715372901</c:v>
                </c:pt>
                <c:pt idx="3">
                  <c:v>30.258751902587498</c:v>
                </c:pt>
                <c:pt idx="4">
                  <c:v>11.476407914764099</c:v>
                </c:pt>
                <c:pt idx="5">
                  <c:v>6.7579908675799096</c:v>
                </c:pt>
              </c:numCache>
            </c:numRef>
          </c:val>
          <c:extLst>
            <c:ext xmlns:c16="http://schemas.microsoft.com/office/drawing/2014/chart" uri="{C3380CC4-5D6E-409C-BE32-E72D297353CC}">
              <c16:uniqueId val="{00000000-BCAD-422F-A506-308316C04604}"/>
            </c:ext>
          </c:extLst>
        </c:ser>
        <c:ser>
          <c:idx val="1"/>
          <c:order val="1"/>
          <c:tx>
            <c:strRef>
              <c:f>label 1</c:f>
              <c:strCache>
                <c:ptCount val="1"/>
                <c:pt idx="0">
                  <c:v>Raczej tak</c:v>
                </c:pt>
              </c:strCache>
            </c:strRef>
          </c:tx>
          <c:spPr>
            <a:solidFill>
              <a:srgbClr val="D7E4B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1</c:f>
              <c:numCache>
                <c:formatCode>General</c:formatCode>
                <c:ptCount val="6"/>
                <c:pt idx="0">
                  <c:v>24.200913242009101</c:v>
                </c:pt>
                <c:pt idx="1">
                  <c:v>22.161339421613398</c:v>
                </c:pt>
                <c:pt idx="2">
                  <c:v>39.726027397260303</c:v>
                </c:pt>
                <c:pt idx="3">
                  <c:v>48.4931506849315</c:v>
                </c:pt>
                <c:pt idx="4">
                  <c:v>29.741248097412502</c:v>
                </c:pt>
                <c:pt idx="5">
                  <c:v>34.946727549467298</c:v>
                </c:pt>
              </c:numCache>
            </c:numRef>
          </c:val>
          <c:extLst>
            <c:ext xmlns:c16="http://schemas.microsoft.com/office/drawing/2014/chart" uri="{C3380CC4-5D6E-409C-BE32-E72D297353CC}">
              <c16:uniqueId val="{00000001-BCAD-422F-A506-308316C04604}"/>
            </c:ext>
          </c:extLst>
        </c:ser>
        <c:ser>
          <c:idx val="2"/>
          <c:order val="2"/>
          <c:tx>
            <c:strRef>
              <c:f>label 2</c:f>
              <c:strCache>
                <c:ptCount val="1"/>
                <c:pt idx="0">
                  <c:v>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2</c:f>
              <c:numCache>
                <c:formatCode>General</c:formatCode>
                <c:ptCount val="6"/>
                <c:pt idx="0">
                  <c:v>31.7503805175038</c:v>
                </c:pt>
                <c:pt idx="1">
                  <c:v>41.887366818873701</c:v>
                </c:pt>
                <c:pt idx="2">
                  <c:v>28.4931506849315</c:v>
                </c:pt>
                <c:pt idx="3">
                  <c:v>12.907153729071499</c:v>
                </c:pt>
                <c:pt idx="4">
                  <c:v>20.1522070015221</c:v>
                </c:pt>
                <c:pt idx="5">
                  <c:v>22.770167427701701</c:v>
                </c:pt>
              </c:numCache>
            </c:numRef>
          </c:val>
          <c:extLst>
            <c:ext xmlns:c16="http://schemas.microsoft.com/office/drawing/2014/chart" uri="{C3380CC4-5D6E-409C-BE32-E72D297353CC}">
              <c16:uniqueId val="{00000002-BCAD-422F-A506-308316C04604}"/>
            </c:ext>
          </c:extLst>
        </c:ser>
        <c:ser>
          <c:idx val="3"/>
          <c:order val="3"/>
          <c:tx>
            <c:strRef>
              <c:f>label 3</c:f>
              <c:strCache>
                <c:ptCount val="1"/>
                <c:pt idx="0">
                  <c:v>Raczej nie</c:v>
                </c:pt>
              </c:strCache>
            </c:strRef>
          </c:tx>
          <c:spPr>
            <a:solidFill>
              <a:srgbClr val="E6B9B8"/>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3</c:f>
              <c:numCache>
                <c:formatCode>General</c:formatCode>
                <c:ptCount val="6"/>
                <c:pt idx="0">
                  <c:v>29.863013698630098</c:v>
                </c:pt>
                <c:pt idx="1">
                  <c:v>22.648401826484001</c:v>
                </c:pt>
                <c:pt idx="2">
                  <c:v>16.5905631659056</c:v>
                </c:pt>
                <c:pt idx="3">
                  <c:v>6.02739726027397</c:v>
                </c:pt>
                <c:pt idx="4">
                  <c:v>9.9847792998477907</c:v>
                </c:pt>
                <c:pt idx="5">
                  <c:v>14.337899543379001</c:v>
                </c:pt>
              </c:numCache>
            </c:numRef>
          </c:val>
          <c:extLst>
            <c:ext xmlns:c16="http://schemas.microsoft.com/office/drawing/2014/chart" uri="{C3380CC4-5D6E-409C-BE32-E72D297353CC}">
              <c16:uniqueId val="{00000003-BCAD-422F-A506-308316C04604}"/>
            </c:ext>
          </c:extLst>
        </c:ser>
        <c:ser>
          <c:idx val="4"/>
          <c:order val="4"/>
          <c:tx>
            <c:strRef>
              <c:f>label 4</c:f>
              <c:strCache>
                <c:ptCount val="1"/>
                <c:pt idx="0">
                  <c:v>Zdecydowanie nie</c:v>
                </c:pt>
              </c:strCache>
            </c:strRef>
          </c:tx>
          <c:spPr>
            <a:solidFill>
              <a:srgbClr val="C0504D"/>
            </a:solidFill>
            <a:ln w="0">
              <a:noFill/>
            </a:ln>
          </c:spPr>
          <c:invertIfNegative val="0"/>
          <c:dPt>
            <c:idx val="3"/>
            <c:invertIfNegative val="0"/>
            <c:bubble3D val="0"/>
            <c:extLst>
              <c:ext xmlns:c16="http://schemas.microsoft.com/office/drawing/2014/chart" uri="{C3380CC4-5D6E-409C-BE32-E72D297353CC}">
                <c16:uniqueId val="{00000005-BCAD-422F-A506-308316C04604}"/>
              </c:ext>
            </c:extLst>
          </c:dPt>
          <c:dLbls>
            <c:dLbl>
              <c:idx val="3"/>
              <c:layout>
                <c:manualLayout>
                  <c:x val="0"/>
                  <c:y val="6.0483870967741903E-2"/>
                </c:manualLayout>
              </c:layout>
              <c:numFmt formatCode="0.0" sourceLinked="0"/>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BCAD-422F-A506-308316C04604}"/>
                </c:ext>
              </c:extLst>
            </c:dLbl>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4</c:f>
              <c:numCache>
                <c:formatCode>General</c:formatCode>
                <c:ptCount val="6"/>
                <c:pt idx="0">
                  <c:v>10.806697108067</c:v>
                </c:pt>
                <c:pt idx="1">
                  <c:v>9.4672754946727604</c:v>
                </c:pt>
                <c:pt idx="2">
                  <c:v>6.8188736681887399</c:v>
                </c:pt>
                <c:pt idx="3">
                  <c:v>1.7656012176560101</c:v>
                </c:pt>
                <c:pt idx="4">
                  <c:v>8.1582952815829497</c:v>
                </c:pt>
                <c:pt idx="5">
                  <c:v>5.5403348554033496</c:v>
                </c:pt>
              </c:numCache>
            </c:numRef>
          </c:val>
          <c:extLst>
            <c:ext xmlns:c16="http://schemas.microsoft.com/office/drawing/2014/chart" uri="{C3380CC4-5D6E-409C-BE32-E72D297353CC}">
              <c16:uniqueId val="{00000006-BCAD-422F-A506-308316C04604}"/>
            </c:ext>
          </c:extLst>
        </c:ser>
        <c:ser>
          <c:idx val="5"/>
          <c:order val="5"/>
          <c:tx>
            <c:strRef>
              <c:f>label 5</c:f>
              <c:strCache>
                <c:ptCount val="1"/>
                <c:pt idx="0">
                  <c:v>Nie dotyczy</c:v>
                </c:pt>
              </c:strCache>
            </c:strRef>
          </c:tx>
          <c:spPr>
            <a:solidFill>
              <a:srgbClr val="BFBFBF"/>
            </a:solidFill>
            <a:ln w="0">
              <a:noFill/>
            </a:ln>
          </c:spPr>
          <c:invertIfNegative val="0"/>
          <c:dPt>
            <c:idx val="3"/>
            <c:invertIfNegative val="0"/>
            <c:bubble3D val="0"/>
            <c:extLst>
              <c:ext xmlns:c16="http://schemas.microsoft.com/office/drawing/2014/chart" uri="{C3380CC4-5D6E-409C-BE32-E72D297353CC}">
                <c16:uniqueId val="{00000008-BCAD-422F-A506-308316C04604}"/>
              </c:ext>
            </c:extLst>
          </c:dPt>
          <c:dLbls>
            <c:dLbl>
              <c:idx val="3"/>
              <c:layout>
                <c:manualLayout>
                  <c:x val="1.1025358324145499E-2"/>
                  <c:y val="0"/>
                </c:manualLayout>
              </c:layout>
              <c:numFmt formatCode="0.0" sourceLinked="0"/>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8-BCAD-422F-A506-308316C04604}"/>
                </c:ext>
              </c:extLst>
            </c:dLbl>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Mój szef jest osobą, do której mam zaufanie</c:v>
                </c:pt>
                <c:pt idx="5">
                  <c:v>Większości moich współpracowników mogę zaufać</c:v>
                </c:pt>
              </c:strCache>
            </c:strRef>
          </c:cat>
          <c:val>
            <c:numRef>
              <c:f>5</c:f>
              <c:numCache>
                <c:formatCode>General</c:formatCode>
                <c:ptCount val="6"/>
                <c:pt idx="0">
                  <c:v>1.12633181126332</c:v>
                </c:pt>
                <c:pt idx="1">
                  <c:v>1.6133942161339401</c:v>
                </c:pt>
                <c:pt idx="2">
                  <c:v>1.2176560121765601</c:v>
                </c:pt>
                <c:pt idx="3">
                  <c:v>0.54794520547945202</c:v>
                </c:pt>
                <c:pt idx="4">
                  <c:v>20.487062404870599</c:v>
                </c:pt>
                <c:pt idx="5">
                  <c:v>15.646879756468801</c:v>
                </c:pt>
              </c:numCache>
            </c:numRef>
          </c:val>
          <c:extLst>
            <c:ext xmlns:c16="http://schemas.microsoft.com/office/drawing/2014/chart" uri="{C3380CC4-5D6E-409C-BE32-E72D297353CC}">
              <c16:uniqueId val="{00000009-BCAD-422F-A506-308316C04604}"/>
            </c:ext>
          </c:extLst>
        </c:ser>
        <c:dLbls>
          <c:showLegendKey val="0"/>
          <c:showVal val="0"/>
          <c:showCatName val="0"/>
          <c:showSerName val="0"/>
          <c:showPercent val="0"/>
          <c:showBubbleSize val="0"/>
        </c:dLbls>
        <c:gapWidth val="150"/>
        <c:overlap val="100"/>
        <c:axId val="51196821"/>
        <c:axId val="45177968"/>
      </c:barChart>
      <c:catAx>
        <c:axId val="51196821"/>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45177968"/>
        <c:crosses val="autoZero"/>
        <c:auto val="1"/>
        <c:lblAlgn val="ctr"/>
        <c:lblOffset val="100"/>
        <c:noMultiLvlLbl val="0"/>
      </c:catAx>
      <c:valAx>
        <c:axId val="45177968"/>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51196821"/>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0</c:f>
              <c:numCache>
                <c:formatCode>General</c:formatCode>
                <c:ptCount val="6"/>
                <c:pt idx="0">
                  <c:v>1.3531799729364</c:v>
                </c:pt>
                <c:pt idx="1">
                  <c:v>1.7591339648173201</c:v>
                </c:pt>
                <c:pt idx="2">
                  <c:v>5.0067658998646802</c:v>
                </c:pt>
                <c:pt idx="3">
                  <c:v>34.776725304465501</c:v>
                </c:pt>
                <c:pt idx="4">
                  <c:v>7.4424898511502002</c:v>
                </c:pt>
                <c:pt idx="5">
                  <c:v>4.6008119079837604</c:v>
                </c:pt>
              </c:numCache>
            </c:numRef>
          </c:val>
          <c:extLst>
            <c:ext xmlns:c16="http://schemas.microsoft.com/office/drawing/2014/chart" uri="{C3380CC4-5D6E-409C-BE32-E72D297353CC}">
              <c16:uniqueId val="{00000000-B9D8-42B7-A64A-08283FD1E60E}"/>
            </c:ext>
          </c:extLst>
        </c:ser>
        <c:ser>
          <c:idx val="1"/>
          <c:order val="1"/>
          <c:tx>
            <c:strRef>
              <c:f>label 1</c:f>
              <c:strCache>
                <c:ptCount val="1"/>
                <c:pt idx="0">
                  <c:v>Raczej tak</c:v>
                </c:pt>
              </c:strCache>
            </c:strRef>
          </c:tx>
          <c:spPr>
            <a:solidFill>
              <a:srgbClr val="D7E4B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1</c:f>
              <c:numCache>
                <c:formatCode>General</c:formatCode>
                <c:ptCount val="6"/>
                <c:pt idx="0">
                  <c:v>11.637347767253001</c:v>
                </c:pt>
                <c:pt idx="1">
                  <c:v>16.373477672530399</c:v>
                </c:pt>
                <c:pt idx="2">
                  <c:v>26.251691474966201</c:v>
                </c:pt>
                <c:pt idx="3">
                  <c:v>39.783491204330197</c:v>
                </c:pt>
                <c:pt idx="4">
                  <c:v>38.294993234100097</c:v>
                </c:pt>
                <c:pt idx="5">
                  <c:v>27.198917456021601</c:v>
                </c:pt>
              </c:numCache>
            </c:numRef>
          </c:val>
          <c:extLst>
            <c:ext xmlns:c16="http://schemas.microsoft.com/office/drawing/2014/chart" uri="{C3380CC4-5D6E-409C-BE32-E72D297353CC}">
              <c16:uniqueId val="{00000001-B9D8-42B7-A64A-08283FD1E60E}"/>
            </c:ext>
          </c:extLst>
        </c:ser>
        <c:ser>
          <c:idx val="2"/>
          <c:order val="2"/>
          <c:tx>
            <c:strRef>
              <c:f>label 2</c:f>
              <c:strCache>
                <c:ptCount val="1"/>
                <c:pt idx="0">
                  <c:v>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2</c:f>
              <c:numCache>
                <c:formatCode>General</c:formatCode>
                <c:ptCount val="6"/>
                <c:pt idx="0">
                  <c:v>20.974289580514199</c:v>
                </c:pt>
                <c:pt idx="1">
                  <c:v>30.852503382949902</c:v>
                </c:pt>
                <c:pt idx="2">
                  <c:v>27.740189445196201</c:v>
                </c:pt>
                <c:pt idx="3">
                  <c:v>12.449255751014899</c:v>
                </c:pt>
                <c:pt idx="4">
                  <c:v>30.852503382949902</c:v>
                </c:pt>
                <c:pt idx="5">
                  <c:v>30.311231393775401</c:v>
                </c:pt>
              </c:numCache>
            </c:numRef>
          </c:val>
          <c:extLst>
            <c:ext xmlns:c16="http://schemas.microsoft.com/office/drawing/2014/chart" uri="{C3380CC4-5D6E-409C-BE32-E72D297353CC}">
              <c16:uniqueId val="{00000002-B9D8-42B7-A64A-08283FD1E60E}"/>
            </c:ext>
          </c:extLst>
        </c:ser>
        <c:ser>
          <c:idx val="3"/>
          <c:order val="3"/>
          <c:tx>
            <c:strRef>
              <c:f>label 3</c:f>
              <c:strCache>
                <c:ptCount val="1"/>
                <c:pt idx="0">
                  <c:v>Raczej nie</c:v>
                </c:pt>
              </c:strCache>
            </c:strRef>
          </c:tx>
          <c:spPr>
            <a:solidFill>
              <a:srgbClr val="E6B9B8"/>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3</c:f>
              <c:numCache>
                <c:formatCode>General</c:formatCode>
                <c:ptCount val="6"/>
                <c:pt idx="0">
                  <c:v>35.859269282814601</c:v>
                </c:pt>
                <c:pt idx="1">
                  <c:v>28.416779431664398</c:v>
                </c:pt>
                <c:pt idx="2">
                  <c:v>23.004059539918799</c:v>
                </c:pt>
                <c:pt idx="3">
                  <c:v>8.2543978349120408</c:v>
                </c:pt>
                <c:pt idx="4">
                  <c:v>12.3139377537212</c:v>
                </c:pt>
                <c:pt idx="5">
                  <c:v>21.515561569688799</c:v>
                </c:pt>
              </c:numCache>
            </c:numRef>
          </c:val>
          <c:extLst>
            <c:ext xmlns:c16="http://schemas.microsoft.com/office/drawing/2014/chart" uri="{C3380CC4-5D6E-409C-BE32-E72D297353CC}">
              <c16:uniqueId val="{00000003-B9D8-42B7-A64A-08283FD1E60E}"/>
            </c:ext>
          </c:extLst>
        </c:ser>
        <c:ser>
          <c:idx val="4"/>
          <c:order val="4"/>
          <c:tx>
            <c:strRef>
              <c:f>label 4</c:f>
              <c:strCache>
                <c:ptCount val="1"/>
                <c:pt idx="0">
                  <c:v>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4</c:f>
              <c:numCache>
                <c:formatCode>General</c:formatCode>
                <c:ptCount val="6"/>
                <c:pt idx="0">
                  <c:v>29.769959404600801</c:v>
                </c:pt>
                <c:pt idx="1">
                  <c:v>22.0568335588633</c:v>
                </c:pt>
                <c:pt idx="2">
                  <c:v>17.185385656292301</c:v>
                </c:pt>
                <c:pt idx="3">
                  <c:v>4.4654939106901201</c:v>
                </c:pt>
                <c:pt idx="4">
                  <c:v>6.0893098782138004</c:v>
                </c:pt>
                <c:pt idx="5">
                  <c:v>11.3667117726658</c:v>
                </c:pt>
              </c:numCache>
            </c:numRef>
          </c:val>
          <c:extLst>
            <c:ext xmlns:c16="http://schemas.microsoft.com/office/drawing/2014/chart" uri="{C3380CC4-5D6E-409C-BE32-E72D297353CC}">
              <c16:uniqueId val="{00000004-B9D8-42B7-A64A-08283FD1E60E}"/>
            </c:ext>
          </c:extLst>
        </c:ser>
        <c:ser>
          <c:idx val="5"/>
          <c:order val="5"/>
          <c:tx>
            <c:strRef>
              <c:f>label 5</c:f>
              <c:strCache>
                <c:ptCount val="1"/>
                <c:pt idx="0">
                  <c:v>Nie dotyczy</c:v>
                </c:pt>
              </c:strCache>
            </c:strRef>
          </c:tx>
          <c:spPr>
            <a:solidFill>
              <a:srgbClr val="BFBFBF"/>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
                <c:pt idx="0">
                  <c:v>Większości ludzi mogę zaufać</c:v>
                </c:pt>
                <c:pt idx="1">
                  <c:v>Większości mieszkańców mojej miejscowości mogę zaufać</c:v>
                </c:pt>
                <c:pt idx="2">
                  <c:v>Większości sąsiadów mogę zaufać</c:v>
                </c:pt>
                <c:pt idx="3">
                  <c:v>Większości osób z mojej rodziny mogę zaufać</c:v>
                </c:pt>
                <c:pt idx="4">
                  <c:v>Większości moich wykładowców mogę zaufać</c:v>
                </c:pt>
                <c:pt idx="5">
                  <c:v>Większości osób z mojego roku studiów mogę zaufać</c:v>
                </c:pt>
              </c:strCache>
            </c:strRef>
          </c:cat>
          <c:val>
            <c:numRef>
              <c:f>5</c:f>
              <c:numCache>
                <c:formatCode>General</c:formatCode>
                <c:ptCount val="6"/>
                <c:pt idx="0">
                  <c:v>0.40595399188092002</c:v>
                </c:pt>
                <c:pt idx="1">
                  <c:v>0.54127198917455999</c:v>
                </c:pt>
                <c:pt idx="2">
                  <c:v>0.81190798376184004</c:v>
                </c:pt>
                <c:pt idx="3">
                  <c:v>0.27063599458727999</c:v>
                </c:pt>
                <c:pt idx="4">
                  <c:v>5.0067658998646802</c:v>
                </c:pt>
                <c:pt idx="5">
                  <c:v>5.0067658998646802</c:v>
                </c:pt>
              </c:numCache>
            </c:numRef>
          </c:val>
          <c:extLst>
            <c:ext xmlns:c16="http://schemas.microsoft.com/office/drawing/2014/chart" uri="{C3380CC4-5D6E-409C-BE32-E72D297353CC}">
              <c16:uniqueId val="{00000005-B9D8-42B7-A64A-08283FD1E60E}"/>
            </c:ext>
          </c:extLst>
        </c:ser>
        <c:dLbls>
          <c:showLegendKey val="0"/>
          <c:showVal val="0"/>
          <c:showCatName val="0"/>
          <c:showSerName val="0"/>
          <c:showPercent val="0"/>
          <c:showBubbleSize val="0"/>
        </c:dLbls>
        <c:gapWidth val="150"/>
        <c:overlap val="100"/>
        <c:axId val="66808727"/>
        <c:axId val="60394563"/>
      </c:barChart>
      <c:catAx>
        <c:axId val="66808727"/>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60394563"/>
        <c:crosses val="autoZero"/>
        <c:auto val="1"/>
        <c:lblAlgn val="ctr"/>
        <c:lblOffset val="100"/>
        <c:noMultiLvlLbl val="0"/>
      </c:catAx>
      <c:valAx>
        <c:axId val="60394563"/>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66808727"/>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Mam zaufanie</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Zaufanie do władz gminy/miasta</c:v>
                </c:pt>
                <c:pt idx="1">
                  <c:v>Zaufanie do władz powiatu</c:v>
                </c:pt>
                <c:pt idx="2">
                  <c:v>Zaufanie do województwa</c:v>
                </c:pt>
              </c:strCache>
            </c:strRef>
          </c:cat>
          <c:val>
            <c:numRef>
              <c:f>0</c:f>
              <c:numCache>
                <c:formatCode>General</c:formatCode>
                <c:ptCount val="3"/>
                <c:pt idx="0">
                  <c:v>18.2952815829528</c:v>
                </c:pt>
                <c:pt idx="1">
                  <c:v>11.126860382707299</c:v>
                </c:pt>
                <c:pt idx="2">
                  <c:v>8.8280060882800608</c:v>
                </c:pt>
              </c:numCache>
            </c:numRef>
          </c:val>
          <c:extLst>
            <c:ext xmlns:c16="http://schemas.microsoft.com/office/drawing/2014/chart" uri="{C3380CC4-5D6E-409C-BE32-E72D297353CC}">
              <c16:uniqueId val="{00000000-1ED6-46C5-B0F9-67EB573D9D5C}"/>
            </c:ext>
          </c:extLst>
        </c:ser>
        <c:ser>
          <c:idx val="1"/>
          <c:order val="1"/>
          <c:tx>
            <c:strRef>
              <c:f>label 1</c:f>
              <c:strCache>
                <c:ptCount val="1"/>
                <c:pt idx="0">
                  <c:v>Nie mam zaufania</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Zaufanie do władz gminy/miasta</c:v>
                </c:pt>
                <c:pt idx="1">
                  <c:v>Zaufanie do władz powiatu</c:v>
                </c:pt>
                <c:pt idx="2">
                  <c:v>Zaufanie do województwa</c:v>
                </c:pt>
              </c:strCache>
            </c:strRef>
          </c:cat>
          <c:val>
            <c:numRef>
              <c:f>1</c:f>
              <c:numCache>
                <c:formatCode>General</c:formatCode>
                <c:ptCount val="3"/>
                <c:pt idx="0">
                  <c:v>34.7640791476408</c:v>
                </c:pt>
                <c:pt idx="1">
                  <c:v>33.486888731396199</c:v>
                </c:pt>
                <c:pt idx="2">
                  <c:v>29.863013698630098</c:v>
                </c:pt>
              </c:numCache>
            </c:numRef>
          </c:val>
          <c:extLst>
            <c:ext xmlns:c16="http://schemas.microsoft.com/office/drawing/2014/chart" uri="{C3380CC4-5D6E-409C-BE32-E72D297353CC}">
              <c16:uniqueId val="{00000001-1ED6-46C5-B0F9-67EB573D9D5C}"/>
            </c:ext>
          </c:extLst>
        </c:ser>
        <c:ser>
          <c:idx val="2"/>
          <c:order val="2"/>
          <c:tx>
            <c:strRef>
              <c:f>label 2</c:f>
              <c:strCache>
                <c:ptCount val="1"/>
                <c:pt idx="0">
                  <c:v>Trudno powiedzieć/nie znam</c:v>
                </c:pt>
              </c:strCache>
            </c:strRef>
          </c:tx>
          <c:spPr>
            <a:solidFill>
              <a:srgbClr val="BFBFBF"/>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Zaufanie do władz gminy/miasta</c:v>
                </c:pt>
                <c:pt idx="1">
                  <c:v>Zaufanie do władz powiatu</c:v>
                </c:pt>
                <c:pt idx="2">
                  <c:v>Zaufanie do województwa</c:v>
                </c:pt>
              </c:strCache>
            </c:strRef>
          </c:cat>
          <c:val>
            <c:numRef>
              <c:f>2</c:f>
              <c:numCache>
                <c:formatCode>General</c:formatCode>
                <c:ptCount val="3"/>
                <c:pt idx="0">
                  <c:v>46.940639269406397</c:v>
                </c:pt>
                <c:pt idx="1">
                  <c:v>55.386250885896501</c:v>
                </c:pt>
                <c:pt idx="2">
                  <c:v>61.308980213089797</c:v>
                </c:pt>
              </c:numCache>
            </c:numRef>
          </c:val>
          <c:extLst>
            <c:ext xmlns:c16="http://schemas.microsoft.com/office/drawing/2014/chart" uri="{C3380CC4-5D6E-409C-BE32-E72D297353CC}">
              <c16:uniqueId val="{00000002-1ED6-46C5-B0F9-67EB573D9D5C}"/>
            </c:ext>
          </c:extLst>
        </c:ser>
        <c:dLbls>
          <c:showLegendKey val="0"/>
          <c:showVal val="0"/>
          <c:showCatName val="0"/>
          <c:showSerName val="0"/>
          <c:showPercent val="0"/>
          <c:showBubbleSize val="0"/>
        </c:dLbls>
        <c:gapWidth val="150"/>
        <c:overlap val="100"/>
        <c:axId val="55758658"/>
        <c:axId val="44836364"/>
      </c:barChart>
      <c:catAx>
        <c:axId val="55758658"/>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44836364"/>
        <c:crosses val="autoZero"/>
        <c:auto val="1"/>
        <c:lblAlgn val="ctr"/>
        <c:lblOffset val="100"/>
        <c:noMultiLvlLbl val="0"/>
      </c:catAx>
      <c:valAx>
        <c:axId val="44836364"/>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55758658"/>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1. 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Jeżeli ktoś jest nieuczciwy, to prędzej czy później sprawiedliwość go dosięgnie</c:v>
                </c:pt>
                <c:pt idx="3">
                  <c:v>Ci, którzy kombinują w życiu, zazwyczaj najlepiej na tym wychodzą</c:v>
                </c:pt>
                <c:pt idx="4">
                  <c:v>Każdy myśli tylko o sobie, dba tylko o własne dobro</c:v>
                </c:pt>
                <c:pt idx="5">
                  <c:v>Czasem trzeba komuś coś załatwić, żeby ktoś później załatwił coś tobie</c:v>
                </c:pt>
                <c:pt idx="6">
                  <c:v>Tylko dzięki uczciwej pracy można osiągnąć sukces</c:v>
                </c:pt>
                <c:pt idx="7">
                  <c:v>Większość ludzi dąży do tego, żeby wykorzystać innych</c:v>
                </c:pt>
                <c:pt idx="8">
                  <c:v>W razie problemów można liczyć na bezinteresowną pomoc innych</c:v>
                </c:pt>
                <c:pt idx="9">
                  <c:v>Czasami trzeba dać łapówkę, żeby załatwić jakąś bardzo ważną sprawę</c:v>
                </c:pt>
                <c:pt idx="10">
                  <c:v>Żeby się wzbogacić, czasem trzeba działać na granicy prawa</c:v>
                </c:pt>
              </c:strCache>
            </c:strRef>
          </c:cat>
          <c:val>
            <c:numRef>
              <c:f>0</c:f>
              <c:numCache>
                <c:formatCode>General</c:formatCode>
                <c:ptCount val="11"/>
                <c:pt idx="0">
                  <c:v>0.73059360730593603</c:v>
                </c:pt>
                <c:pt idx="1">
                  <c:v>0.91324200913242004</c:v>
                </c:pt>
                <c:pt idx="2">
                  <c:v>2.5266362252663601</c:v>
                </c:pt>
                <c:pt idx="3">
                  <c:v>3.9269406392694099</c:v>
                </c:pt>
                <c:pt idx="4">
                  <c:v>2.1917808219178099</c:v>
                </c:pt>
                <c:pt idx="5">
                  <c:v>3.4094368340943699</c:v>
                </c:pt>
                <c:pt idx="6">
                  <c:v>5.9969558599695603</c:v>
                </c:pt>
                <c:pt idx="7">
                  <c:v>2.4353120243531201</c:v>
                </c:pt>
                <c:pt idx="8">
                  <c:v>4.29223744292237</c:v>
                </c:pt>
                <c:pt idx="9">
                  <c:v>19.056316590563199</c:v>
                </c:pt>
                <c:pt idx="10">
                  <c:v>19.2389649923897</c:v>
                </c:pt>
              </c:numCache>
            </c:numRef>
          </c:val>
          <c:extLst>
            <c:ext xmlns:c16="http://schemas.microsoft.com/office/drawing/2014/chart" uri="{C3380CC4-5D6E-409C-BE32-E72D297353CC}">
              <c16:uniqueId val="{00000000-26E9-4487-92A1-C86CC1F023C3}"/>
            </c:ext>
          </c:extLst>
        </c:ser>
        <c:ser>
          <c:idx val="1"/>
          <c:order val="1"/>
          <c:tx>
            <c:strRef>
              <c:f>label 1</c:f>
              <c:strCache>
                <c:ptCount val="1"/>
                <c:pt idx="0">
                  <c:v>2. Raczej nie</c:v>
                </c:pt>
              </c:strCache>
            </c:strRef>
          </c:tx>
          <c:spPr>
            <a:solidFill>
              <a:srgbClr val="E6B9B8"/>
            </a:solidFill>
            <a:ln w="0">
              <a:noFill/>
            </a:ln>
          </c:spPr>
          <c:invertIfNegative val="0"/>
          <c:dPt>
            <c:idx val="0"/>
            <c:invertIfNegative val="0"/>
            <c:bubble3D val="0"/>
            <c:extLst>
              <c:ext xmlns:c16="http://schemas.microsoft.com/office/drawing/2014/chart" uri="{C3380CC4-5D6E-409C-BE32-E72D297353CC}">
                <c16:uniqueId val="{00000002-26E9-4487-92A1-C86CC1F023C3}"/>
              </c:ext>
            </c:extLst>
          </c:dPt>
          <c:dPt>
            <c:idx val="1"/>
            <c:invertIfNegative val="0"/>
            <c:bubble3D val="0"/>
            <c:extLst>
              <c:ext xmlns:c16="http://schemas.microsoft.com/office/drawing/2014/chart" uri="{C3380CC4-5D6E-409C-BE32-E72D297353CC}">
                <c16:uniqueId val="{00000004-26E9-4487-92A1-C86CC1F023C3}"/>
              </c:ext>
            </c:extLst>
          </c:dPt>
          <c:dLbls>
            <c:dLbl>
              <c:idx val="0"/>
              <c:layout>
                <c:manualLayout>
                  <c:x val="4.4101433296582096E-3"/>
                  <c:y val="3.99400898652022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2-26E9-4487-92A1-C86CC1F023C3}"/>
                </c:ext>
              </c:extLst>
            </c:dLbl>
            <c:dLbl>
              <c:idx val="1"/>
              <c:layout>
                <c:manualLayout>
                  <c:x val="4.4101433296582096E-3"/>
                  <c:y val="3.99400898652022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26E9-4487-92A1-C86CC1F023C3}"/>
                </c:ext>
              </c:extLst>
            </c:dLbl>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Jeżeli ktoś jest nieuczciwy, to prędzej czy później sprawiedliwość go dosięgnie</c:v>
                </c:pt>
                <c:pt idx="3">
                  <c:v>Ci, którzy kombinują w życiu, zazwyczaj najlepiej na tym wychodzą</c:v>
                </c:pt>
                <c:pt idx="4">
                  <c:v>Każdy myśli tylko o sobie, dba tylko o własne dobro</c:v>
                </c:pt>
                <c:pt idx="5">
                  <c:v>Czasem trzeba komuś coś załatwić, żeby ktoś później załatwił coś tobie</c:v>
                </c:pt>
                <c:pt idx="6">
                  <c:v>Tylko dzięki uczciwej pracy można osiągnąć sukces</c:v>
                </c:pt>
                <c:pt idx="7">
                  <c:v>Większość ludzi dąży do tego, żeby wykorzystać innych</c:v>
                </c:pt>
                <c:pt idx="8">
                  <c:v>W razie problemów można liczyć na bezinteresowną pomoc innych</c:v>
                </c:pt>
                <c:pt idx="9">
                  <c:v>Czasami trzeba dać łapówkę, żeby załatwić jakąś bardzo ważną sprawę</c:v>
                </c:pt>
                <c:pt idx="10">
                  <c:v>Żeby się wzbogacić, czasem trzeba działać na granicy prawa</c:v>
                </c:pt>
              </c:strCache>
            </c:strRef>
          </c:cat>
          <c:val>
            <c:numRef>
              <c:f>1</c:f>
              <c:numCache>
                <c:formatCode>General</c:formatCode>
                <c:ptCount val="11"/>
                <c:pt idx="0">
                  <c:v>4.1704718417047202</c:v>
                </c:pt>
                <c:pt idx="1">
                  <c:v>4.53576864535769</c:v>
                </c:pt>
                <c:pt idx="2">
                  <c:v>12.115677321156801</c:v>
                </c:pt>
                <c:pt idx="3">
                  <c:v>10.7762557077626</c:v>
                </c:pt>
                <c:pt idx="4">
                  <c:v>15.251141552511401</c:v>
                </c:pt>
                <c:pt idx="5">
                  <c:v>11.324200913242001</c:v>
                </c:pt>
                <c:pt idx="6">
                  <c:v>16.286149162861498</c:v>
                </c:pt>
                <c:pt idx="7">
                  <c:v>21.8264840182648</c:v>
                </c:pt>
                <c:pt idx="8">
                  <c:v>21.582952815829501</c:v>
                </c:pt>
                <c:pt idx="9">
                  <c:v>21.978691019786901</c:v>
                </c:pt>
                <c:pt idx="10">
                  <c:v>22.2222222222222</c:v>
                </c:pt>
              </c:numCache>
            </c:numRef>
          </c:val>
          <c:extLst>
            <c:ext xmlns:c16="http://schemas.microsoft.com/office/drawing/2014/chart" uri="{C3380CC4-5D6E-409C-BE32-E72D297353CC}">
              <c16:uniqueId val="{00000005-26E9-4487-92A1-C86CC1F023C3}"/>
            </c:ext>
          </c:extLst>
        </c:ser>
        <c:ser>
          <c:idx val="2"/>
          <c:order val="2"/>
          <c:tx>
            <c:strRef>
              <c:f>label 2</c:f>
              <c:strCache>
                <c:ptCount val="1"/>
                <c:pt idx="0">
                  <c:v>3. 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Jeżeli ktoś jest nieuczciwy, to prędzej czy później sprawiedliwość go dosięgnie</c:v>
                </c:pt>
                <c:pt idx="3">
                  <c:v>Ci, którzy kombinują w życiu, zazwyczaj najlepiej na tym wychodzą</c:v>
                </c:pt>
                <c:pt idx="4">
                  <c:v>Każdy myśli tylko o sobie, dba tylko o własne dobro</c:v>
                </c:pt>
                <c:pt idx="5">
                  <c:v>Czasem trzeba komuś coś załatwić, żeby ktoś później załatwił coś tobie</c:v>
                </c:pt>
                <c:pt idx="6">
                  <c:v>Tylko dzięki uczciwej pracy można osiągnąć sukces</c:v>
                </c:pt>
                <c:pt idx="7">
                  <c:v>Większość ludzi dąży do tego, żeby wykorzystać innych</c:v>
                </c:pt>
                <c:pt idx="8">
                  <c:v>W razie problemów można liczyć na bezinteresowną pomoc innych</c:v>
                </c:pt>
                <c:pt idx="9">
                  <c:v>Czasami trzeba dać łapówkę, żeby załatwić jakąś bardzo ważną sprawę</c:v>
                </c:pt>
                <c:pt idx="10">
                  <c:v>Żeby się wzbogacić, czasem trzeba działać na granicy prawa</c:v>
                </c:pt>
              </c:strCache>
            </c:strRef>
          </c:cat>
          <c:val>
            <c:numRef>
              <c:f>2</c:f>
              <c:numCache>
                <c:formatCode>General</c:formatCode>
                <c:ptCount val="11"/>
                <c:pt idx="0">
                  <c:v>14.4292237442922</c:v>
                </c:pt>
                <c:pt idx="1">
                  <c:v>17.290715372907201</c:v>
                </c:pt>
                <c:pt idx="2">
                  <c:v>21.674277016742799</c:v>
                </c:pt>
                <c:pt idx="3">
                  <c:v>27.549467275494699</c:v>
                </c:pt>
                <c:pt idx="4">
                  <c:v>24.931506849315099</c:v>
                </c:pt>
                <c:pt idx="5">
                  <c:v>29.893455098934599</c:v>
                </c:pt>
                <c:pt idx="6">
                  <c:v>27.4581430745814</c:v>
                </c:pt>
                <c:pt idx="7">
                  <c:v>34.672754946727601</c:v>
                </c:pt>
                <c:pt idx="8">
                  <c:v>36.225266362252697</c:v>
                </c:pt>
                <c:pt idx="9">
                  <c:v>31.019786910197901</c:v>
                </c:pt>
                <c:pt idx="10">
                  <c:v>30.684931506849299</c:v>
                </c:pt>
              </c:numCache>
            </c:numRef>
          </c:val>
          <c:extLst>
            <c:ext xmlns:c16="http://schemas.microsoft.com/office/drawing/2014/chart" uri="{C3380CC4-5D6E-409C-BE32-E72D297353CC}">
              <c16:uniqueId val="{00000006-26E9-4487-92A1-C86CC1F023C3}"/>
            </c:ext>
          </c:extLst>
        </c:ser>
        <c:ser>
          <c:idx val="3"/>
          <c:order val="3"/>
          <c:tx>
            <c:strRef>
              <c:f>label 3</c:f>
              <c:strCache>
                <c:ptCount val="1"/>
                <c:pt idx="0">
                  <c:v>4. Raczej tak</c:v>
                </c:pt>
              </c:strCache>
            </c:strRef>
          </c:tx>
          <c:spPr>
            <a:solidFill>
              <a:srgbClr val="D7E4B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Jeżeli ktoś jest nieuczciwy, to prędzej czy później sprawiedliwość go dosięgnie</c:v>
                </c:pt>
                <c:pt idx="3">
                  <c:v>Ci, którzy kombinują w życiu, zazwyczaj najlepiej na tym wychodzą</c:v>
                </c:pt>
                <c:pt idx="4">
                  <c:v>Każdy myśli tylko o sobie, dba tylko o własne dobro</c:v>
                </c:pt>
                <c:pt idx="5">
                  <c:v>Czasem trzeba komuś coś załatwić, żeby ktoś później załatwił coś tobie</c:v>
                </c:pt>
                <c:pt idx="6">
                  <c:v>Tylko dzięki uczciwej pracy można osiągnąć sukces</c:v>
                </c:pt>
                <c:pt idx="7">
                  <c:v>Większość ludzi dąży do tego, żeby wykorzystać innych</c:v>
                </c:pt>
                <c:pt idx="8">
                  <c:v>W razie problemów można liczyć na bezinteresowną pomoc innych</c:v>
                </c:pt>
                <c:pt idx="9">
                  <c:v>Czasami trzeba dać łapówkę, żeby załatwić jakąś bardzo ważną sprawę</c:v>
                </c:pt>
                <c:pt idx="10">
                  <c:v>Żeby się wzbogacić, czasem trzeba działać na granicy prawa</c:v>
                </c:pt>
              </c:strCache>
            </c:strRef>
          </c:cat>
          <c:val>
            <c:numRef>
              <c:f>3</c:f>
              <c:numCache>
                <c:formatCode>General</c:formatCode>
                <c:ptCount val="11"/>
                <c:pt idx="0">
                  <c:v>51.811263318112601</c:v>
                </c:pt>
                <c:pt idx="1">
                  <c:v>44.687975646879799</c:v>
                </c:pt>
                <c:pt idx="2">
                  <c:v>43.744292237442899</c:v>
                </c:pt>
                <c:pt idx="3">
                  <c:v>42.709284627092899</c:v>
                </c:pt>
                <c:pt idx="4">
                  <c:v>45.144596651446001</c:v>
                </c:pt>
                <c:pt idx="5">
                  <c:v>45.783866057838701</c:v>
                </c:pt>
                <c:pt idx="6">
                  <c:v>31.9025875190259</c:v>
                </c:pt>
                <c:pt idx="7">
                  <c:v>32.237442922374399</c:v>
                </c:pt>
                <c:pt idx="8">
                  <c:v>35.281582952815803</c:v>
                </c:pt>
                <c:pt idx="9">
                  <c:v>21.1567732115677</c:v>
                </c:pt>
                <c:pt idx="10">
                  <c:v>21.917808219178099</c:v>
                </c:pt>
              </c:numCache>
            </c:numRef>
          </c:val>
          <c:extLst>
            <c:ext xmlns:c16="http://schemas.microsoft.com/office/drawing/2014/chart" uri="{C3380CC4-5D6E-409C-BE32-E72D297353CC}">
              <c16:uniqueId val="{00000007-26E9-4487-92A1-C86CC1F023C3}"/>
            </c:ext>
          </c:extLst>
        </c:ser>
        <c:ser>
          <c:idx val="4"/>
          <c:order val="4"/>
          <c:tx>
            <c:strRef>
              <c:f>label 4</c:f>
              <c:strCache>
                <c:ptCount val="1"/>
                <c:pt idx="0">
                  <c:v>5. 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Jeżeli ktoś jest nieuczciwy, to prędzej czy później sprawiedliwość go dosięgnie</c:v>
                </c:pt>
                <c:pt idx="3">
                  <c:v>Ci, którzy kombinują w życiu, zazwyczaj najlepiej na tym wychodzą</c:v>
                </c:pt>
                <c:pt idx="4">
                  <c:v>Każdy myśli tylko o sobie, dba tylko o własne dobro</c:v>
                </c:pt>
                <c:pt idx="5">
                  <c:v>Czasem trzeba komuś coś załatwić, żeby ktoś później załatwił coś tobie</c:v>
                </c:pt>
                <c:pt idx="6">
                  <c:v>Tylko dzięki uczciwej pracy można osiągnąć sukces</c:v>
                </c:pt>
                <c:pt idx="7">
                  <c:v>Większość ludzi dąży do tego, żeby wykorzystać innych</c:v>
                </c:pt>
                <c:pt idx="8">
                  <c:v>W razie problemów można liczyć na bezinteresowną pomoc innych</c:v>
                </c:pt>
                <c:pt idx="9">
                  <c:v>Czasami trzeba dać łapówkę, żeby załatwić jakąś bardzo ważną sprawę</c:v>
                </c:pt>
                <c:pt idx="10">
                  <c:v>Żeby się wzbogacić, czasem trzeba działać na granicy prawa</c:v>
                </c:pt>
              </c:strCache>
            </c:strRef>
          </c:cat>
          <c:val>
            <c:numRef>
              <c:f>4</c:f>
              <c:numCache>
                <c:formatCode>General</c:formatCode>
                <c:ptCount val="11"/>
                <c:pt idx="0">
                  <c:v>28.858447488584499</c:v>
                </c:pt>
                <c:pt idx="1">
                  <c:v>32.572298325722997</c:v>
                </c:pt>
                <c:pt idx="2">
                  <c:v>19.939117199391202</c:v>
                </c:pt>
                <c:pt idx="3">
                  <c:v>15.0380517503805</c:v>
                </c:pt>
                <c:pt idx="4">
                  <c:v>12.4809741248097</c:v>
                </c:pt>
                <c:pt idx="5">
                  <c:v>9.5890410958904102</c:v>
                </c:pt>
                <c:pt idx="6">
                  <c:v>18.356164383561602</c:v>
                </c:pt>
                <c:pt idx="7">
                  <c:v>8.8280060882800608</c:v>
                </c:pt>
                <c:pt idx="8">
                  <c:v>2.6179604261796001</c:v>
                </c:pt>
                <c:pt idx="9">
                  <c:v>6.7884322678843203</c:v>
                </c:pt>
                <c:pt idx="10">
                  <c:v>5.93607305936073</c:v>
                </c:pt>
              </c:numCache>
            </c:numRef>
          </c:val>
          <c:extLst>
            <c:ext xmlns:c16="http://schemas.microsoft.com/office/drawing/2014/chart" uri="{C3380CC4-5D6E-409C-BE32-E72D297353CC}">
              <c16:uniqueId val="{00000008-26E9-4487-92A1-C86CC1F023C3}"/>
            </c:ext>
          </c:extLst>
        </c:ser>
        <c:dLbls>
          <c:showLegendKey val="0"/>
          <c:showVal val="0"/>
          <c:showCatName val="0"/>
          <c:showSerName val="0"/>
          <c:showPercent val="0"/>
          <c:showBubbleSize val="0"/>
        </c:dLbls>
        <c:gapWidth val="150"/>
        <c:overlap val="100"/>
        <c:axId val="71539830"/>
        <c:axId val="47951497"/>
      </c:barChart>
      <c:catAx>
        <c:axId val="71539830"/>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47951497"/>
        <c:crosses val="autoZero"/>
        <c:auto val="1"/>
        <c:lblAlgn val="ctr"/>
        <c:lblOffset val="100"/>
        <c:noMultiLvlLbl val="0"/>
      </c:catAx>
      <c:valAx>
        <c:axId val="47951497"/>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71539830"/>
        <c:crosses val="autoZero"/>
        <c:crossBetween val="between"/>
      </c:valAx>
      <c:spPr>
        <a:noFill/>
        <a:ln w="0">
          <a:noFill/>
        </a:ln>
      </c:spPr>
    </c:plotArea>
    <c:legend>
      <c:legendPos val="b"/>
      <c:overlay val="0"/>
      <c:spPr>
        <a:noFill/>
        <a:ln w="0">
          <a:noFill/>
        </a:ln>
      </c:spPr>
      <c:txPr>
        <a:bodyPr/>
        <a:lstStyle/>
        <a:p>
          <a:pPr>
            <a:defRPr sz="14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1. 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Czasem trzeba komuś coś załatwić, żeby ktoś później załatwił coś tobie</c:v>
                </c:pt>
                <c:pt idx="3">
                  <c:v>Ci, którzy kombinują w życiu, zazwyczaj najlepiej na tym wychodzą</c:v>
                </c:pt>
                <c:pt idx="4">
                  <c:v>Każdy myśli tylko o sobie, dba tylko o własne dobro</c:v>
                </c:pt>
                <c:pt idx="5">
                  <c:v>Jeżeli ktoś jest nieuczciwy, to prędzej czy później sprawiedliwość go dosięgnie</c:v>
                </c:pt>
                <c:pt idx="6">
                  <c:v>Żeby się wzbogacić, czasem trzeba działać na granicy prawa</c:v>
                </c:pt>
                <c:pt idx="7">
                  <c:v>Większość ludzi dąży do tego, żeby wykorzystać innych</c:v>
                </c:pt>
                <c:pt idx="8">
                  <c:v>Tylko dzięki uczciwej pracy można osiągnąć sukces</c:v>
                </c:pt>
                <c:pt idx="9">
                  <c:v>Czasami trzeba dać łapówkę, żeby załatwić jakąś bardzo ważną sprawę</c:v>
                </c:pt>
                <c:pt idx="10">
                  <c:v>W razie problemów można liczyć na bezinteresowną pomoc innych</c:v>
                </c:pt>
              </c:strCache>
            </c:strRef>
          </c:cat>
          <c:val>
            <c:numRef>
              <c:f>0</c:f>
              <c:numCache>
                <c:formatCode>General</c:formatCode>
                <c:ptCount val="11"/>
                <c:pt idx="0">
                  <c:v>0.54127198917455999</c:v>
                </c:pt>
                <c:pt idx="1">
                  <c:v>0.81190798376184004</c:v>
                </c:pt>
                <c:pt idx="2">
                  <c:v>1.21786197564276</c:v>
                </c:pt>
                <c:pt idx="3">
                  <c:v>1.6238159675236801</c:v>
                </c:pt>
                <c:pt idx="4">
                  <c:v>2.9769959404600801</c:v>
                </c:pt>
                <c:pt idx="5">
                  <c:v>4.6008119079837604</c:v>
                </c:pt>
                <c:pt idx="6">
                  <c:v>9.8782138024357202</c:v>
                </c:pt>
                <c:pt idx="7">
                  <c:v>2.9769959404600801</c:v>
                </c:pt>
                <c:pt idx="8">
                  <c:v>12.3139377537212</c:v>
                </c:pt>
                <c:pt idx="9">
                  <c:v>17.5913396481732</c:v>
                </c:pt>
                <c:pt idx="10">
                  <c:v>8.7956698240866</c:v>
                </c:pt>
              </c:numCache>
            </c:numRef>
          </c:val>
          <c:extLst>
            <c:ext xmlns:c16="http://schemas.microsoft.com/office/drawing/2014/chart" uri="{C3380CC4-5D6E-409C-BE32-E72D297353CC}">
              <c16:uniqueId val="{00000000-8DC3-463F-9121-B0E4C5302362}"/>
            </c:ext>
          </c:extLst>
        </c:ser>
        <c:ser>
          <c:idx val="1"/>
          <c:order val="1"/>
          <c:tx>
            <c:strRef>
              <c:f>label 1</c:f>
              <c:strCache>
                <c:ptCount val="1"/>
                <c:pt idx="0">
                  <c:v>2. Raczej nie</c:v>
                </c:pt>
              </c:strCache>
            </c:strRef>
          </c:tx>
          <c:spPr>
            <a:solidFill>
              <a:srgbClr val="E6B9B8"/>
            </a:solidFill>
            <a:ln w="0">
              <a:noFill/>
            </a:ln>
          </c:spPr>
          <c:invertIfNegative val="0"/>
          <c:dPt>
            <c:idx val="0"/>
            <c:invertIfNegative val="0"/>
            <c:bubble3D val="0"/>
            <c:extLst>
              <c:ext xmlns:c16="http://schemas.microsoft.com/office/drawing/2014/chart" uri="{C3380CC4-5D6E-409C-BE32-E72D297353CC}">
                <c16:uniqueId val="{00000002-8DC3-463F-9121-B0E4C5302362}"/>
              </c:ext>
            </c:extLst>
          </c:dPt>
          <c:dPt>
            <c:idx val="1"/>
            <c:invertIfNegative val="0"/>
            <c:bubble3D val="0"/>
            <c:extLst>
              <c:ext xmlns:c16="http://schemas.microsoft.com/office/drawing/2014/chart" uri="{C3380CC4-5D6E-409C-BE32-E72D297353CC}">
                <c16:uniqueId val="{00000004-8DC3-463F-9121-B0E4C5302362}"/>
              </c:ext>
            </c:extLst>
          </c:dPt>
          <c:dPt>
            <c:idx val="2"/>
            <c:invertIfNegative val="0"/>
            <c:bubble3D val="0"/>
            <c:extLst>
              <c:ext xmlns:c16="http://schemas.microsoft.com/office/drawing/2014/chart" uri="{C3380CC4-5D6E-409C-BE32-E72D297353CC}">
                <c16:uniqueId val="{00000006-8DC3-463F-9121-B0E4C5302362}"/>
              </c:ext>
            </c:extLst>
          </c:dPt>
          <c:dPt>
            <c:idx val="3"/>
            <c:invertIfNegative val="0"/>
            <c:bubble3D val="0"/>
            <c:extLst>
              <c:ext xmlns:c16="http://schemas.microsoft.com/office/drawing/2014/chart" uri="{C3380CC4-5D6E-409C-BE32-E72D297353CC}">
                <c16:uniqueId val="{00000008-8DC3-463F-9121-B0E4C5302362}"/>
              </c:ext>
            </c:extLst>
          </c:dPt>
          <c:dLbls>
            <c:dLbl>
              <c:idx val="0"/>
              <c:layout>
                <c:manualLayout>
                  <c:x val="-8.0851693704735606E-17"/>
                  <c:y val="2.6626726576801499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2-8DC3-463F-9121-B0E4C5302362}"/>
                </c:ext>
              </c:extLst>
            </c:dLbl>
            <c:dLbl>
              <c:idx val="1"/>
              <c:layout>
                <c:manualLayout>
                  <c:x val="-2.20507166482911E-3"/>
                  <c:y val="3.3283408221001801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8DC3-463F-9121-B0E4C5302362}"/>
                </c:ext>
              </c:extLst>
            </c:dLbl>
            <c:dLbl>
              <c:idx val="2"/>
              <c:layout>
                <c:manualLayout>
                  <c:x val="-8.0851693704735606E-17"/>
                  <c:y val="4.3268430687302399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6-8DC3-463F-9121-B0E4C5302362}"/>
                </c:ext>
              </c:extLst>
            </c:dLbl>
            <c:dLbl>
              <c:idx val="3"/>
              <c:layout>
                <c:manualLayout>
                  <c:x val="0"/>
                  <c:y val="3.3283408221001801E-2"/>
                </c:manualLayout>
              </c:layout>
              <c:numFmt formatCode="###0.0" sourceLinked="0"/>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8-8DC3-463F-9121-B0E4C5302362}"/>
                </c:ext>
              </c:extLst>
            </c:dLbl>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Czasem trzeba komuś coś załatwić, żeby ktoś później załatwił coś tobie</c:v>
                </c:pt>
                <c:pt idx="3">
                  <c:v>Ci, którzy kombinują w życiu, zazwyczaj najlepiej na tym wychodzą</c:v>
                </c:pt>
                <c:pt idx="4">
                  <c:v>Każdy myśli tylko o sobie, dba tylko o własne dobro</c:v>
                </c:pt>
                <c:pt idx="5">
                  <c:v>Jeżeli ktoś jest nieuczciwy, to prędzej czy później sprawiedliwość go dosięgnie</c:v>
                </c:pt>
                <c:pt idx="6">
                  <c:v>Żeby się wzbogacić, czasem trzeba działać na granicy prawa</c:v>
                </c:pt>
                <c:pt idx="7">
                  <c:v>Większość ludzi dąży do tego, żeby wykorzystać innych</c:v>
                </c:pt>
                <c:pt idx="8">
                  <c:v>Tylko dzięki uczciwej pracy można osiągnąć sukces</c:v>
                </c:pt>
                <c:pt idx="9">
                  <c:v>Czasami trzeba dać łapówkę, żeby załatwić jakąś bardzo ważną sprawę</c:v>
                </c:pt>
                <c:pt idx="10">
                  <c:v>W razie problemów można liczyć na bezinteresowną pomoc innych</c:v>
                </c:pt>
              </c:strCache>
            </c:strRef>
          </c:cat>
          <c:val>
            <c:numRef>
              <c:f>1</c:f>
              <c:numCache>
                <c:formatCode>General</c:formatCode>
                <c:ptCount val="11"/>
                <c:pt idx="0">
                  <c:v>3.1123139377537199</c:v>
                </c:pt>
                <c:pt idx="1">
                  <c:v>4.1948579161028396</c:v>
                </c:pt>
                <c:pt idx="2">
                  <c:v>4.1948579161028396</c:v>
                </c:pt>
                <c:pt idx="3">
                  <c:v>7.0365358592692804</c:v>
                </c:pt>
                <c:pt idx="4">
                  <c:v>12.719891745602199</c:v>
                </c:pt>
                <c:pt idx="5">
                  <c:v>17.456021650879599</c:v>
                </c:pt>
                <c:pt idx="6">
                  <c:v>19.0798376184032</c:v>
                </c:pt>
                <c:pt idx="7">
                  <c:v>26.251691474966201</c:v>
                </c:pt>
                <c:pt idx="8">
                  <c:v>20.433017591339699</c:v>
                </c:pt>
                <c:pt idx="9">
                  <c:v>22.327469553450602</c:v>
                </c:pt>
                <c:pt idx="10">
                  <c:v>32.2056833558863</c:v>
                </c:pt>
              </c:numCache>
            </c:numRef>
          </c:val>
          <c:extLst>
            <c:ext xmlns:c16="http://schemas.microsoft.com/office/drawing/2014/chart" uri="{C3380CC4-5D6E-409C-BE32-E72D297353CC}">
              <c16:uniqueId val="{00000009-8DC3-463F-9121-B0E4C5302362}"/>
            </c:ext>
          </c:extLst>
        </c:ser>
        <c:ser>
          <c:idx val="2"/>
          <c:order val="2"/>
          <c:tx>
            <c:strRef>
              <c:f>label 2</c:f>
              <c:strCache>
                <c:ptCount val="1"/>
                <c:pt idx="0">
                  <c:v>3. 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Czasem trzeba komuś coś załatwić, żeby ktoś później załatwił coś tobie</c:v>
                </c:pt>
                <c:pt idx="3">
                  <c:v>Ci, którzy kombinują w życiu, zazwyczaj najlepiej na tym wychodzą</c:v>
                </c:pt>
                <c:pt idx="4">
                  <c:v>Każdy myśli tylko o sobie, dba tylko o własne dobro</c:v>
                </c:pt>
                <c:pt idx="5">
                  <c:v>Jeżeli ktoś jest nieuczciwy, to prędzej czy później sprawiedliwość go dosięgnie</c:v>
                </c:pt>
                <c:pt idx="6">
                  <c:v>Żeby się wzbogacić, czasem trzeba działać na granicy prawa</c:v>
                </c:pt>
                <c:pt idx="7">
                  <c:v>Większość ludzi dąży do tego, żeby wykorzystać innych</c:v>
                </c:pt>
                <c:pt idx="8">
                  <c:v>Tylko dzięki uczciwej pracy można osiągnąć sukces</c:v>
                </c:pt>
                <c:pt idx="9">
                  <c:v>Czasami trzeba dać łapówkę, żeby załatwić jakąś bardzo ważną sprawę</c:v>
                </c:pt>
                <c:pt idx="10">
                  <c:v>W razie problemów można liczyć na bezinteresowną pomoc innych</c:v>
                </c:pt>
              </c:strCache>
            </c:strRef>
          </c:cat>
          <c:val>
            <c:numRef>
              <c:f>2</c:f>
              <c:numCache>
                <c:formatCode>General</c:formatCode>
                <c:ptCount val="11"/>
                <c:pt idx="0">
                  <c:v>12.5845737483085</c:v>
                </c:pt>
                <c:pt idx="1">
                  <c:v>19.215155615696901</c:v>
                </c:pt>
                <c:pt idx="2">
                  <c:v>20.838971583220602</c:v>
                </c:pt>
                <c:pt idx="3">
                  <c:v>22.868741542625202</c:v>
                </c:pt>
                <c:pt idx="4">
                  <c:v>29.364005412719901</c:v>
                </c:pt>
                <c:pt idx="5">
                  <c:v>26.522327469553499</c:v>
                </c:pt>
                <c:pt idx="6">
                  <c:v>33.288227334235501</c:v>
                </c:pt>
                <c:pt idx="7">
                  <c:v>37.889039242219198</c:v>
                </c:pt>
                <c:pt idx="8">
                  <c:v>34.912043301759098</c:v>
                </c:pt>
                <c:pt idx="9">
                  <c:v>30.1759133964817</c:v>
                </c:pt>
                <c:pt idx="10">
                  <c:v>33.423545331529098</c:v>
                </c:pt>
              </c:numCache>
            </c:numRef>
          </c:val>
          <c:extLst>
            <c:ext xmlns:c16="http://schemas.microsoft.com/office/drawing/2014/chart" uri="{C3380CC4-5D6E-409C-BE32-E72D297353CC}">
              <c16:uniqueId val="{0000000A-8DC3-463F-9121-B0E4C5302362}"/>
            </c:ext>
          </c:extLst>
        </c:ser>
        <c:ser>
          <c:idx val="3"/>
          <c:order val="3"/>
          <c:tx>
            <c:strRef>
              <c:f>label 3</c:f>
              <c:strCache>
                <c:ptCount val="1"/>
                <c:pt idx="0">
                  <c:v>4. Raczej tak</c:v>
                </c:pt>
              </c:strCache>
            </c:strRef>
          </c:tx>
          <c:spPr>
            <a:solidFill>
              <a:srgbClr val="D7E4BD"/>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Czasem trzeba komuś coś załatwić, żeby ktoś później załatwił coś tobie</c:v>
                </c:pt>
                <c:pt idx="3">
                  <c:v>Ci, którzy kombinują w życiu, zazwyczaj najlepiej na tym wychodzą</c:v>
                </c:pt>
                <c:pt idx="4">
                  <c:v>Każdy myśli tylko o sobie, dba tylko o własne dobro</c:v>
                </c:pt>
                <c:pt idx="5">
                  <c:v>Jeżeli ktoś jest nieuczciwy, to prędzej czy później sprawiedliwość go dosięgnie</c:v>
                </c:pt>
                <c:pt idx="6">
                  <c:v>Żeby się wzbogacić, czasem trzeba działać na granicy prawa</c:v>
                </c:pt>
                <c:pt idx="7">
                  <c:v>Większość ludzi dąży do tego, żeby wykorzystać innych</c:v>
                </c:pt>
                <c:pt idx="8">
                  <c:v>Tylko dzięki uczciwej pracy można osiągnąć sukces</c:v>
                </c:pt>
                <c:pt idx="9">
                  <c:v>Czasami trzeba dać łapówkę, żeby załatwić jakąś bardzo ważną sprawę</c:v>
                </c:pt>
                <c:pt idx="10">
                  <c:v>W razie problemów można liczyć na bezinteresowną pomoc innych</c:v>
                </c:pt>
              </c:strCache>
            </c:strRef>
          </c:cat>
          <c:val>
            <c:numRef>
              <c:f>3</c:f>
              <c:numCache>
                <c:formatCode>General</c:formatCode>
                <c:ptCount val="11"/>
                <c:pt idx="0">
                  <c:v>46.2787550744249</c:v>
                </c:pt>
                <c:pt idx="1">
                  <c:v>38.430311231393802</c:v>
                </c:pt>
                <c:pt idx="2">
                  <c:v>53.179972936400503</c:v>
                </c:pt>
                <c:pt idx="3">
                  <c:v>42.354533152909298</c:v>
                </c:pt>
                <c:pt idx="4">
                  <c:v>42.760487144790297</c:v>
                </c:pt>
                <c:pt idx="5">
                  <c:v>34.641407307171903</c:v>
                </c:pt>
                <c:pt idx="6">
                  <c:v>26.792963464140701</c:v>
                </c:pt>
                <c:pt idx="7">
                  <c:v>25.981055480378899</c:v>
                </c:pt>
                <c:pt idx="8">
                  <c:v>21.786197564276101</c:v>
                </c:pt>
                <c:pt idx="9">
                  <c:v>21.515561569688799</c:v>
                </c:pt>
                <c:pt idx="10">
                  <c:v>23.680649526387</c:v>
                </c:pt>
              </c:numCache>
            </c:numRef>
          </c:val>
          <c:extLst>
            <c:ext xmlns:c16="http://schemas.microsoft.com/office/drawing/2014/chart" uri="{C3380CC4-5D6E-409C-BE32-E72D297353CC}">
              <c16:uniqueId val="{0000000B-8DC3-463F-9121-B0E4C5302362}"/>
            </c:ext>
          </c:extLst>
        </c:ser>
        <c:ser>
          <c:idx val="4"/>
          <c:order val="4"/>
          <c:tx>
            <c:strRef>
              <c:f>label 4</c:f>
              <c:strCache>
                <c:ptCount val="1"/>
                <c:pt idx="0">
                  <c:v>5. 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1"/>
                <c:pt idx="0">
                  <c:v>Uczciwi ludzie często są wykorzystywani przez innych</c:v>
                </c:pt>
                <c:pt idx="1">
                  <c:v>Miejsca pracy w instytucjach publicznych są najczęściej obsadzane „po znajomości”</c:v>
                </c:pt>
                <c:pt idx="2">
                  <c:v>Czasem trzeba komuś coś załatwić, żeby ktoś później załatwił coś tobie</c:v>
                </c:pt>
                <c:pt idx="3">
                  <c:v>Ci, którzy kombinują w życiu, zazwyczaj najlepiej na tym wychodzą</c:v>
                </c:pt>
                <c:pt idx="4">
                  <c:v>Każdy myśli tylko o sobie, dba tylko o własne dobro</c:v>
                </c:pt>
                <c:pt idx="5">
                  <c:v>Jeżeli ktoś jest nieuczciwy, to prędzej czy później sprawiedliwość go dosięgnie</c:v>
                </c:pt>
                <c:pt idx="6">
                  <c:v>Żeby się wzbogacić, czasem trzeba działać na granicy prawa</c:v>
                </c:pt>
                <c:pt idx="7">
                  <c:v>Większość ludzi dąży do tego, żeby wykorzystać innych</c:v>
                </c:pt>
                <c:pt idx="8">
                  <c:v>Tylko dzięki uczciwej pracy można osiągnąć sukces</c:v>
                </c:pt>
                <c:pt idx="9">
                  <c:v>Czasami trzeba dać łapówkę, żeby załatwić jakąś bardzo ważną sprawę</c:v>
                </c:pt>
                <c:pt idx="10">
                  <c:v>W razie problemów można liczyć na bezinteresowną pomoc innych</c:v>
                </c:pt>
              </c:strCache>
            </c:strRef>
          </c:cat>
          <c:val>
            <c:numRef>
              <c:f>4</c:f>
              <c:numCache>
                <c:formatCode>General</c:formatCode>
                <c:ptCount val="11"/>
                <c:pt idx="0">
                  <c:v>37.483085250338299</c:v>
                </c:pt>
                <c:pt idx="1">
                  <c:v>37.347767253044701</c:v>
                </c:pt>
                <c:pt idx="2">
                  <c:v>20.5683355886333</c:v>
                </c:pt>
                <c:pt idx="3">
                  <c:v>26.1163734776725</c:v>
                </c:pt>
                <c:pt idx="4">
                  <c:v>12.178619756427601</c:v>
                </c:pt>
                <c:pt idx="5">
                  <c:v>16.779431664411401</c:v>
                </c:pt>
                <c:pt idx="6">
                  <c:v>10.9607577807848</c:v>
                </c:pt>
                <c:pt idx="7">
                  <c:v>6.9012178619756401</c:v>
                </c:pt>
                <c:pt idx="8">
                  <c:v>10.5548037889039</c:v>
                </c:pt>
                <c:pt idx="9">
                  <c:v>8.3897158322056899</c:v>
                </c:pt>
                <c:pt idx="10">
                  <c:v>1.8944519621109599</c:v>
                </c:pt>
              </c:numCache>
            </c:numRef>
          </c:val>
          <c:extLst>
            <c:ext xmlns:c16="http://schemas.microsoft.com/office/drawing/2014/chart" uri="{C3380CC4-5D6E-409C-BE32-E72D297353CC}">
              <c16:uniqueId val="{0000000C-8DC3-463F-9121-B0E4C5302362}"/>
            </c:ext>
          </c:extLst>
        </c:ser>
        <c:dLbls>
          <c:showLegendKey val="0"/>
          <c:showVal val="0"/>
          <c:showCatName val="0"/>
          <c:showSerName val="0"/>
          <c:showPercent val="0"/>
          <c:showBubbleSize val="0"/>
        </c:dLbls>
        <c:gapWidth val="150"/>
        <c:overlap val="100"/>
        <c:axId val="91834477"/>
        <c:axId val="87369725"/>
      </c:barChart>
      <c:catAx>
        <c:axId val="91834477"/>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87369725"/>
        <c:crosses val="autoZero"/>
        <c:auto val="1"/>
        <c:lblAlgn val="ctr"/>
        <c:lblOffset val="100"/>
        <c:noMultiLvlLbl val="0"/>
      </c:catAx>
      <c:valAx>
        <c:axId val="87369725"/>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91834477"/>
        <c:crosses val="autoZero"/>
        <c:crossBetween val="between"/>
      </c:valAx>
      <c:spPr>
        <a:noFill/>
        <a:ln w="0">
          <a:noFill/>
        </a:ln>
      </c:spPr>
    </c:plotArea>
    <c:legend>
      <c:legendPos val="b"/>
      <c:overlay val="0"/>
      <c:spPr>
        <a:noFill/>
        <a:ln w="0">
          <a:noFill/>
        </a:ln>
      </c:spPr>
      <c:txPr>
        <a:bodyPr/>
        <a:lstStyle/>
        <a:p>
          <a:pPr>
            <a:defRPr sz="14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2"/>
                <c:pt idx="0">
                  <c:v>Nie wiem/trudno powiedzieć</c:v>
                </c:pt>
                <c:pt idx="1">
                  <c:v>Chcę rozwiązywać ważne społeczne problemy</c:v>
                </c:pt>
                <c:pt idx="2">
                  <c:v>Mogę liczyć na wsparcie ze strony innych osób</c:v>
                </c:pt>
                <c:pt idx="3">
                  <c:v>Chcę być szanowany/a</c:v>
                </c:pt>
                <c:pt idx="4">
                  <c:v>Chcę pomagać potrzebującym</c:v>
                </c:pt>
                <c:pt idx="5">
                  <c:v>Chcę być przydatny/a, potrzebny/a</c:v>
                </c:pt>
                <c:pt idx="6">
                  <c:v>Chcę brać udział w realizacji czegoś ważnego</c:v>
                </c:pt>
                <c:pt idx="7">
                  <c:v>Chcę spędzać wolny czas w ciekawy sposób</c:v>
                </c:pt>
                <c:pt idx="8">
                  <c:v>Mogę poznawać osoby o podobnych zainteresowaniach</c:v>
                </c:pt>
                <c:pt idx="9">
                  <c:v>Mogę współpracować z ciekawymi ludźmi</c:v>
                </c:pt>
                <c:pt idx="10">
                  <c:v>Chcę zdobywać doświadczenie przydatne w życiu zawodowym lub prywatnym</c:v>
                </c:pt>
                <c:pt idx="11">
                  <c:v>Mogę realizować swoje hobby, rozwijać zainteresowania</c:v>
                </c:pt>
              </c:strCache>
            </c:strRef>
          </c:cat>
          <c:val>
            <c:numRef>
              <c:f>0</c:f>
              <c:numCache>
                <c:formatCode>General</c:formatCode>
                <c:ptCount val="12"/>
                <c:pt idx="0">
                  <c:v>5.625</c:v>
                </c:pt>
                <c:pt idx="1">
                  <c:v>16.25</c:v>
                </c:pt>
                <c:pt idx="2">
                  <c:v>19.375</c:v>
                </c:pt>
                <c:pt idx="3">
                  <c:v>20.625</c:v>
                </c:pt>
                <c:pt idx="4">
                  <c:v>21.25</c:v>
                </c:pt>
                <c:pt idx="5">
                  <c:v>42.5</c:v>
                </c:pt>
                <c:pt idx="6">
                  <c:v>48.125</c:v>
                </c:pt>
                <c:pt idx="7">
                  <c:v>52.5</c:v>
                </c:pt>
                <c:pt idx="8">
                  <c:v>53.125</c:v>
                </c:pt>
                <c:pt idx="9">
                  <c:v>53.75</c:v>
                </c:pt>
                <c:pt idx="10">
                  <c:v>63.125</c:v>
                </c:pt>
                <c:pt idx="11">
                  <c:v>63.75</c:v>
                </c:pt>
              </c:numCache>
            </c:numRef>
          </c:val>
          <c:extLst>
            <c:ext xmlns:c16="http://schemas.microsoft.com/office/drawing/2014/chart" uri="{C3380CC4-5D6E-409C-BE32-E72D297353CC}">
              <c16:uniqueId val="{00000000-1904-4463-A7CC-E821069719A8}"/>
            </c:ext>
          </c:extLst>
        </c:ser>
        <c:dLbls>
          <c:showLegendKey val="0"/>
          <c:showVal val="0"/>
          <c:showCatName val="0"/>
          <c:showSerName val="0"/>
          <c:showPercent val="0"/>
          <c:showBubbleSize val="0"/>
        </c:dLbls>
        <c:gapWidth val="182"/>
        <c:axId val="96169581"/>
        <c:axId val="56321424"/>
      </c:barChart>
      <c:catAx>
        <c:axId val="96169581"/>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56321424"/>
        <c:crosses val="autoZero"/>
        <c:auto val="1"/>
        <c:lblAlgn val="ctr"/>
        <c:lblOffset val="100"/>
        <c:noMultiLvlLbl val="0"/>
      </c:catAx>
      <c:valAx>
        <c:axId val="56321424"/>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96169581"/>
        <c:crosses val="autoZero"/>
        <c:crossBetween val="between"/>
      </c:valAx>
      <c:spPr>
        <a:noFill/>
        <a:ln w="0">
          <a:noFill/>
        </a:ln>
      </c:spPr>
    </c:plotArea>
    <c:plotVisOnly val="1"/>
    <c:dispBlanksAs val="gap"/>
    <c:showDLblsOverMax val="1"/>
  </c:chart>
  <c:spPr>
    <a:noFill/>
    <a:ln w="0">
      <a:noFill/>
    </a:ln>
  </c:sp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Bardzo łatwo</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0</c:f>
              <c:numCache>
                <c:formatCode>General</c:formatCode>
                <c:ptCount val="2"/>
                <c:pt idx="0">
                  <c:v>3.9215686274509798</c:v>
                </c:pt>
                <c:pt idx="1">
                  <c:v>8.2949308755760391</c:v>
                </c:pt>
              </c:numCache>
            </c:numRef>
          </c:val>
          <c:extLst>
            <c:ext xmlns:c16="http://schemas.microsoft.com/office/drawing/2014/chart" uri="{C3380CC4-5D6E-409C-BE32-E72D297353CC}">
              <c16:uniqueId val="{00000000-DF63-47C5-8470-950FCCDB18D9}"/>
            </c:ext>
          </c:extLst>
        </c:ser>
        <c:ser>
          <c:idx val="1"/>
          <c:order val="1"/>
          <c:tx>
            <c:strRef>
              <c:f>label 1</c:f>
              <c:strCache>
                <c:ptCount val="1"/>
                <c:pt idx="0">
                  <c:v>Raczej łatwo</c:v>
                </c:pt>
              </c:strCache>
            </c:strRef>
          </c:tx>
          <c:spPr>
            <a:solidFill>
              <a:srgbClr val="D7E4B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1</c:f>
              <c:numCache>
                <c:formatCode>General</c:formatCode>
                <c:ptCount val="2"/>
                <c:pt idx="0">
                  <c:v>27.8949315575287</c:v>
                </c:pt>
                <c:pt idx="1">
                  <c:v>43.778801843318</c:v>
                </c:pt>
              </c:numCache>
            </c:numRef>
          </c:val>
          <c:extLst>
            <c:ext xmlns:c16="http://schemas.microsoft.com/office/drawing/2014/chart" uri="{C3380CC4-5D6E-409C-BE32-E72D297353CC}">
              <c16:uniqueId val="{00000001-DF63-47C5-8470-950FCCDB18D9}"/>
            </c:ext>
          </c:extLst>
        </c:ser>
        <c:ser>
          <c:idx val="2"/>
          <c:order val="2"/>
          <c:tx>
            <c:strRef>
              <c:f>label 2</c:f>
              <c:strCache>
                <c:ptCount val="1"/>
                <c:pt idx="0">
                  <c:v>Raczej trudno</c:v>
                </c:pt>
              </c:strCache>
            </c:strRef>
          </c:tx>
          <c:spPr>
            <a:solidFill>
              <a:srgbClr val="E6B9B8"/>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2</c:f>
              <c:numCache>
                <c:formatCode>General</c:formatCode>
                <c:ptCount val="2"/>
                <c:pt idx="0">
                  <c:v>23.603403625601199</c:v>
                </c:pt>
                <c:pt idx="1">
                  <c:v>17.511520737327199</c:v>
                </c:pt>
              </c:numCache>
            </c:numRef>
          </c:val>
          <c:extLst>
            <c:ext xmlns:c16="http://schemas.microsoft.com/office/drawing/2014/chart" uri="{C3380CC4-5D6E-409C-BE32-E72D297353CC}">
              <c16:uniqueId val="{00000002-DF63-47C5-8470-950FCCDB18D9}"/>
            </c:ext>
          </c:extLst>
        </c:ser>
        <c:ser>
          <c:idx val="3"/>
          <c:order val="3"/>
          <c:tx>
            <c:strRef>
              <c:f>label 3</c:f>
              <c:strCache>
                <c:ptCount val="1"/>
                <c:pt idx="0">
                  <c:v>Bardzo trudno</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3</c:f>
              <c:numCache>
                <c:formatCode>General</c:formatCode>
                <c:ptCount val="2"/>
                <c:pt idx="0">
                  <c:v>12.319644839067699</c:v>
                </c:pt>
                <c:pt idx="1">
                  <c:v>3.9170506912442402</c:v>
                </c:pt>
              </c:numCache>
            </c:numRef>
          </c:val>
          <c:extLst>
            <c:ext xmlns:c16="http://schemas.microsoft.com/office/drawing/2014/chart" uri="{C3380CC4-5D6E-409C-BE32-E72D297353CC}">
              <c16:uniqueId val="{00000003-DF63-47C5-8470-950FCCDB18D9}"/>
            </c:ext>
          </c:extLst>
        </c:ser>
        <c:ser>
          <c:idx val="4"/>
          <c:order val="4"/>
          <c:tx>
            <c:strRef>
              <c:f>label 4</c:f>
              <c:strCache>
                <c:ptCount val="1"/>
                <c:pt idx="0">
                  <c:v>Nie wiem/trudno powiedzieć</c:v>
                </c:pt>
              </c:strCache>
            </c:strRef>
          </c:tx>
          <c:spPr>
            <a:solidFill>
              <a:srgbClr val="F7964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4</c:f>
              <c:numCache>
                <c:formatCode>General</c:formatCode>
                <c:ptCount val="2"/>
                <c:pt idx="0">
                  <c:v>32.260451350351502</c:v>
                </c:pt>
                <c:pt idx="1">
                  <c:v>26.497695852534601</c:v>
                </c:pt>
              </c:numCache>
            </c:numRef>
          </c:val>
          <c:extLst>
            <c:ext xmlns:c16="http://schemas.microsoft.com/office/drawing/2014/chart" uri="{C3380CC4-5D6E-409C-BE32-E72D297353CC}">
              <c16:uniqueId val="{00000004-DF63-47C5-8470-950FCCDB18D9}"/>
            </c:ext>
          </c:extLst>
        </c:ser>
        <c:dLbls>
          <c:showLegendKey val="0"/>
          <c:showVal val="0"/>
          <c:showCatName val="0"/>
          <c:showSerName val="0"/>
          <c:showPercent val="0"/>
          <c:showBubbleSize val="0"/>
        </c:dLbls>
        <c:gapWidth val="150"/>
        <c:overlap val="100"/>
        <c:axId val="32802472"/>
        <c:axId val="29090631"/>
      </c:barChart>
      <c:catAx>
        <c:axId val="32802472"/>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29090631"/>
        <c:crosses val="autoZero"/>
        <c:auto val="1"/>
        <c:lblAlgn val="ctr"/>
        <c:lblOffset val="100"/>
        <c:noMultiLvlLbl val="0"/>
      </c:catAx>
      <c:valAx>
        <c:axId val="29090631"/>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32802472"/>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Bardzo łatwo</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0</c:f>
              <c:numCache>
                <c:formatCode>General</c:formatCode>
                <c:ptCount val="2"/>
                <c:pt idx="0">
                  <c:v>2.3136246786632402</c:v>
                </c:pt>
                <c:pt idx="1">
                  <c:v>9.2879256965944297</c:v>
                </c:pt>
              </c:numCache>
            </c:numRef>
          </c:val>
          <c:extLst>
            <c:ext xmlns:c16="http://schemas.microsoft.com/office/drawing/2014/chart" uri="{C3380CC4-5D6E-409C-BE32-E72D297353CC}">
              <c16:uniqueId val="{00000000-6FC9-451C-A2CA-325F9F4DC9F8}"/>
            </c:ext>
          </c:extLst>
        </c:ser>
        <c:ser>
          <c:idx val="1"/>
          <c:order val="1"/>
          <c:tx>
            <c:strRef>
              <c:f>label 1</c:f>
              <c:strCache>
                <c:ptCount val="1"/>
                <c:pt idx="0">
                  <c:v>Raczej łatwo</c:v>
                </c:pt>
              </c:strCache>
            </c:strRef>
          </c:tx>
          <c:spPr>
            <a:solidFill>
              <a:srgbClr val="D7E4B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1</c:f>
              <c:numCache>
                <c:formatCode>General</c:formatCode>
                <c:ptCount val="2"/>
                <c:pt idx="0">
                  <c:v>30.077120822622099</c:v>
                </c:pt>
                <c:pt idx="1">
                  <c:v>42.414860681114597</c:v>
                </c:pt>
              </c:numCache>
            </c:numRef>
          </c:val>
          <c:extLst>
            <c:ext xmlns:c16="http://schemas.microsoft.com/office/drawing/2014/chart" uri="{C3380CC4-5D6E-409C-BE32-E72D297353CC}">
              <c16:uniqueId val="{00000001-6FC9-451C-A2CA-325F9F4DC9F8}"/>
            </c:ext>
          </c:extLst>
        </c:ser>
        <c:ser>
          <c:idx val="2"/>
          <c:order val="2"/>
          <c:tx>
            <c:strRef>
              <c:f>label 2</c:f>
              <c:strCache>
                <c:ptCount val="1"/>
                <c:pt idx="0">
                  <c:v>Raczej trudno</c:v>
                </c:pt>
              </c:strCache>
            </c:strRef>
          </c:tx>
          <c:spPr>
            <a:solidFill>
              <a:srgbClr val="E6B9B8"/>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2</c:f>
              <c:numCache>
                <c:formatCode>General</c:formatCode>
                <c:ptCount val="2"/>
                <c:pt idx="0">
                  <c:v>27.249357326478101</c:v>
                </c:pt>
                <c:pt idx="1">
                  <c:v>17.027863777089799</c:v>
                </c:pt>
              </c:numCache>
            </c:numRef>
          </c:val>
          <c:extLst>
            <c:ext xmlns:c16="http://schemas.microsoft.com/office/drawing/2014/chart" uri="{C3380CC4-5D6E-409C-BE32-E72D297353CC}">
              <c16:uniqueId val="{00000002-6FC9-451C-A2CA-325F9F4DC9F8}"/>
            </c:ext>
          </c:extLst>
        </c:ser>
        <c:ser>
          <c:idx val="3"/>
          <c:order val="3"/>
          <c:tx>
            <c:strRef>
              <c:f>label 3</c:f>
              <c:strCache>
                <c:ptCount val="1"/>
                <c:pt idx="0">
                  <c:v>Bardzo trudno</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3</c:f>
              <c:numCache>
                <c:formatCode>General</c:formatCode>
                <c:ptCount val="2"/>
                <c:pt idx="0">
                  <c:v>14.6529562982005</c:v>
                </c:pt>
                <c:pt idx="1">
                  <c:v>5.8823529411764701</c:v>
                </c:pt>
              </c:numCache>
            </c:numRef>
          </c:val>
          <c:extLst>
            <c:ext xmlns:c16="http://schemas.microsoft.com/office/drawing/2014/chart" uri="{C3380CC4-5D6E-409C-BE32-E72D297353CC}">
              <c16:uniqueId val="{00000003-6FC9-451C-A2CA-325F9F4DC9F8}"/>
            </c:ext>
          </c:extLst>
        </c:ser>
        <c:ser>
          <c:idx val="4"/>
          <c:order val="4"/>
          <c:tx>
            <c:strRef>
              <c:f>label 4</c:f>
              <c:strCache>
                <c:ptCount val="1"/>
                <c:pt idx="0">
                  <c:v>Nie wiem/trudno powiedzieć</c:v>
                </c:pt>
              </c:strCache>
            </c:strRef>
          </c:tx>
          <c:spPr>
            <a:solidFill>
              <a:srgbClr val="F7964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Kobieta</c:v>
                </c:pt>
                <c:pt idx="1">
                  <c:v>Mężczyzna</c:v>
                </c:pt>
              </c:strCache>
            </c:strRef>
          </c:cat>
          <c:val>
            <c:numRef>
              <c:f>4</c:f>
              <c:numCache>
                <c:formatCode>General</c:formatCode>
                <c:ptCount val="2"/>
                <c:pt idx="0">
                  <c:v>25.706940874036</c:v>
                </c:pt>
                <c:pt idx="1">
                  <c:v>25.386996904024802</c:v>
                </c:pt>
              </c:numCache>
            </c:numRef>
          </c:val>
          <c:extLst>
            <c:ext xmlns:c16="http://schemas.microsoft.com/office/drawing/2014/chart" uri="{C3380CC4-5D6E-409C-BE32-E72D297353CC}">
              <c16:uniqueId val="{00000004-6FC9-451C-A2CA-325F9F4DC9F8}"/>
            </c:ext>
          </c:extLst>
        </c:ser>
        <c:dLbls>
          <c:showLegendKey val="0"/>
          <c:showVal val="0"/>
          <c:showCatName val="0"/>
          <c:showSerName val="0"/>
          <c:showPercent val="0"/>
          <c:showBubbleSize val="0"/>
        </c:dLbls>
        <c:gapWidth val="150"/>
        <c:overlap val="100"/>
        <c:axId val="32298195"/>
        <c:axId val="53265693"/>
      </c:barChart>
      <c:catAx>
        <c:axId val="32298195"/>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53265693"/>
        <c:crosses val="autoZero"/>
        <c:auto val="1"/>
        <c:lblAlgn val="ctr"/>
        <c:lblOffset val="100"/>
        <c:noMultiLvlLbl val="0"/>
      </c:catAx>
      <c:valAx>
        <c:axId val="53265693"/>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32298195"/>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Tak</c:v>
                </c:pt>
              </c:strCache>
            </c:strRef>
          </c:tx>
          <c:spPr>
            <a:solidFill>
              <a:srgbClr val="9BBB59"/>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załatwieniu spraw urzędowych</c:v>
                </c:pt>
                <c:pt idx="4">
                  <c:v>Zapewnienie transportu</c:v>
                </c:pt>
                <c:pt idx="5">
                  <c:v>Pomoc w znalezieniu pracy lub szkoły</c:v>
                </c:pt>
                <c:pt idx="6">
                  <c:v>Współne spędzanie wolnego czasu</c:v>
                </c:pt>
                <c:pt idx="7">
                  <c:v>Pomoc w nauce j. polskiego</c:v>
                </c:pt>
                <c:pt idx="8">
                  <c:v>Udostępnienie mieszkania lub pokoju</c:v>
                </c:pt>
              </c:strCache>
            </c:strRef>
          </c:cat>
          <c:val>
            <c:numRef>
              <c:f>0</c:f>
              <c:numCache>
                <c:formatCode>General</c:formatCode>
                <c:ptCount val="9"/>
                <c:pt idx="0">
                  <c:v>63.592085235920898</c:v>
                </c:pt>
                <c:pt idx="1">
                  <c:v>62.252663622526597</c:v>
                </c:pt>
                <c:pt idx="2">
                  <c:v>57.7777777777778</c:v>
                </c:pt>
                <c:pt idx="3">
                  <c:v>12.694063926940601</c:v>
                </c:pt>
                <c:pt idx="4">
                  <c:v>11.5068493150685</c:v>
                </c:pt>
                <c:pt idx="5">
                  <c:v>11.4459665144597</c:v>
                </c:pt>
                <c:pt idx="6">
                  <c:v>11.3546423135464</c:v>
                </c:pt>
                <c:pt idx="7">
                  <c:v>8.5844748858447506</c:v>
                </c:pt>
                <c:pt idx="8">
                  <c:v>7.6103500761034999</c:v>
                </c:pt>
              </c:numCache>
            </c:numRef>
          </c:val>
          <c:extLst>
            <c:ext xmlns:c16="http://schemas.microsoft.com/office/drawing/2014/chart" uri="{C3380CC4-5D6E-409C-BE32-E72D297353CC}">
              <c16:uniqueId val="{00000000-9A5D-4CA5-AA5B-C6188D20B248}"/>
            </c:ext>
          </c:extLst>
        </c:ser>
        <c:ser>
          <c:idx val="1"/>
          <c:order val="1"/>
          <c:tx>
            <c:strRef>
              <c:f>label 1</c:f>
              <c:strCache>
                <c:ptCount val="1"/>
                <c:pt idx="0">
                  <c:v>Nie</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załatwieniu spraw urzędowych</c:v>
                </c:pt>
                <c:pt idx="4">
                  <c:v>Zapewnienie transportu</c:v>
                </c:pt>
                <c:pt idx="5">
                  <c:v>Pomoc w znalezieniu pracy lub szkoły</c:v>
                </c:pt>
                <c:pt idx="6">
                  <c:v>Współne spędzanie wolnego czasu</c:v>
                </c:pt>
                <c:pt idx="7">
                  <c:v>Pomoc w nauce j. polskiego</c:v>
                </c:pt>
                <c:pt idx="8">
                  <c:v>Udostępnienie mieszkania lub pokoju</c:v>
                </c:pt>
              </c:strCache>
            </c:strRef>
          </c:cat>
          <c:val>
            <c:numRef>
              <c:f>1</c:f>
              <c:numCache>
                <c:formatCode>General</c:formatCode>
                <c:ptCount val="9"/>
                <c:pt idx="0">
                  <c:v>30.898021308980201</c:v>
                </c:pt>
                <c:pt idx="1">
                  <c:v>27.945205479452099</c:v>
                </c:pt>
                <c:pt idx="2">
                  <c:v>36.5905631659056</c:v>
                </c:pt>
                <c:pt idx="3">
                  <c:v>80.913242009132404</c:v>
                </c:pt>
                <c:pt idx="4">
                  <c:v>82.496194824962004</c:v>
                </c:pt>
                <c:pt idx="5">
                  <c:v>81.735159817351601</c:v>
                </c:pt>
                <c:pt idx="6">
                  <c:v>80.7914764079148</c:v>
                </c:pt>
                <c:pt idx="7">
                  <c:v>83.866057838660595</c:v>
                </c:pt>
                <c:pt idx="8">
                  <c:v>87.123287671232902</c:v>
                </c:pt>
              </c:numCache>
            </c:numRef>
          </c:val>
          <c:extLst>
            <c:ext xmlns:c16="http://schemas.microsoft.com/office/drawing/2014/chart" uri="{C3380CC4-5D6E-409C-BE32-E72D297353CC}">
              <c16:uniqueId val="{00000001-9A5D-4CA5-AA5B-C6188D20B248}"/>
            </c:ext>
          </c:extLst>
        </c:ser>
        <c:ser>
          <c:idx val="2"/>
          <c:order val="2"/>
          <c:tx>
            <c:strRef>
              <c:f>label 2</c:f>
              <c:strCache>
                <c:ptCount val="1"/>
                <c:pt idx="0">
                  <c:v>Trudno powiedzieć</c:v>
                </c:pt>
              </c:strCache>
            </c:strRef>
          </c:tx>
          <c:spPr>
            <a:solidFill>
              <a:srgbClr val="BFBFBF"/>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załatwieniu spraw urzędowych</c:v>
                </c:pt>
                <c:pt idx="4">
                  <c:v>Zapewnienie transportu</c:v>
                </c:pt>
                <c:pt idx="5">
                  <c:v>Pomoc w znalezieniu pracy lub szkoły</c:v>
                </c:pt>
                <c:pt idx="6">
                  <c:v>Współne spędzanie wolnego czasu</c:v>
                </c:pt>
                <c:pt idx="7">
                  <c:v>Pomoc w nauce j. polskiego</c:v>
                </c:pt>
                <c:pt idx="8">
                  <c:v>Udostępnienie mieszkania lub pokoju</c:v>
                </c:pt>
              </c:strCache>
            </c:strRef>
          </c:cat>
          <c:val>
            <c:numRef>
              <c:f>2</c:f>
              <c:numCache>
                <c:formatCode>General</c:formatCode>
                <c:ptCount val="9"/>
                <c:pt idx="0">
                  <c:v>5.50989345509893</c:v>
                </c:pt>
                <c:pt idx="1">
                  <c:v>9.8021308980213107</c:v>
                </c:pt>
                <c:pt idx="2">
                  <c:v>5.6316590563165896</c:v>
                </c:pt>
                <c:pt idx="3">
                  <c:v>6.3926940639269398</c:v>
                </c:pt>
                <c:pt idx="4">
                  <c:v>5.9969558599695603</c:v>
                </c:pt>
                <c:pt idx="5">
                  <c:v>6.8188736681887399</c:v>
                </c:pt>
                <c:pt idx="6">
                  <c:v>7.8538812785388101</c:v>
                </c:pt>
                <c:pt idx="7">
                  <c:v>7.5494672754946697</c:v>
                </c:pt>
                <c:pt idx="8">
                  <c:v>5.2663622526636198</c:v>
                </c:pt>
              </c:numCache>
            </c:numRef>
          </c:val>
          <c:extLst>
            <c:ext xmlns:c16="http://schemas.microsoft.com/office/drawing/2014/chart" uri="{C3380CC4-5D6E-409C-BE32-E72D297353CC}">
              <c16:uniqueId val="{00000002-9A5D-4CA5-AA5B-C6188D20B248}"/>
            </c:ext>
          </c:extLst>
        </c:ser>
        <c:dLbls>
          <c:showLegendKey val="0"/>
          <c:showVal val="0"/>
          <c:showCatName val="0"/>
          <c:showSerName val="0"/>
          <c:showPercent val="0"/>
          <c:showBubbleSize val="0"/>
        </c:dLbls>
        <c:gapWidth val="150"/>
        <c:overlap val="100"/>
        <c:axId val="22571023"/>
        <c:axId val="84124085"/>
      </c:barChart>
      <c:catAx>
        <c:axId val="22571023"/>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84124085"/>
        <c:crosses val="autoZero"/>
        <c:auto val="1"/>
        <c:lblAlgn val="ctr"/>
        <c:lblOffset val="100"/>
        <c:noMultiLvlLbl val="0"/>
      </c:catAx>
      <c:valAx>
        <c:axId val="84124085"/>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22571023"/>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Tak</c:v>
                </c:pt>
              </c:strCache>
            </c:strRef>
          </c:tx>
          <c:spPr>
            <a:solidFill>
              <a:srgbClr val="9BBB59"/>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nauce j. polskiego</c:v>
                </c:pt>
                <c:pt idx="4">
                  <c:v>Współne spędzanie wolnego czasu</c:v>
                </c:pt>
                <c:pt idx="5">
                  <c:v>Pomoc w załatwieniu spraw urzędowych</c:v>
                </c:pt>
                <c:pt idx="6">
                  <c:v>Pomoc w znalezieniu pracy lub szkoły</c:v>
                </c:pt>
                <c:pt idx="7">
                  <c:v>Zapewnienie transportu</c:v>
                </c:pt>
                <c:pt idx="8">
                  <c:v>Udostępnienie mieszkania lub pokoju</c:v>
                </c:pt>
              </c:strCache>
            </c:strRef>
          </c:cat>
          <c:val>
            <c:numRef>
              <c:f>0</c:f>
              <c:numCache>
                <c:formatCode>General</c:formatCode>
                <c:ptCount val="9"/>
                <c:pt idx="0">
                  <c:v>10.806697108067</c:v>
                </c:pt>
                <c:pt idx="1">
                  <c:v>9.7412480974124804</c:v>
                </c:pt>
                <c:pt idx="2">
                  <c:v>8.7671232876712306</c:v>
                </c:pt>
                <c:pt idx="3">
                  <c:v>5.3881278538812802</c:v>
                </c:pt>
                <c:pt idx="4">
                  <c:v>5.3881278538812802</c:v>
                </c:pt>
                <c:pt idx="5">
                  <c:v>5.2968036529680402</c:v>
                </c:pt>
                <c:pt idx="6">
                  <c:v>4.53576864535769</c:v>
                </c:pt>
                <c:pt idx="7">
                  <c:v>2.9223744292237401</c:v>
                </c:pt>
                <c:pt idx="8">
                  <c:v>2.0395738203957401</c:v>
                </c:pt>
              </c:numCache>
            </c:numRef>
          </c:val>
          <c:extLst>
            <c:ext xmlns:c16="http://schemas.microsoft.com/office/drawing/2014/chart" uri="{C3380CC4-5D6E-409C-BE32-E72D297353CC}">
              <c16:uniqueId val="{00000000-1ECA-4385-BB1C-B1BC39F4BDFB}"/>
            </c:ext>
          </c:extLst>
        </c:ser>
        <c:ser>
          <c:idx val="1"/>
          <c:order val="1"/>
          <c:tx>
            <c:strRef>
              <c:f>label 1</c:f>
              <c:strCache>
                <c:ptCount val="1"/>
                <c:pt idx="0">
                  <c:v>Nie</c:v>
                </c:pt>
              </c:strCache>
            </c:strRef>
          </c:tx>
          <c:spPr>
            <a:solidFill>
              <a:srgbClr val="C0504D"/>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nauce j. polskiego</c:v>
                </c:pt>
                <c:pt idx="4">
                  <c:v>Współne spędzanie wolnego czasu</c:v>
                </c:pt>
                <c:pt idx="5">
                  <c:v>Pomoc w załatwieniu spraw urzędowych</c:v>
                </c:pt>
                <c:pt idx="6">
                  <c:v>Pomoc w znalezieniu pracy lub szkoły</c:v>
                </c:pt>
                <c:pt idx="7">
                  <c:v>Zapewnienie transportu</c:v>
                </c:pt>
                <c:pt idx="8">
                  <c:v>Udostępnienie mieszkania lub pokoju</c:v>
                </c:pt>
              </c:strCache>
            </c:strRef>
          </c:cat>
          <c:val>
            <c:numRef>
              <c:f>1</c:f>
              <c:numCache>
                <c:formatCode>General</c:formatCode>
                <c:ptCount val="9"/>
                <c:pt idx="0">
                  <c:v>82.252663622526597</c:v>
                </c:pt>
                <c:pt idx="1">
                  <c:v>79.056316590563199</c:v>
                </c:pt>
                <c:pt idx="2">
                  <c:v>84.292237442922399</c:v>
                </c:pt>
                <c:pt idx="3">
                  <c:v>87.153729071537299</c:v>
                </c:pt>
                <c:pt idx="4">
                  <c:v>86.6666666666667</c:v>
                </c:pt>
                <c:pt idx="5">
                  <c:v>87.366818873668194</c:v>
                </c:pt>
                <c:pt idx="6">
                  <c:v>87.884322678843205</c:v>
                </c:pt>
                <c:pt idx="7">
                  <c:v>90.654490106544898</c:v>
                </c:pt>
                <c:pt idx="8">
                  <c:v>92.085235920852398</c:v>
                </c:pt>
              </c:numCache>
            </c:numRef>
          </c:val>
          <c:extLst>
            <c:ext xmlns:c16="http://schemas.microsoft.com/office/drawing/2014/chart" uri="{C3380CC4-5D6E-409C-BE32-E72D297353CC}">
              <c16:uniqueId val="{00000001-1ECA-4385-BB1C-B1BC39F4BDFB}"/>
            </c:ext>
          </c:extLst>
        </c:ser>
        <c:ser>
          <c:idx val="2"/>
          <c:order val="2"/>
          <c:tx>
            <c:strRef>
              <c:f>label 2</c:f>
              <c:strCache>
                <c:ptCount val="1"/>
                <c:pt idx="0">
                  <c:v>Trudno powiedzieć</c:v>
                </c:pt>
              </c:strCache>
            </c:strRef>
          </c:tx>
          <c:spPr>
            <a:solidFill>
              <a:srgbClr val="BFBFBF"/>
            </a:solidFill>
            <a:ln w="0">
              <a:noFill/>
            </a:ln>
          </c:spPr>
          <c:invertIfNegative val="0"/>
          <c:dLbls>
            <c:numFmt formatCode="###0.0" sourceLinked="0"/>
            <c:spPr>
              <a:noFill/>
              <a:ln>
                <a:noFill/>
              </a:ln>
              <a:effectLst/>
            </c:spPr>
            <c:txPr>
              <a:bodyPr wrap="square"/>
              <a:lstStyle/>
              <a:p>
                <a:pPr>
                  <a:defRPr sz="2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9"/>
                <c:pt idx="0">
                  <c:v>Wsparcie żywieniowe</c:v>
                </c:pt>
                <c:pt idx="1">
                  <c:v>Wsparcie finansowe</c:v>
                </c:pt>
                <c:pt idx="2">
                  <c:v>Wsparcie materialne</c:v>
                </c:pt>
                <c:pt idx="3">
                  <c:v>Pomoc w nauce j. polskiego</c:v>
                </c:pt>
                <c:pt idx="4">
                  <c:v>Współne spędzanie wolnego czasu</c:v>
                </c:pt>
                <c:pt idx="5">
                  <c:v>Pomoc w załatwieniu spraw urzędowych</c:v>
                </c:pt>
                <c:pt idx="6">
                  <c:v>Pomoc w znalezieniu pracy lub szkoły</c:v>
                </c:pt>
                <c:pt idx="7">
                  <c:v>Zapewnienie transportu</c:v>
                </c:pt>
                <c:pt idx="8">
                  <c:v>Udostępnienie mieszkania lub pokoju</c:v>
                </c:pt>
              </c:strCache>
            </c:strRef>
          </c:cat>
          <c:val>
            <c:numRef>
              <c:f>2</c:f>
              <c:numCache>
                <c:formatCode>General</c:formatCode>
                <c:ptCount val="9"/>
                <c:pt idx="0">
                  <c:v>6.9406392694063896</c:v>
                </c:pt>
                <c:pt idx="1">
                  <c:v>11.2024353120244</c:v>
                </c:pt>
                <c:pt idx="2">
                  <c:v>6.9406392694063896</c:v>
                </c:pt>
                <c:pt idx="3">
                  <c:v>7.4581430745814297</c:v>
                </c:pt>
                <c:pt idx="4">
                  <c:v>7.9452054794520599</c:v>
                </c:pt>
                <c:pt idx="5">
                  <c:v>7.3363774733637701</c:v>
                </c:pt>
                <c:pt idx="6">
                  <c:v>7.5799086757990901</c:v>
                </c:pt>
                <c:pt idx="7">
                  <c:v>6.4231354642313496</c:v>
                </c:pt>
                <c:pt idx="8">
                  <c:v>5.8751902587518998</c:v>
                </c:pt>
              </c:numCache>
            </c:numRef>
          </c:val>
          <c:extLst>
            <c:ext xmlns:c16="http://schemas.microsoft.com/office/drawing/2014/chart" uri="{C3380CC4-5D6E-409C-BE32-E72D297353CC}">
              <c16:uniqueId val="{00000002-1ECA-4385-BB1C-B1BC39F4BDFB}"/>
            </c:ext>
          </c:extLst>
        </c:ser>
        <c:dLbls>
          <c:showLegendKey val="0"/>
          <c:showVal val="0"/>
          <c:showCatName val="0"/>
          <c:showSerName val="0"/>
          <c:showPercent val="0"/>
          <c:showBubbleSize val="0"/>
        </c:dLbls>
        <c:gapWidth val="150"/>
        <c:overlap val="100"/>
        <c:axId val="98000065"/>
        <c:axId val="28978829"/>
      </c:barChart>
      <c:catAx>
        <c:axId val="98000065"/>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2000" b="0" strike="noStrike" spc="-1">
                <a:solidFill>
                  <a:srgbClr val="595959"/>
                </a:solidFill>
                <a:latin typeface="Calibri"/>
              </a:defRPr>
            </a:pPr>
            <a:endParaRPr lang="pl-PL"/>
          </a:p>
        </c:txPr>
        <c:crossAx val="28978829"/>
        <c:crosses val="autoZero"/>
        <c:auto val="1"/>
        <c:lblAlgn val="ctr"/>
        <c:lblOffset val="100"/>
        <c:noMultiLvlLbl val="0"/>
      </c:catAx>
      <c:valAx>
        <c:axId val="28978829"/>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2000" b="0" strike="noStrike" spc="-1">
                <a:solidFill>
                  <a:srgbClr val="595959"/>
                </a:solidFill>
                <a:latin typeface="Calibri"/>
              </a:defRPr>
            </a:pPr>
            <a:endParaRPr lang="pl-PL"/>
          </a:p>
        </c:txPr>
        <c:crossAx val="98000065"/>
        <c:crosses val="autoZero"/>
        <c:crossBetween val="between"/>
      </c:valAx>
      <c:spPr>
        <a:noFill/>
        <a:ln w="0">
          <a:noFill/>
        </a:ln>
      </c:spPr>
    </c:plotArea>
    <c:legend>
      <c:legendPos val="b"/>
      <c:overlay val="0"/>
      <c:spPr>
        <a:noFill/>
        <a:ln w="0">
          <a:noFill/>
        </a:ln>
      </c:spPr>
      <c:txPr>
        <a:bodyPr/>
        <a:lstStyle/>
        <a:p>
          <a:pPr>
            <a:defRPr sz="20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Bardzo dobrze</c:v>
                </c:pt>
              </c:strCache>
            </c:strRef>
          </c:tx>
          <c:spPr>
            <a:solidFill>
              <a:srgbClr val="9BBB59"/>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0</c:f>
              <c:numCache>
                <c:formatCode>General</c:formatCode>
                <c:ptCount val="2"/>
                <c:pt idx="0">
                  <c:v>22.834645669291302</c:v>
                </c:pt>
                <c:pt idx="1">
                  <c:v>28.246753246753201</c:v>
                </c:pt>
              </c:numCache>
            </c:numRef>
          </c:val>
          <c:extLst>
            <c:ext xmlns:c16="http://schemas.microsoft.com/office/drawing/2014/chart" uri="{C3380CC4-5D6E-409C-BE32-E72D297353CC}">
              <c16:uniqueId val="{00000000-C1BC-42E4-9098-52D8AFA3EB6A}"/>
            </c:ext>
          </c:extLst>
        </c:ser>
        <c:ser>
          <c:idx val="1"/>
          <c:order val="1"/>
          <c:tx>
            <c:strRef>
              <c:f>label 1</c:f>
              <c:strCache>
                <c:ptCount val="1"/>
                <c:pt idx="0">
                  <c:v>Raczej dobrze</c:v>
                </c:pt>
              </c:strCache>
            </c:strRef>
          </c:tx>
          <c:spPr>
            <a:solidFill>
              <a:srgbClr val="D7E4BD"/>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1</c:f>
              <c:numCache>
                <c:formatCode>General</c:formatCode>
                <c:ptCount val="2"/>
                <c:pt idx="0">
                  <c:v>47.244094488188999</c:v>
                </c:pt>
                <c:pt idx="1">
                  <c:v>49.675324675324703</c:v>
                </c:pt>
              </c:numCache>
            </c:numRef>
          </c:val>
          <c:extLst>
            <c:ext xmlns:c16="http://schemas.microsoft.com/office/drawing/2014/chart" uri="{C3380CC4-5D6E-409C-BE32-E72D297353CC}">
              <c16:uniqueId val="{00000001-C1BC-42E4-9098-52D8AFA3EB6A}"/>
            </c:ext>
          </c:extLst>
        </c:ser>
        <c:ser>
          <c:idx val="2"/>
          <c:order val="2"/>
          <c:tx>
            <c:strRef>
              <c:f>label 2</c:f>
              <c:strCache>
                <c:ptCount val="1"/>
                <c:pt idx="0">
                  <c:v>Ani dobrze, ani źle</c:v>
                </c:pt>
              </c:strCache>
            </c:strRef>
          </c:tx>
          <c:spPr>
            <a:solidFill>
              <a:srgbClr val="F79646"/>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2</c:f>
              <c:numCache>
                <c:formatCode>General</c:formatCode>
                <c:ptCount val="2"/>
                <c:pt idx="0">
                  <c:v>16.535433070866102</c:v>
                </c:pt>
                <c:pt idx="1">
                  <c:v>13.961038961039</c:v>
                </c:pt>
              </c:numCache>
            </c:numRef>
          </c:val>
          <c:extLst>
            <c:ext xmlns:c16="http://schemas.microsoft.com/office/drawing/2014/chart" uri="{C3380CC4-5D6E-409C-BE32-E72D297353CC}">
              <c16:uniqueId val="{00000002-C1BC-42E4-9098-52D8AFA3EB6A}"/>
            </c:ext>
          </c:extLst>
        </c:ser>
        <c:ser>
          <c:idx val="3"/>
          <c:order val="3"/>
          <c:tx>
            <c:strRef>
              <c:f>label 3</c:f>
              <c:strCache>
                <c:ptCount val="1"/>
                <c:pt idx="0">
                  <c:v>Raczej źle</c:v>
                </c:pt>
              </c:strCache>
            </c:strRef>
          </c:tx>
          <c:spPr>
            <a:solidFill>
              <a:srgbClr val="E6B9B8"/>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3</c:f>
              <c:numCache>
                <c:formatCode>General</c:formatCode>
                <c:ptCount val="2"/>
                <c:pt idx="0">
                  <c:v>9.4488188976377891</c:v>
                </c:pt>
                <c:pt idx="1">
                  <c:v>3.8961038961039001</c:v>
                </c:pt>
              </c:numCache>
            </c:numRef>
          </c:val>
          <c:extLst>
            <c:ext xmlns:c16="http://schemas.microsoft.com/office/drawing/2014/chart" uri="{C3380CC4-5D6E-409C-BE32-E72D297353CC}">
              <c16:uniqueId val="{00000003-C1BC-42E4-9098-52D8AFA3EB6A}"/>
            </c:ext>
          </c:extLst>
        </c:ser>
        <c:ser>
          <c:idx val="4"/>
          <c:order val="4"/>
          <c:tx>
            <c:strRef>
              <c:f>label 4</c:f>
              <c:strCache>
                <c:ptCount val="1"/>
                <c:pt idx="0">
                  <c:v>Bardzo źle</c:v>
                </c:pt>
              </c:strCache>
            </c:strRef>
          </c:tx>
          <c:spPr>
            <a:solidFill>
              <a:srgbClr val="C0504D"/>
            </a:solidFill>
            <a:ln w="0">
              <a:noFill/>
            </a:ln>
          </c:spPr>
          <c:invertIfNegative val="0"/>
          <c:dPt>
            <c:idx val="0"/>
            <c:invertIfNegative val="0"/>
            <c:bubble3D val="0"/>
            <c:extLst>
              <c:ext xmlns:c16="http://schemas.microsoft.com/office/drawing/2014/chart" uri="{C3380CC4-5D6E-409C-BE32-E72D297353CC}">
                <c16:uniqueId val="{00000005-C1BC-42E4-9098-52D8AFA3EB6A}"/>
              </c:ext>
            </c:extLst>
          </c:dPt>
          <c:dPt>
            <c:idx val="1"/>
            <c:invertIfNegative val="0"/>
            <c:bubble3D val="0"/>
            <c:extLst>
              <c:ext xmlns:c16="http://schemas.microsoft.com/office/drawing/2014/chart" uri="{C3380CC4-5D6E-409C-BE32-E72D297353CC}">
                <c16:uniqueId val="{00000007-C1BC-42E4-9098-52D8AFA3EB6A}"/>
              </c:ext>
            </c:extLst>
          </c:dPt>
          <c:dLbls>
            <c:dLbl>
              <c:idx val="0"/>
              <c:layout>
                <c:manualLayout>
                  <c:x val="-2.2050716648291099E-2"/>
                  <c:y val="8.2329189886253901E-2"/>
                </c:manualLayout>
              </c:layout>
              <c:numFmt formatCode="0.0" sourceLinked="0"/>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C1BC-42E4-9098-52D8AFA3EB6A}"/>
                </c:ext>
              </c:extLst>
            </c:dLbl>
            <c:dLbl>
              <c:idx val="1"/>
              <c:layout>
                <c:manualLayout>
                  <c:x val="-1.32304299889746E-2"/>
                  <c:y val="8.8209350191120306E-2"/>
                </c:manualLayout>
              </c:layout>
              <c:numFmt formatCode="0.0" sourceLinked="0"/>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C1BC-42E4-9098-52D8AFA3EB6A}"/>
                </c:ext>
              </c:extLst>
            </c:dLbl>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4</c:f>
              <c:numCache>
                <c:formatCode>General</c:formatCode>
                <c:ptCount val="2"/>
                <c:pt idx="0">
                  <c:v>1.5748031496063</c:v>
                </c:pt>
                <c:pt idx="1">
                  <c:v>0.64935064935064901</c:v>
                </c:pt>
              </c:numCache>
            </c:numRef>
          </c:val>
          <c:extLst>
            <c:ext xmlns:c16="http://schemas.microsoft.com/office/drawing/2014/chart" uri="{C3380CC4-5D6E-409C-BE32-E72D297353CC}">
              <c16:uniqueId val="{00000008-C1BC-42E4-9098-52D8AFA3EB6A}"/>
            </c:ext>
          </c:extLst>
        </c:ser>
        <c:ser>
          <c:idx val="5"/>
          <c:order val="5"/>
          <c:tx>
            <c:strRef>
              <c:f>label 5</c:f>
              <c:strCache>
                <c:ptCount val="1"/>
                <c:pt idx="0">
                  <c:v>Trudno powiedzieć</c:v>
                </c:pt>
              </c:strCache>
            </c:strRef>
          </c:tx>
          <c:spPr>
            <a:solidFill>
              <a:srgbClr val="BFBFBF"/>
            </a:solidFill>
            <a:ln w="0">
              <a:noFill/>
            </a:ln>
          </c:spPr>
          <c:invertIfNegative val="0"/>
          <c:dPt>
            <c:idx val="0"/>
            <c:invertIfNegative val="0"/>
            <c:bubble3D val="0"/>
            <c:extLst>
              <c:ext xmlns:c16="http://schemas.microsoft.com/office/drawing/2014/chart" uri="{C3380CC4-5D6E-409C-BE32-E72D297353CC}">
                <c16:uniqueId val="{0000000A-C1BC-42E4-9098-52D8AFA3EB6A}"/>
              </c:ext>
            </c:extLst>
          </c:dPt>
          <c:dPt>
            <c:idx val="1"/>
            <c:invertIfNegative val="0"/>
            <c:bubble3D val="0"/>
            <c:extLst>
              <c:ext xmlns:c16="http://schemas.microsoft.com/office/drawing/2014/chart" uri="{C3380CC4-5D6E-409C-BE32-E72D297353CC}">
                <c16:uniqueId val="{0000000C-C1BC-42E4-9098-52D8AFA3EB6A}"/>
              </c:ext>
            </c:extLst>
          </c:dPt>
          <c:dLbls>
            <c:dLbl>
              <c:idx val="0"/>
              <c:layout>
                <c:manualLayout>
                  <c:x val="0"/>
                  <c:y val="8.8209350191120306E-2"/>
                </c:manualLayout>
              </c:layout>
              <c:numFmt formatCode="0.0" sourceLinked="0"/>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A-C1BC-42E4-9098-52D8AFA3EB6A}"/>
                </c:ext>
              </c:extLst>
            </c:dLbl>
            <c:dLbl>
              <c:idx val="1"/>
              <c:layout>
                <c:manualLayout>
                  <c:x val="4.4101433296582096E-3"/>
                  <c:y val="0.111731843575419"/>
                </c:manualLayout>
              </c:layout>
              <c:numFmt formatCode="0.0" sourceLinked="0"/>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C-C1BC-42E4-9098-52D8AFA3EB6A}"/>
                </c:ext>
              </c:extLst>
            </c:dLbl>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5</c:f>
              <c:numCache>
                <c:formatCode>General</c:formatCode>
                <c:ptCount val="2"/>
                <c:pt idx="0">
                  <c:v>1.5748031496063</c:v>
                </c:pt>
                <c:pt idx="1">
                  <c:v>1.2987012987013</c:v>
                </c:pt>
              </c:numCache>
            </c:numRef>
          </c:val>
          <c:extLst>
            <c:ext xmlns:c16="http://schemas.microsoft.com/office/drawing/2014/chart" uri="{C3380CC4-5D6E-409C-BE32-E72D297353CC}">
              <c16:uniqueId val="{0000000D-C1BC-42E4-9098-52D8AFA3EB6A}"/>
            </c:ext>
          </c:extLst>
        </c:ser>
        <c:ser>
          <c:idx val="6"/>
          <c:order val="6"/>
          <c:tx>
            <c:strRef>
              <c:f>label 6</c:f>
              <c:strCache>
                <c:ptCount val="1"/>
                <c:pt idx="0">
                  <c:v>Odmowa odpowiedzi</c:v>
                </c:pt>
              </c:strCache>
            </c:strRef>
          </c:tx>
          <c:spPr>
            <a:solidFill>
              <a:srgbClr val="A6A6A6"/>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6</c:f>
              <c:numCache>
                <c:formatCode>General</c:formatCode>
                <c:ptCount val="2"/>
                <c:pt idx="0">
                  <c:v>0.78740157480314998</c:v>
                </c:pt>
                <c:pt idx="1">
                  <c:v>2.2727272727272698</c:v>
                </c:pt>
              </c:numCache>
            </c:numRef>
          </c:val>
          <c:extLst>
            <c:ext xmlns:c16="http://schemas.microsoft.com/office/drawing/2014/chart" uri="{C3380CC4-5D6E-409C-BE32-E72D297353CC}">
              <c16:uniqueId val="{0000000E-C1BC-42E4-9098-52D8AFA3EB6A}"/>
            </c:ext>
          </c:extLst>
        </c:ser>
        <c:dLbls>
          <c:showLegendKey val="0"/>
          <c:showVal val="0"/>
          <c:showCatName val="0"/>
          <c:showSerName val="0"/>
          <c:showPercent val="0"/>
          <c:showBubbleSize val="0"/>
        </c:dLbls>
        <c:gapWidth val="150"/>
        <c:overlap val="100"/>
        <c:axId val="80053285"/>
        <c:axId val="12634622"/>
      </c:barChart>
      <c:catAx>
        <c:axId val="80053285"/>
        <c:scaling>
          <c:orientation val="maxMin"/>
        </c:scaling>
        <c:delete val="0"/>
        <c:axPos val="l"/>
        <c:title>
          <c:tx>
            <c:rich>
              <a:bodyPr rot="-5400000"/>
              <a:lstStyle/>
              <a:p>
                <a:pPr>
                  <a:defRPr lang="pl-PL" sz="1200" b="0" strike="noStrike" spc="-1">
                    <a:solidFill>
                      <a:srgbClr val="595959"/>
                    </a:solidFill>
                    <a:latin typeface="Calibri"/>
                  </a:defRPr>
                </a:pPr>
                <a:r>
                  <a:rPr lang="pl-PL" sz="1200" b="0" strike="noStrike" spc="-1">
                    <a:solidFill>
                      <a:srgbClr val="595959"/>
                    </a:solidFill>
                    <a:latin typeface="Calibri"/>
                  </a:rPr>
                  <a:t>Zachorowanie na COVID-19</a:t>
                </a:r>
              </a:p>
            </c:rich>
          </c:tx>
          <c:overlay val="0"/>
          <c:spPr>
            <a:noFill/>
            <a:ln w="0">
              <a:noFill/>
            </a:ln>
          </c:spPr>
        </c:title>
        <c:numFmt formatCode="General" sourceLinked="0"/>
        <c:majorTickMark val="none"/>
        <c:minorTickMark val="none"/>
        <c:tickLblPos val="nextTo"/>
        <c:spPr>
          <a:ln w="9360">
            <a:solidFill>
              <a:srgbClr val="D9D9D9"/>
            </a:solidFill>
            <a:round/>
          </a:ln>
        </c:spPr>
        <c:txPr>
          <a:bodyPr/>
          <a:lstStyle/>
          <a:p>
            <a:pPr>
              <a:defRPr sz="1200" b="0" strike="noStrike" spc="-1">
                <a:solidFill>
                  <a:srgbClr val="595959"/>
                </a:solidFill>
                <a:latin typeface="Calibri"/>
              </a:defRPr>
            </a:pPr>
            <a:endParaRPr lang="pl-PL"/>
          </a:p>
        </c:txPr>
        <c:crossAx val="12634622"/>
        <c:crosses val="autoZero"/>
        <c:auto val="1"/>
        <c:lblAlgn val="ctr"/>
        <c:lblOffset val="100"/>
        <c:noMultiLvlLbl val="0"/>
      </c:catAx>
      <c:valAx>
        <c:axId val="12634622"/>
        <c:scaling>
          <c:orientation val="minMax"/>
        </c:scaling>
        <c:delete val="0"/>
        <c:axPos val="t"/>
        <c:majorGridlines>
          <c:spPr>
            <a:ln w="9360">
              <a:solidFill>
                <a:srgbClr val="D9D9D9"/>
              </a:solidFill>
              <a:round/>
            </a:ln>
          </c:spPr>
        </c:majorGridlines>
        <c:title>
          <c:tx>
            <c:rich>
              <a:bodyPr rot="0"/>
              <a:lstStyle/>
              <a:p>
                <a:pPr>
                  <a:defRPr lang="pl-PL" sz="1200" b="0" strike="noStrike" spc="-1">
                    <a:solidFill>
                      <a:srgbClr val="595959"/>
                    </a:solidFill>
                    <a:latin typeface="Calibri"/>
                  </a:defRPr>
                </a:pPr>
                <a:r>
                  <a:rPr lang="pl-PL" sz="1200" b="0" strike="noStrike" spc="-1">
                    <a:solidFill>
                      <a:srgbClr val="595959"/>
                    </a:solidFill>
                    <a:latin typeface="Calibri"/>
                  </a:rPr>
                  <a:t>Samoocena stanu zdrowia</a:t>
                </a:r>
              </a:p>
            </c:rich>
          </c:tx>
          <c:overlay val="0"/>
          <c:spPr>
            <a:noFill/>
            <a:ln w="0">
              <a:noFill/>
            </a:ln>
          </c:spPr>
        </c:title>
        <c:numFmt formatCode="0%" sourceLinked="0"/>
        <c:majorTickMark val="none"/>
        <c:minorTickMark val="none"/>
        <c:tickLblPos val="nextTo"/>
        <c:spPr>
          <a:ln w="9360">
            <a:noFill/>
          </a:ln>
        </c:spPr>
        <c:txPr>
          <a:bodyPr/>
          <a:lstStyle/>
          <a:p>
            <a:pPr>
              <a:defRPr sz="1200" b="0" strike="noStrike" spc="-1">
                <a:solidFill>
                  <a:srgbClr val="595959"/>
                </a:solidFill>
                <a:latin typeface="Calibri"/>
              </a:defRPr>
            </a:pPr>
            <a:endParaRPr lang="pl-PL"/>
          </a:p>
        </c:txPr>
        <c:crossAx val="80053285"/>
        <c:crosses val="autoZero"/>
        <c:crossBetween val="between"/>
      </c:valAx>
      <c:spPr>
        <a:noFill/>
        <a:ln w="0">
          <a:noFill/>
        </a:ln>
      </c:spPr>
    </c:plotArea>
    <c:legend>
      <c:legendPos val="b"/>
      <c:overlay val="0"/>
      <c:spPr>
        <a:noFill/>
        <a:ln w="0">
          <a:noFill/>
        </a:ln>
      </c:spPr>
      <c:txPr>
        <a:bodyPr/>
        <a:lstStyle/>
        <a:p>
          <a:pPr>
            <a:defRPr sz="12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Tak</c:v>
                </c:pt>
              </c:strCache>
            </c:strRef>
          </c:tx>
          <c:spPr>
            <a:solidFill>
              <a:srgbClr val="9BBB59"/>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0</c:f>
              <c:numCache>
                <c:formatCode>General</c:formatCode>
                <c:ptCount val="2"/>
                <c:pt idx="0">
                  <c:v>64.285714285714306</c:v>
                </c:pt>
                <c:pt idx="1">
                  <c:v>52.9286474973376</c:v>
                </c:pt>
              </c:numCache>
            </c:numRef>
          </c:val>
          <c:extLst>
            <c:ext xmlns:c16="http://schemas.microsoft.com/office/drawing/2014/chart" uri="{C3380CC4-5D6E-409C-BE32-E72D297353CC}">
              <c16:uniqueId val="{00000000-B667-4200-B9D8-3B9C2891EB33}"/>
            </c:ext>
          </c:extLst>
        </c:ser>
        <c:ser>
          <c:idx val="1"/>
          <c:order val="1"/>
          <c:tx>
            <c:strRef>
              <c:f>label 1</c:f>
              <c:strCache>
                <c:ptCount val="1"/>
                <c:pt idx="0">
                  <c:v>Nie</c:v>
                </c:pt>
              </c:strCache>
            </c:strRef>
          </c:tx>
          <c:spPr>
            <a:solidFill>
              <a:srgbClr val="C0504D"/>
            </a:solidFill>
            <a:ln w="0">
              <a:noFill/>
            </a:ln>
          </c:spPr>
          <c:invertIfNegative val="0"/>
          <c:dLbls>
            <c:numFmt formatCode="0.0" sourceLinked="0"/>
            <c:spPr>
              <a:noFill/>
              <a:ln>
                <a:noFill/>
              </a:ln>
              <a:effectLst/>
            </c:spPr>
            <c:txPr>
              <a:bodyPr wrap="square"/>
              <a:lstStyle/>
              <a:p>
                <a:pPr>
                  <a:defRPr sz="12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
                <c:pt idx="0">
                  <c:v>Tak</c:v>
                </c:pt>
                <c:pt idx="1">
                  <c:v>Nie</c:v>
                </c:pt>
              </c:strCache>
            </c:strRef>
          </c:cat>
          <c:val>
            <c:numRef>
              <c:f>1</c:f>
              <c:numCache>
                <c:formatCode>General</c:formatCode>
                <c:ptCount val="2"/>
                <c:pt idx="0">
                  <c:v>35.714285714285701</c:v>
                </c:pt>
                <c:pt idx="1">
                  <c:v>47.0713525026624</c:v>
                </c:pt>
              </c:numCache>
            </c:numRef>
          </c:val>
          <c:extLst>
            <c:ext xmlns:c16="http://schemas.microsoft.com/office/drawing/2014/chart" uri="{C3380CC4-5D6E-409C-BE32-E72D297353CC}">
              <c16:uniqueId val="{00000001-B667-4200-B9D8-3B9C2891EB33}"/>
            </c:ext>
          </c:extLst>
        </c:ser>
        <c:dLbls>
          <c:showLegendKey val="0"/>
          <c:showVal val="0"/>
          <c:showCatName val="0"/>
          <c:showSerName val="0"/>
          <c:showPercent val="0"/>
          <c:showBubbleSize val="0"/>
        </c:dLbls>
        <c:gapWidth val="150"/>
        <c:overlap val="100"/>
        <c:axId val="78306058"/>
        <c:axId val="65911397"/>
      </c:barChart>
      <c:catAx>
        <c:axId val="78306058"/>
        <c:scaling>
          <c:orientation val="maxMin"/>
        </c:scaling>
        <c:delete val="0"/>
        <c:axPos val="l"/>
        <c:title>
          <c:tx>
            <c:rich>
              <a:bodyPr rot="-5400000"/>
              <a:lstStyle/>
              <a:p>
                <a:pPr>
                  <a:defRPr lang="pl-PL" sz="1200" b="0" strike="noStrike" spc="-1">
                    <a:solidFill>
                      <a:srgbClr val="595959"/>
                    </a:solidFill>
                    <a:latin typeface="Calibri"/>
                  </a:defRPr>
                </a:pPr>
                <a:r>
                  <a:rPr lang="pl-PL" sz="1200" b="0" strike="noStrike" spc="-1">
                    <a:solidFill>
                      <a:srgbClr val="595959"/>
                    </a:solidFill>
                    <a:latin typeface="Calibri"/>
                  </a:rPr>
                  <a:t>Zachorowanie na COVID-19</a:t>
                </a:r>
              </a:p>
            </c:rich>
          </c:tx>
          <c:overlay val="0"/>
          <c:spPr>
            <a:noFill/>
            <a:ln w="0">
              <a:noFill/>
            </a:ln>
          </c:spPr>
        </c:title>
        <c:numFmt formatCode="General" sourceLinked="0"/>
        <c:majorTickMark val="none"/>
        <c:minorTickMark val="none"/>
        <c:tickLblPos val="nextTo"/>
        <c:spPr>
          <a:ln w="9360">
            <a:solidFill>
              <a:srgbClr val="D9D9D9"/>
            </a:solidFill>
            <a:round/>
          </a:ln>
        </c:spPr>
        <c:txPr>
          <a:bodyPr/>
          <a:lstStyle/>
          <a:p>
            <a:pPr>
              <a:defRPr sz="1200" b="0" strike="noStrike" spc="-1">
                <a:solidFill>
                  <a:srgbClr val="595959"/>
                </a:solidFill>
                <a:latin typeface="Calibri"/>
              </a:defRPr>
            </a:pPr>
            <a:endParaRPr lang="pl-PL"/>
          </a:p>
        </c:txPr>
        <c:crossAx val="65911397"/>
        <c:crosses val="autoZero"/>
        <c:auto val="1"/>
        <c:lblAlgn val="ctr"/>
        <c:lblOffset val="100"/>
        <c:noMultiLvlLbl val="0"/>
      </c:catAx>
      <c:valAx>
        <c:axId val="65911397"/>
        <c:scaling>
          <c:orientation val="minMax"/>
        </c:scaling>
        <c:delete val="0"/>
        <c:axPos val="t"/>
        <c:majorGridlines>
          <c:spPr>
            <a:ln w="9360">
              <a:solidFill>
                <a:srgbClr val="D9D9D9"/>
              </a:solidFill>
              <a:round/>
            </a:ln>
          </c:spPr>
        </c:majorGridlines>
        <c:title>
          <c:tx>
            <c:rich>
              <a:bodyPr rot="0"/>
              <a:lstStyle/>
              <a:p>
                <a:pPr>
                  <a:defRPr lang="pl-PL" sz="1200" b="0" strike="noStrike" spc="-1">
                    <a:solidFill>
                      <a:srgbClr val="595959"/>
                    </a:solidFill>
                    <a:latin typeface="Calibri"/>
                  </a:defRPr>
                </a:pPr>
                <a:r>
                  <a:rPr lang="pl-PL" sz="1200" b="0" strike="noStrike" spc="-1">
                    <a:solidFill>
                      <a:srgbClr val="595959"/>
                    </a:solidFill>
                    <a:latin typeface="Calibri"/>
                  </a:rPr>
                  <a:t>Szczepienie przeciw COVID-19</a:t>
                </a:r>
              </a:p>
            </c:rich>
          </c:tx>
          <c:overlay val="0"/>
          <c:spPr>
            <a:noFill/>
            <a:ln w="0">
              <a:noFill/>
            </a:ln>
          </c:spPr>
        </c:title>
        <c:numFmt formatCode="0%" sourceLinked="0"/>
        <c:majorTickMark val="none"/>
        <c:minorTickMark val="none"/>
        <c:tickLblPos val="nextTo"/>
        <c:spPr>
          <a:ln w="9360">
            <a:noFill/>
          </a:ln>
        </c:spPr>
        <c:txPr>
          <a:bodyPr/>
          <a:lstStyle/>
          <a:p>
            <a:pPr>
              <a:defRPr sz="1200" b="0" strike="noStrike" spc="-1">
                <a:solidFill>
                  <a:srgbClr val="595959"/>
                </a:solidFill>
                <a:latin typeface="Calibri"/>
              </a:defRPr>
            </a:pPr>
            <a:endParaRPr lang="pl-PL"/>
          </a:p>
        </c:txPr>
        <c:crossAx val="78306058"/>
        <c:crosses val="autoZero"/>
        <c:crossBetween val="between"/>
      </c:valAx>
      <c:spPr>
        <a:noFill/>
        <a:ln w="0">
          <a:noFill/>
        </a:ln>
      </c:spPr>
    </c:plotArea>
    <c:legend>
      <c:legendPos val="b"/>
      <c:overlay val="0"/>
      <c:spPr>
        <a:noFill/>
        <a:ln w="0">
          <a:noFill/>
        </a:ln>
      </c:spPr>
      <c:txPr>
        <a:bodyPr/>
        <a:lstStyle/>
        <a:p>
          <a:pPr>
            <a:defRPr sz="12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2"/>
                <c:pt idx="0">
                  <c:v>Z powodu zbyt złego stanu zdrowia </c:v>
                </c:pt>
                <c:pt idx="1">
                  <c:v>Nie mam wiedzy o działalności organizacji </c:v>
                </c:pt>
                <c:pt idx="2">
                  <c:v>Tego typu organizacje to zamknięte środowiska </c:v>
                </c:pt>
                <c:pt idx="3">
                  <c:v>Nie mam do tego odpowiednich umiejętności </c:v>
                </c:pt>
                <c:pt idx="4">
                  <c:v>Nie dostrzegam sensu takich działań </c:v>
                </c:pt>
                <c:pt idx="5">
                  <c:v>Nie mam zaufania do organizacji </c:v>
                </c:pt>
                <c:pt idx="6">
                  <c:v>W przeszłości miałem złe doświadczenia w działalności w organizacji </c:v>
                </c:pt>
                <c:pt idx="7">
                  <c:v>Nikt mi tego nie zaproponował</c:v>
                </c:pt>
                <c:pt idx="8">
                  <c:v>Nie lubię działać w grupie </c:v>
                </c:pt>
                <c:pt idx="9">
                  <c:v>Mam dostatecznie dużo własnych problemów </c:v>
                </c:pt>
                <c:pt idx="10">
                  <c:v>Nie wiem/trudno powiedzieć</c:v>
                </c:pt>
                <c:pt idx="11">
                  <c:v>Nie mam na to czasu/mam zbyt wiele innych obowiązków</c:v>
                </c:pt>
              </c:strCache>
            </c:strRef>
          </c:cat>
          <c:val>
            <c:numRef>
              <c:f>0</c:f>
              <c:numCache>
                <c:formatCode>General</c:formatCode>
                <c:ptCount val="12"/>
                <c:pt idx="0">
                  <c:v>3.0898876404494402</c:v>
                </c:pt>
                <c:pt idx="1">
                  <c:v>3.2584269662921401</c:v>
                </c:pt>
                <c:pt idx="2">
                  <c:v>4.1573033707865203</c:v>
                </c:pt>
                <c:pt idx="3">
                  <c:v>4.6629213483146099</c:v>
                </c:pt>
                <c:pt idx="4">
                  <c:v>4.8314606741572996</c:v>
                </c:pt>
                <c:pt idx="5">
                  <c:v>5.8426966292134797</c:v>
                </c:pt>
                <c:pt idx="6">
                  <c:v>6.7415730337078701</c:v>
                </c:pt>
                <c:pt idx="7">
                  <c:v>7.5280898876404496</c:v>
                </c:pt>
                <c:pt idx="8">
                  <c:v>8.5955056179775298</c:v>
                </c:pt>
                <c:pt idx="9">
                  <c:v>14.2134831460674</c:v>
                </c:pt>
                <c:pt idx="10">
                  <c:v>18.483146067415699</c:v>
                </c:pt>
                <c:pt idx="11">
                  <c:v>54.494382022471903</c:v>
                </c:pt>
              </c:numCache>
            </c:numRef>
          </c:val>
          <c:extLst>
            <c:ext xmlns:c16="http://schemas.microsoft.com/office/drawing/2014/chart" uri="{C3380CC4-5D6E-409C-BE32-E72D297353CC}">
              <c16:uniqueId val="{00000000-3810-49AA-BA53-34D4279D3CC5}"/>
            </c:ext>
          </c:extLst>
        </c:ser>
        <c:dLbls>
          <c:showLegendKey val="0"/>
          <c:showVal val="0"/>
          <c:showCatName val="0"/>
          <c:showSerName val="0"/>
          <c:showPercent val="0"/>
          <c:showBubbleSize val="0"/>
        </c:dLbls>
        <c:gapWidth val="182"/>
        <c:axId val="82359382"/>
        <c:axId val="36857492"/>
      </c:barChart>
      <c:catAx>
        <c:axId val="82359382"/>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36857492"/>
        <c:crosses val="autoZero"/>
        <c:auto val="1"/>
        <c:lblAlgn val="ctr"/>
        <c:lblOffset val="100"/>
        <c:noMultiLvlLbl val="0"/>
      </c:catAx>
      <c:valAx>
        <c:axId val="36857492"/>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82359382"/>
        <c:crosses val="autoZero"/>
        <c:crossBetween val="between"/>
      </c:valAx>
      <c:spPr>
        <a:noFill/>
        <a:ln w="0">
          <a:noFill/>
        </a:ln>
      </c:spPr>
    </c:plotArea>
    <c:plotVisOnly val="1"/>
    <c:dispBlanksAs val="gap"/>
    <c:showDLblsOverMax val="1"/>
  </c:chart>
  <c:spPr>
    <a:noFill/>
    <a:ln w="0">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clustered"/>
        <c:varyColors val="0"/>
        <c:ser>
          <c:idx val="0"/>
          <c:order val="0"/>
          <c:spPr>
            <a:solidFill>
              <a:srgbClr val="4BACC6"/>
            </a:solidFill>
            <a:ln w="0">
              <a:noFill/>
            </a:ln>
          </c:spPr>
          <c:invertIfNegative val="0"/>
          <c:dLbls>
            <c:numFmt formatCode="0.0" sourceLinked="0"/>
            <c:spPr>
              <a:noFill/>
              <a:ln>
                <a:noFill/>
              </a:ln>
              <a:effectLst/>
            </c:spPr>
            <c:txPr>
              <a:bodyPr wrap="square"/>
              <a:lstStyle/>
              <a:p>
                <a:pPr>
                  <a:defRPr sz="1400" b="0" strike="noStrike" spc="-1">
                    <a:solidFill>
                      <a:srgbClr val="404040"/>
                    </a:solidFill>
                    <a:latin typeface="Calibri"/>
                  </a:defRPr>
                </a:pPr>
                <a:endParaRPr lang="pl-PL"/>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2"/>
                <c:pt idx="0">
                  <c:v>Z powodu zbyt złego stanu zdrowia</c:v>
                </c:pt>
                <c:pt idx="1">
                  <c:v>Nie mam zaufania do organizacji</c:v>
                </c:pt>
                <c:pt idx="2">
                  <c:v>W przeszłości miałem/am złe doświadczenia w działalności w organizacji</c:v>
                </c:pt>
                <c:pt idx="3">
                  <c:v>Tego typu organizacje to zamknięte środowiska</c:v>
                </c:pt>
                <c:pt idx="4">
                  <c:v>Nie dostrzegam sensu takich działań</c:v>
                </c:pt>
                <c:pt idx="5">
                  <c:v>Nie mam do tego odpowiednich umiejętności</c:v>
                </c:pt>
                <c:pt idx="6">
                  <c:v>Nie lubię działać w grupie</c:v>
                </c:pt>
                <c:pt idx="7">
                  <c:v>Nie wiem/trudno powiedzieć</c:v>
                </c:pt>
                <c:pt idx="8">
                  <c:v>Nie mam wiedzy o działalności organizacji</c:v>
                </c:pt>
                <c:pt idx="9">
                  <c:v>Mam dostatecznie dużo własnych problemów</c:v>
                </c:pt>
                <c:pt idx="10">
                  <c:v>Nikt mi tego nie zaproponował</c:v>
                </c:pt>
                <c:pt idx="11">
                  <c:v>Nie mam na to czasu/mam zbyt wiele innych obowiązków</c:v>
                </c:pt>
              </c:strCache>
            </c:strRef>
          </c:cat>
          <c:val>
            <c:numRef>
              <c:f>0</c:f>
              <c:numCache>
                <c:formatCode>General</c:formatCode>
                <c:ptCount val="12"/>
                <c:pt idx="0">
                  <c:v>2.9038112522685999</c:v>
                </c:pt>
                <c:pt idx="1">
                  <c:v>3.4482758620689702</c:v>
                </c:pt>
                <c:pt idx="2">
                  <c:v>3.8112522686025398</c:v>
                </c:pt>
                <c:pt idx="3">
                  <c:v>6.3520871143375697</c:v>
                </c:pt>
                <c:pt idx="4">
                  <c:v>11.7967332123412</c:v>
                </c:pt>
                <c:pt idx="5">
                  <c:v>13.2486388384755</c:v>
                </c:pt>
                <c:pt idx="6">
                  <c:v>15.6079854809437</c:v>
                </c:pt>
                <c:pt idx="7">
                  <c:v>16.6969147005445</c:v>
                </c:pt>
                <c:pt idx="8">
                  <c:v>18.330308529945601</c:v>
                </c:pt>
                <c:pt idx="9">
                  <c:v>21.778584392014501</c:v>
                </c:pt>
                <c:pt idx="10">
                  <c:v>23.411978221415598</c:v>
                </c:pt>
                <c:pt idx="11">
                  <c:v>54.264972776769497</c:v>
                </c:pt>
              </c:numCache>
            </c:numRef>
          </c:val>
          <c:extLst>
            <c:ext xmlns:c16="http://schemas.microsoft.com/office/drawing/2014/chart" uri="{C3380CC4-5D6E-409C-BE32-E72D297353CC}">
              <c16:uniqueId val="{00000000-B045-4631-A6AB-56AF97AA81A7}"/>
            </c:ext>
          </c:extLst>
        </c:ser>
        <c:dLbls>
          <c:showLegendKey val="0"/>
          <c:showVal val="0"/>
          <c:showCatName val="0"/>
          <c:showSerName val="0"/>
          <c:showPercent val="0"/>
          <c:showBubbleSize val="0"/>
        </c:dLbls>
        <c:gapWidth val="182"/>
        <c:axId val="4898104"/>
        <c:axId val="6527546"/>
      </c:barChart>
      <c:catAx>
        <c:axId val="4898104"/>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400" b="0" strike="noStrike" spc="-1">
                <a:solidFill>
                  <a:srgbClr val="595959"/>
                </a:solidFill>
                <a:latin typeface="Calibri"/>
              </a:defRPr>
            </a:pPr>
            <a:endParaRPr lang="pl-PL"/>
          </a:p>
        </c:txPr>
        <c:crossAx val="6527546"/>
        <c:crosses val="autoZero"/>
        <c:auto val="1"/>
        <c:lblAlgn val="ctr"/>
        <c:lblOffset val="100"/>
        <c:noMultiLvlLbl val="0"/>
      </c:catAx>
      <c:valAx>
        <c:axId val="6527546"/>
        <c:scaling>
          <c:orientation val="minMax"/>
        </c:scaling>
        <c:delete val="0"/>
        <c:axPos val="b"/>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400" b="0" strike="noStrike" spc="-1">
                <a:solidFill>
                  <a:srgbClr val="595959"/>
                </a:solidFill>
                <a:latin typeface="Calibri"/>
              </a:defRPr>
            </a:pPr>
            <a:endParaRPr lang="pl-PL"/>
          </a:p>
        </c:txPr>
        <c:crossAx val="4898104"/>
        <c:crosses val="autoZero"/>
        <c:crossBetween val="between"/>
      </c:valAx>
      <c:spPr>
        <a:noFill/>
        <a:ln w="0">
          <a:noFill/>
        </a:ln>
      </c:spPr>
    </c:plotArea>
    <c:plotVisOnly val="1"/>
    <c:dispBlanksAs val="gap"/>
    <c:showDLblsOverMax val="1"/>
  </c:chart>
  <c:spPr>
    <a:noFill/>
    <a:ln w="0">
      <a:noFill/>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1. 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9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Wstydzę się za w. podkarpackie</c:v>
                </c:pt>
                <c:pt idx="1">
                  <c:v>Mam dość w. podkarpackiego</c:v>
                </c:pt>
                <c:pt idx="2">
                  <c:v>Życie w w. podkarpackim jest mało ciekawe</c:v>
                </c:pt>
                <c:pt idx="3">
                  <c:v>Gdybym tylko mógł/mogła, to wyprowadził(a)bym się z w. podkarpackiego</c:v>
                </c:pt>
                <c:pt idx="4">
                  <c:v>W w. podkarpackim żyje się gorzej niż w innych częściach Polski</c:v>
                </c:pt>
                <c:pt idx="5">
                  <c:v>Zdenerwował(a)bym się, gdybym usłyszał/a, że ktoś mówi źle o w. podkarpackim</c:v>
                </c:pt>
                <c:pt idx="6">
                  <c:v>W w. podkarpackim są dobre warunki do życia</c:v>
                </c:pt>
                <c:pt idx="7">
                  <c:v>Zawsze wiem, gdy dzieje się coś ciekawego w w. podkarpackim</c:v>
                </c:pt>
                <c:pt idx="8">
                  <c:v>Codziennie staram się czytać, oglądać lub słuchać wiadomości o tym, co się dzieje w w. podkarpackim</c:v>
                </c:pt>
                <c:pt idx="9">
                  <c:v>Kocham w. podkarpackie</c:v>
                </c:pt>
                <c:pt idx="10">
                  <c:v>W w. podkarpackim mieszkają ludzie tacy jak ja</c:v>
                </c:pt>
                <c:pt idx="11">
                  <c:v>Jestem dumny z w. podkarpackiego</c:v>
                </c:pt>
                <c:pt idx="12">
                  <c:v>W. podkarpackie to moje miejsce na Ziemi</c:v>
                </c:pt>
                <c:pt idx="13">
                  <c:v>Podziwiam to, jak w. podkarpackie się rozwija</c:v>
                </c:pt>
                <c:pt idx="14">
                  <c:v>Odczuwam więź z w. podkarpackim</c:v>
                </c:pt>
                <c:pt idx="15">
                  <c:v>Potrafił(a)bym opowiedzieć turyście o największych atrakcjach w. podkarpackiego</c:v>
                </c:pt>
                <c:pt idx="16">
                  <c:v>Lubię odkrywać nowe miejsca w w. podkarpackim</c:v>
                </c:pt>
              </c:strCache>
            </c:strRef>
          </c:cat>
          <c:val>
            <c:numRef>
              <c:f>0</c:f>
              <c:numCache>
                <c:formatCode>General</c:formatCode>
                <c:ptCount val="17"/>
                <c:pt idx="0">
                  <c:v>42.435312024353102</c:v>
                </c:pt>
                <c:pt idx="1">
                  <c:v>40.882800608827999</c:v>
                </c:pt>
                <c:pt idx="2">
                  <c:v>16.955859969558599</c:v>
                </c:pt>
                <c:pt idx="3">
                  <c:v>24.474885844748901</c:v>
                </c:pt>
                <c:pt idx="4">
                  <c:v>9.0410958904109595</c:v>
                </c:pt>
                <c:pt idx="5">
                  <c:v>3.8051750380517499</c:v>
                </c:pt>
                <c:pt idx="6">
                  <c:v>4.5662100456620998</c:v>
                </c:pt>
                <c:pt idx="7">
                  <c:v>3.1963470319634699</c:v>
                </c:pt>
                <c:pt idx="8">
                  <c:v>4.3835616438356197</c:v>
                </c:pt>
                <c:pt idx="9">
                  <c:v>2.7701674277016699</c:v>
                </c:pt>
                <c:pt idx="10">
                  <c:v>2.1004566210045699</c:v>
                </c:pt>
                <c:pt idx="11">
                  <c:v>2.4353120243531201</c:v>
                </c:pt>
                <c:pt idx="12">
                  <c:v>3.7138508371385099</c:v>
                </c:pt>
                <c:pt idx="13">
                  <c:v>2.5266362252663601</c:v>
                </c:pt>
                <c:pt idx="14">
                  <c:v>2.4353120243531201</c:v>
                </c:pt>
                <c:pt idx="15">
                  <c:v>2.0091324200913201</c:v>
                </c:pt>
                <c:pt idx="16">
                  <c:v>1.06544901065449</c:v>
                </c:pt>
              </c:numCache>
            </c:numRef>
          </c:val>
          <c:extLst>
            <c:ext xmlns:c16="http://schemas.microsoft.com/office/drawing/2014/chart" uri="{C3380CC4-5D6E-409C-BE32-E72D297353CC}">
              <c16:uniqueId val="{00000000-064D-4233-A1FC-6BD2F8D46FCD}"/>
            </c:ext>
          </c:extLst>
        </c:ser>
        <c:ser>
          <c:idx val="1"/>
          <c:order val="1"/>
          <c:tx>
            <c:strRef>
              <c:f>label 1</c:f>
              <c:strCache>
                <c:ptCount val="1"/>
                <c:pt idx="0">
                  <c:v>2. Raczej nie</c:v>
                </c:pt>
              </c:strCache>
            </c:strRef>
          </c:tx>
          <c:spPr>
            <a:solidFill>
              <a:srgbClr val="E6B9B8"/>
            </a:solidFill>
            <a:ln w="0">
              <a:noFill/>
            </a:ln>
          </c:spPr>
          <c:invertIfNegative val="0"/>
          <c:dLbls>
            <c:numFmt formatCode="###0.0" sourceLinked="0"/>
            <c:spPr>
              <a:noFill/>
              <a:ln>
                <a:noFill/>
              </a:ln>
              <a:effectLst/>
            </c:spPr>
            <c:txPr>
              <a:bodyPr wrap="square"/>
              <a:lstStyle/>
              <a:p>
                <a:pPr>
                  <a:defRPr sz="9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Wstydzę się za w. podkarpackie</c:v>
                </c:pt>
                <c:pt idx="1">
                  <c:v>Mam dość w. podkarpackiego</c:v>
                </c:pt>
                <c:pt idx="2">
                  <c:v>Życie w w. podkarpackim jest mało ciekawe</c:v>
                </c:pt>
                <c:pt idx="3">
                  <c:v>Gdybym tylko mógł/mogła, to wyprowadził(a)bym się z w. podkarpackiego</c:v>
                </c:pt>
                <c:pt idx="4">
                  <c:v>W w. podkarpackim żyje się gorzej niż w innych częściach Polski</c:v>
                </c:pt>
                <c:pt idx="5">
                  <c:v>Zdenerwował(a)bym się, gdybym usłyszał/a, że ktoś mówi źle o w. podkarpackim</c:v>
                </c:pt>
                <c:pt idx="6">
                  <c:v>W w. podkarpackim są dobre warunki do życia</c:v>
                </c:pt>
                <c:pt idx="7">
                  <c:v>Zawsze wiem, gdy dzieje się coś ciekawego w w. podkarpackim</c:v>
                </c:pt>
                <c:pt idx="8">
                  <c:v>Codziennie staram się czytać, oglądać lub słuchać wiadomości o tym, co się dzieje w w. podkarpackim</c:v>
                </c:pt>
                <c:pt idx="9">
                  <c:v>Kocham w. podkarpackie</c:v>
                </c:pt>
                <c:pt idx="10">
                  <c:v>W w. podkarpackim mieszkają ludzie tacy jak ja</c:v>
                </c:pt>
                <c:pt idx="11">
                  <c:v>Jestem dumny z w. podkarpackiego</c:v>
                </c:pt>
                <c:pt idx="12">
                  <c:v>W. podkarpackie to moje miejsce na Ziemi</c:v>
                </c:pt>
                <c:pt idx="13">
                  <c:v>Podziwiam to, jak w. podkarpackie się rozwija</c:v>
                </c:pt>
                <c:pt idx="14">
                  <c:v>Odczuwam więź z w. podkarpackim</c:v>
                </c:pt>
                <c:pt idx="15">
                  <c:v>Potrafił(a)bym opowiedzieć turyście o największych atrakcjach w. podkarpackiego</c:v>
                </c:pt>
                <c:pt idx="16">
                  <c:v>Lubię odkrywać nowe miejsca w w. podkarpackim</c:v>
                </c:pt>
              </c:strCache>
            </c:strRef>
          </c:cat>
          <c:val>
            <c:numRef>
              <c:f>1</c:f>
              <c:numCache>
                <c:formatCode>General</c:formatCode>
                <c:ptCount val="17"/>
                <c:pt idx="0">
                  <c:v>35.829528158295297</c:v>
                </c:pt>
                <c:pt idx="1">
                  <c:v>34.855403348553999</c:v>
                </c:pt>
                <c:pt idx="2">
                  <c:v>37.1385083713851</c:v>
                </c:pt>
                <c:pt idx="3">
                  <c:v>39.6042617960426</c:v>
                </c:pt>
                <c:pt idx="4">
                  <c:v>25.814307458143102</c:v>
                </c:pt>
                <c:pt idx="5">
                  <c:v>19.2085235920852</c:v>
                </c:pt>
                <c:pt idx="6">
                  <c:v>15.0380517503805</c:v>
                </c:pt>
                <c:pt idx="7">
                  <c:v>19.665144596651398</c:v>
                </c:pt>
                <c:pt idx="8">
                  <c:v>22.070015220700199</c:v>
                </c:pt>
                <c:pt idx="9">
                  <c:v>6.5449010654490101</c:v>
                </c:pt>
                <c:pt idx="10">
                  <c:v>6.5753424657534199</c:v>
                </c:pt>
                <c:pt idx="11">
                  <c:v>7.2450532724505301</c:v>
                </c:pt>
                <c:pt idx="12">
                  <c:v>7.8538812785388101</c:v>
                </c:pt>
                <c:pt idx="13">
                  <c:v>8.9802130898021293</c:v>
                </c:pt>
                <c:pt idx="14">
                  <c:v>8.0365296803652999</c:v>
                </c:pt>
                <c:pt idx="15">
                  <c:v>10.3500761035008</c:v>
                </c:pt>
                <c:pt idx="16">
                  <c:v>4.90106544901065</c:v>
                </c:pt>
              </c:numCache>
            </c:numRef>
          </c:val>
          <c:extLst>
            <c:ext xmlns:c16="http://schemas.microsoft.com/office/drawing/2014/chart" uri="{C3380CC4-5D6E-409C-BE32-E72D297353CC}">
              <c16:uniqueId val="{00000001-064D-4233-A1FC-6BD2F8D46FCD}"/>
            </c:ext>
          </c:extLst>
        </c:ser>
        <c:ser>
          <c:idx val="2"/>
          <c:order val="2"/>
          <c:tx>
            <c:strRef>
              <c:f>label 2</c:f>
              <c:strCache>
                <c:ptCount val="1"/>
                <c:pt idx="0">
                  <c:v>3. 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9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Wstydzę się za w. podkarpackie</c:v>
                </c:pt>
                <c:pt idx="1">
                  <c:v>Mam dość w. podkarpackiego</c:v>
                </c:pt>
                <c:pt idx="2">
                  <c:v>Życie w w. podkarpackim jest mało ciekawe</c:v>
                </c:pt>
                <c:pt idx="3">
                  <c:v>Gdybym tylko mógł/mogła, to wyprowadził(a)bym się z w. podkarpackiego</c:v>
                </c:pt>
                <c:pt idx="4">
                  <c:v>W w. podkarpackim żyje się gorzej niż w innych częściach Polski</c:v>
                </c:pt>
                <c:pt idx="5">
                  <c:v>Zdenerwował(a)bym się, gdybym usłyszał/a, że ktoś mówi źle o w. podkarpackim</c:v>
                </c:pt>
                <c:pt idx="6">
                  <c:v>W w. podkarpackim są dobre warunki do życia</c:v>
                </c:pt>
                <c:pt idx="7">
                  <c:v>Zawsze wiem, gdy dzieje się coś ciekawego w w. podkarpackim</c:v>
                </c:pt>
                <c:pt idx="8">
                  <c:v>Codziennie staram się czytać, oglądać lub słuchać wiadomości o tym, co się dzieje w w. podkarpackim</c:v>
                </c:pt>
                <c:pt idx="9">
                  <c:v>Kocham w. podkarpackie</c:v>
                </c:pt>
                <c:pt idx="10">
                  <c:v>W w. podkarpackim mieszkają ludzie tacy jak ja</c:v>
                </c:pt>
                <c:pt idx="11">
                  <c:v>Jestem dumny z w. podkarpackiego</c:v>
                </c:pt>
                <c:pt idx="12">
                  <c:v>W. podkarpackie to moje miejsce na Ziemi</c:v>
                </c:pt>
                <c:pt idx="13">
                  <c:v>Podziwiam to, jak w. podkarpackie się rozwija</c:v>
                </c:pt>
                <c:pt idx="14">
                  <c:v>Odczuwam więź z w. podkarpackim</c:v>
                </c:pt>
                <c:pt idx="15">
                  <c:v>Potrafił(a)bym opowiedzieć turyście o największych atrakcjach w. podkarpackiego</c:v>
                </c:pt>
                <c:pt idx="16">
                  <c:v>Lubię odkrywać nowe miejsca w w. podkarpackim</c:v>
                </c:pt>
              </c:strCache>
            </c:strRef>
          </c:cat>
          <c:val>
            <c:numRef>
              <c:f>2</c:f>
              <c:numCache>
                <c:formatCode>General</c:formatCode>
                <c:ptCount val="17"/>
                <c:pt idx="0">
                  <c:v>16.499238964992401</c:v>
                </c:pt>
                <c:pt idx="1">
                  <c:v>18.234398782344002</c:v>
                </c:pt>
                <c:pt idx="2">
                  <c:v>27.4581430745814</c:v>
                </c:pt>
                <c:pt idx="3">
                  <c:v>17.2602739726027</c:v>
                </c:pt>
                <c:pt idx="4">
                  <c:v>29.1324200913242</c:v>
                </c:pt>
                <c:pt idx="5">
                  <c:v>28.2496194824962</c:v>
                </c:pt>
                <c:pt idx="6">
                  <c:v>29.984779299847801</c:v>
                </c:pt>
                <c:pt idx="7">
                  <c:v>25.509893455098901</c:v>
                </c:pt>
                <c:pt idx="8">
                  <c:v>19.482496194825</c:v>
                </c:pt>
                <c:pt idx="9">
                  <c:v>34.216133942161299</c:v>
                </c:pt>
                <c:pt idx="10">
                  <c:v>33.789954337899502</c:v>
                </c:pt>
                <c:pt idx="11">
                  <c:v>30.928462709284599</c:v>
                </c:pt>
                <c:pt idx="12">
                  <c:v>28.614916286149199</c:v>
                </c:pt>
                <c:pt idx="13">
                  <c:v>22.557077625570798</c:v>
                </c:pt>
                <c:pt idx="14">
                  <c:v>17.869101978690999</c:v>
                </c:pt>
                <c:pt idx="15">
                  <c:v>11.872146118721499</c:v>
                </c:pt>
                <c:pt idx="16">
                  <c:v>13.3333333333333</c:v>
                </c:pt>
              </c:numCache>
            </c:numRef>
          </c:val>
          <c:extLst>
            <c:ext xmlns:c16="http://schemas.microsoft.com/office/drawing/2014/chart" uri="{C3380CC4-5D6E-409C-BE32-E72D297353CC}">
              <c16:uniqueId val="{00000002-064D-4233-A1FC-6BD2F8D46FCD}"/>
            </c:ext>
          </c:extLst>
        </c:ser>
        <c:ser>
          <c:idx val="3"/>
          <c:order val="3"/>
          <c:tx>
            <c:strRef>
              <c:f>label 3</c:f>
              <c:strCache>
                <c:ptCount val="1"/>
                <c:pt idx="0">
                  <c:v>4. Raczej tak</c:v>
                </c:pt>
              </c:strCache>
            </c:strRef>
          </c:tx>
          <c:spPr>
            <a:solidFill>
              <a:srgbClr val="D7E4BD"/>
            </a:solidFill>
            <a:ln w="0">
              <a:noFill/>
            </a:ln>
          </c:spPr>
          <c:invertIfNegative val="0"/>
          <c:dLbls>
            <c:numFmt formatCode="###0.0" sourceLinked="0"/>
            <c:spPr>
              <a:noFill/>
              <a:ln>
                <a:noFill/>
              </a:ln>
              <a:effectLst/>
            </c:spPr>
            <c:txPr>
              <a:bodyPr wrap="square"/>
              <a:lstStyle/>
              <a:p>
                <a:pPr>
                  <a:defRPr sz="9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Wstydzę się za w. podkarpackie</c:v>
                </c:pt>
                <c:pt idx="1">
                  <c:v>Mam dość w. podkarpackiego</c:v>
                </c:pt>
                <c:pt idx="2">
                  <c:v>Życie w w. podkarpackim jest mało ciekawe</c:v>
                </c:pt>
                <c:pt idx="3">
                  <c:v>Gdybym tylko mógł/mogła, to wyprowadził(a)bym się z w. podkarpackiego</c:v>
                </c:pt>
                <c:pt idx="4">
                  <c:v>W w. podkarpackim żyje się gorzej niż w innych częściach Polski</c:v>
                </c:pt>
                <c:pt idx="5">
                  <c:v>Zdenerwował(a)bym się, gdybym usłyszał/a, że ktoś mówi źle o w. podkarpackim</c:v>
                </c:pt>
                <c:pt idx="6">
                  <c:v>W w. podkarpackim są dobre warunki do życia</c:v>
                </c:pt>
                <c:pt idx="7">
                  <c:v>Zawsze wiem, gdy dzieje się coś ciekawego w w. podkarpackim</c:v>
                </c:pt>
                <c:pt idx="8">
                  <c:v>Codziennie staram się czytać, oglądać lub słuchać wiadomości o tym, co się dzieje w w. podkarpackim</c:v>
                </c:pt>
                <c:pt idx="9">
                  <c:v>Kocham w. podkarpackie</c:v>
                </c:pt>
                <c:pt idx="10">
                  <c:v>W w. podkarpackim mieszkają ludzie tacy jak ja</c:v>
                </c:pt>
                <c:pt idx="11">
                  <c:v>Jestem dumny z w. podkarpackiego</c:v>
                </c:pt>
                <c:pt idx="12">
                  <c:v>W. podkarpackie to moje miejsce na Ziemi</c:v>
                </c:pt>
                <c:pt idx="13">
                  <c:v>Podziwiam to, jak w. podkarpackie się rozwija</c:v>
                </c:pt>
                <c:pt idx="14">
                  <c:v>Odczuwam więź z w. podkarpackim</c:v>
                </c:pt>
                <c:pt idx="15">
                  <c:v>Potrafił(a)bym opowiedzieć turyście o największych atrakcjach w. podkarpackiego</c:v>
                </c:pt>
                <c:pt idx="16">
                  <c:v>Lubię odkrywać nowe miejsca w w. podkarpackim</c:v>
                </c:pt>
              </c:strCache>
            </c:strRef>
          </c:cat>
          <c:val>
            <c:numRef>
              <c:f>3</c:f>
              <c:numCache>
                <c:formatCode>General</c:formatCode>
                <c:ptCount val="17"/>
                <c:pt idx="0">
                  <c:v>3.3789954337899499</c:v>
                </c:pt>
                <c:pt idx="1">
                  <c:v>4.5966514459665202</c:v>
                </c:pt>
                <c:pt idx="2">
                  <c:v>15.129375951293801</c:v>
                </c:pt>
                <c:pt idx="3">
                  <c:v>13.181126331811299</c:v>
                </c:pt>
                <c:pt idx="4">
                  <c:v>25.570776255707798</c:v>
                </c:pt>
                <c:pt idx="5">
                  <c:v>34.855403348553999</c:v>
                </c:pt>
                <c:pt idx="6">
                  <c:v>41.552511415525103</c:v>
                </c:pt>
                <c:pt idx="7">
                  <c:v>46.940639269406397</c:v>
                </c:pt>
                <c:pt idx="8">
                  <c:v>44.079147640791497</c:v>
                </c:pt>
                <c:pt idx="9">
                  <c:v>37.960426179604298</c:v>
                </c:pt>
                <c:pt idx="10">
                  <c:v>49.162861491628597</c:v>
                </c:pt>
                <c:pt idx="11">
                  <c:v>42.130898021309001</c:v>
                </c:pt>
                <c:pt idx="12">
                  <c:v>40.304414003044101</c:v>
                </c:pt>
                <c:pt idx="13">
                  <c:v>46.240487062404902</c:v>
                </c:pt>
                <c:pt idx="14">
                  <c:v>45.753424657534303</c:v>
                </c:pt>
                <c:pt idx="15">
                  <c:v>60.6392694063927</c:v>
                </c:pt>
                <c:pt idx="16">
                  <c:v>48.371385083713903</c:v>
                </c:pt>
              </c:numCache>
            </c:numRef>
          </c:val>
          <c:extLst>
            <c:ext xmlns:c16="http://schemas.microsoft.com/office/drawing/2014/chart" uri="{C3380CC4-5D6E-409C-BE32-E72D297353CC}">
              <c16:uniqueId val="{00000003-064D-4233-A1FC-6BD2F8D46FCD}"/>
            </c:ext>
          </c:extLst>
        </c:ser>
        <c:ser>
          <c:idx val="4"/>
          <c:order val="4"/>
          <c:tx>
            <c:strRef>
              <c:f>label 4</c:f>
              <c:strCache>
                <c:ptCount val="1"/>
                <c:pt idx="0">
                  <c:v>5. 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9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7"/>
                <c:pt idx="0">
                  <c:v>Wstydzę się za w. podkarpackie</c:v>
                </c:pt>
                <c:pt idx="1">
                  <c:v>Mam dość w. podkarpackiego</c:v>
                </c:pt>
                <c:pt idx="2">
                  <c:v>Życie w w. podkarpackim jest mało ciekawe</c:v>
                </c:pt>
                <c:pt idx="3">
                  <c:v>Gdybym tylko mógł/mogła, to wyprowadził(a)bym się z w. podkarpackiego</c:v>
                </c:pt>
                <c:pt idx="4">
                  <c:v>W w. podkarpackim żyje się gorzej niż w innych częściach Polski</c:v>
                </c:pt>
                <c:pt idx="5">
                  <c:v>Zdenerwował(a)bym się, gdybym usłyszał/a, że ktoś mówi źle o w. podkarpackim</c:v>
                </c:pt>
                <c:pt idx="6">
                  <c:v>W w. podkarpackim są dobre warunki do życia</c:v>
                </c:pt>
                <c:pt idx="7">
                  <c:v>Zawsze wiem, gdy dzieje się coś ciekawego w w. podkarpackim</c:v>
                </c:pt>
                <c:pt idx="8">
                  <c:v>Codziennie staram się czytać, oglądać lub słuchać wiadomości o tym, co się dzieje w w. podkarpackim</c:v>
                </c:pt>
                <c:pt idx="9">
                  <c:v>Kocham w. podkarpackie</c:v>
                </c:pt>
                <c:pt idx="10">
                  <c:v>W w. podkarpackim mieszkają ludzie tacy jak ja</c:v>
                </c:pt>
                <c:pt idx="11">
                  <c:v>Jestem dumny z w. podkarpackiego</c:v>
                </c:pt>
                <c:pt idx="12">
                  <c:v>W. podkarpackie to moje miejsce na Ziemi</c:v>
                </c:pt>
                <c:pt idx="13">
                  <c:v>Podziwiam to, jak w. podkarpackie się rozwija</c:v>
                </c:pt>
                <c:pt idx="14">
                  <c:v>Odczuwam więź z w. podkarpackim</c:v>
                </c:pt>
                <c:pt idx="15">
                  <c:v>Potrafił(a)bym opowiedzieć turyście o największych atrakcjach w. podkarpackiego</c:v>
                </c:pt>
                <c:pt idx="16">
                  <c:v>Lubię odkrywać nowe miejsca w w. podkarpackim</c:v>
                </c:pt>
              </c:strCache>
            </c:strRef>
          </c:cat>
          <c:val>
            <c:numRef>
              <c:f>4</c:f>
              <c:numCache>
                <c:formatCode>General</c:formatCode>
                <c:ptCount val="17"/>
                <c:pt idx="0">
                  <c:v>1.8569254185692501</c:v>
                </c:pt>
                <c:pt idx="1">
                  <c:v>1.4307458143074601</c:v>
                </c:pt>
                <c:pt idx="2">
                  <c:v>3.3181126331811299</c:v>
                </c:pt>
                <c:pt idx="3">
                  <c:v>5.4794520547945202</c:v>
                </c:pt>
                <c:pt idx="4">
                  <c:v>10.441400304414</c:v>
                </c:pt>
                <c:pt idx="5">
                  <c:v>13.881278538812801</c:v>
                </c:pt>
                <c:pt idx="6">
                  <c:v>8.8584474885844795</c:v>
                </c:pt>
                <c:pt idx="7">
                  <c:v>4.6879756468797602</c:v>
                </c:pt>
                <c:pt idx="8">
                  <c:v>9.9847792998477907</c:v>
                </c:pt>
                <c:pt idx="9">
                  <c:v>18.508371385083699</c:v>
                </c:pt>
                <c:pt idx="10">
                  <c:v>8.3713850837138502</c:v>
                </c:pt>
                <c:pt idx="11">
                  <c:v>17.2602739726027</c:v>
                </c:pt>
                <c:pt idx="12">
                  <c:v>19.512937595129401</c:v>
                </c:pt>
                <c:pt idx="13">
                  <c:v>19.695585996955899</c:v>
                </c:pt>
                <c:pt idx="14">
                  <c:v>25.905631659056301</c:v>
                </c:pt>
                <c:pt idx="15">
                  <c:v>15.129375951293801</c:v>
                </c:pt>
                <c:pt idx="16">
                  <c:v>32.328767123287697</c:v>
                </c:pt>
              </c:numCache>
            </c:numRef>
          </c:val>
          <c:extLst>
            <c:ext xmlns:c16="http://schemas.microsoft.com/office/drawing/2014/chart" uri="{C3380CC4-5D6E-409C-BE32-E72D297353CC}">
              <c16:uniqueId val="{00000004-064D-4233-A1FC-6BD2F8D46FCD}"/>
            </c:ext>
          </c:extLst>
        </c:ser>
        <c:dLbls>
          <c:showLegendKey val="0"/>
          <c:showVal val="0"/>
          <c:showCatName val="0"/>
          <c:showSerName val="0"/>
          <c:showPercent val="0"/>
          <c:showBubbleSize val="0"/>
        </c:dLbls>
        <c:gapWidth val="150"/>
        <c:overlap val="100"/>
        <c:axId val="15681043"/>
        <c:axId val="15065629"/>
      </c:barChart>
      <c:catAx>
        <c:axId val="15681043"/>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900" b="0" strike="noStrike" spc="-1">
                <a:solidFill>
                  <a:srgbClr val="595959"/>
                </a:solidFill>
                <a:latin typeface="Calibri"/>
              </a:defRPr>
            </a:pPr>
            <a:endParaRPr lang="pl-PL"/>
          </a:p>
        </c:txPr>
        <c:crossAx val="15065629"/>
        <c:crosses val="autoZero"/>
        <c:auto val="1"/>
        <c:lblAlgn val="ctr"/>
        <c:lblOffset val="100"/>
        <c:noMultiLvlLbl val="0"/>
      </c:catAx>
      <c:valAx>
        <c:axId val="15065629"/>
        <c:scaling>
          <c:orientation val="minMax"/>
        </c:scaling>
        <c:delete val="0"/>
        <c:axPos val="b"/>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900" b="0" strike="noStrike" spc="-1">
                <a:solidFill>
                  <a:srgbClr val="595959"/>
                </a:solidFill>
                <a:latin typeface="Calibri"/>
              </a:defRPr>
            </a:pPr>
            <a:endParaRPr lang="pl-PL"/>
          </a:p>
        </c:txPr>
        <c:crossAx val="15681043"/>
        <c:crosses val="autoZero"/>
        <c:crossBetween val="between"/>
      </c:valAx>
      <c:spPr>
        <a:noFill/>
        <a:ln w="0">
          <a:noFill/>
        </a:ln>
      </c:spPr>
    </c:plotArea>
    <c:legend>
      <c:legendPos val="b"/>
      <c:overlay val="0"/>
      <c:spPr>
        <a:noFill/>
        <a:ln w="0">
          <a:noFill/>
        </a:ln>
      </c:spPr>
      <c:txPr>
        <a:bodyPr/>
        <a:lstStyle/>
        <a:p>
          <a:pPr>
            <a:defRPr sz="9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1. Zdecydowanie nie</c:v>
                </c:pt>
              </c:strCache>
            </c:strRef>
          </c:tx>
          <c:spPr>
            <a:solidFill>
              <a:srgbClr val="C0504D"/>
            </a:solidFill>
            <a:ln w="0">
              <a:noFill/>
            </a:ln>
          </c:spPr>
          <c:invertIfNegative val="0"/>
          <c:dLbls>
            <c:numFmt formatCode="###0.0" sourceLinked="0"/>
            <c:spPr>
              <a:noFill/>
              <a:ln>
                <a:noFill/>
              </a:ln>
              <a:effectLst/>
            </c:spPr>
            <c:txPr>
              <a:bodyPr wrap="square"/>
              <a:lstStyle/>
              <a:p>
                <a:pPr>
                  <a:defRPr sz="1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6"/>
                <c:pt idx="0">
                  <c:v>Wstydzę się za w. podkarpackie</c:v>
                </c:pt>
                <c:pt idx="1">
                  <c:v>Mam dość w. podkarpackiego</c:v>
                </c:pt>
                <c:pt idx="2">
                  <c:v>Codziennie staram się czytać, oglądać lub słuchać wiadomości o tym, co się dzieje w w. podkarpackim</c:v>
                </c:pt>
                <c:pt idx="3">
                  <c:v>W w. podkarpackim żyje się gorzej niż w innych częściach Polski</c:v>
                </c:pt>
                <c:pt idx="4">
                  <c:v>Życie w w. podkarpackim jest mało ciekawe</c:v>
                </c:pt>
                <c:pt idx="5">
                  <c:v>Zawsze wiem, gdy dzieje się coś ciekawego w w. podkarpackim</c:v>
                </c:pt>
                <c:pt idx="6">
                  <c:v>Zdenerwował(a)bym się, gdybym usłyszał/a, że ktoś mówi źle o w. podkarpackim</c:v>
                </c:pt>
                <c:pt idx="7">
                  <c:v>W. podkarpackie to moje miejsce na Ziemi</c:v>
                </c:pt>
                <c:pt idx="8">
                  <c:v>Kocham w. podkarpackie</c:v>
                </c:pt>
                <c:pt idx="9">
                  <c:v>Jestem dumny z w. podkarpackiego</c:v>
                </c:pt>
                <c:pt idx="10">
                  <c:v>W w. podkarpackim mieszkają ludzie tacy jak ja</c:v>
                </c:pt>
                <c:pt idx="11">
                  <c:v>W w. podkarpackim są dobre warunki do życia</c:v>
                </c:pt>
                <c:pt idx="12">
                  <c:v>Potrafił(a)bym opowiedzieć turyście o największych atrakcjach w. podkarpackiego</c:v>
                </c:pt>
                <c:pt idx="13">
                  <c:v>Podziwiam to, jak w. podkarpackie się rozwija</c:v>
                </c:pt>
                <c:pt idx="14">
                  <c:v>Odczuwam więź w w. podkarpackim</c:v>
                </c:pt>
                <c:pt idx="15">
                  <c:v>Lubię odkrywać nowe miejsca w w. podkarpackim</c:v>
                </c:pt>
              </c:strCache>
            </c:strRef>
          </c:cat>
          <c:val>
            <c:numRef>
              <c:f>0</c:f>
              <c:numCache>
                <c:formatCode>General</c:formatCode>
                <c:ptCount val="16"/>
                <c:pt idx="0">
                  <c:v>36.6711772665765</c:v>
                </c:pt>
                <c:pt idx="1">
                  <c:v>32.746955345060897</c:v>
                </c:pt>
                <c:pt idx="2">
                  <c:v>25.981055480378899</c:v>
                </c:pt>
                <c:pt idx="3">
                  <c:v>10.9607577807848</c:v>
                </c:pt>
                <c:pt idx="4">
                  <c:v>9.74289580514208</c:v>
                </c:pt>
                <c:pt idx="5">
                  <c:v>11.637347767253001</c:v>
                </c:pt>
                <c:pt idx="6">
                  <c:v>14.0730717185386</c:v>
                </c:pt>
                <c:pt idx="7">
                  <c:v>10.419485791610301</c:v>
                </c:pt>
                <c:pt idx="8">
                  <c:v>8.5250338294993195</c:v>
                </c:pt>
                <c:pt idx="9">
                  <c:v>5.0067658998646802</c:v>
                </c:pt>
                <c:pt idx="10">
                  <c:v>6.6305818673883596</c:v>
                </c:pt>
                <c:pt idx="11">
                  <c:v>4.7361299052773997</c:v>
                </c:pt>
                <c:pt idx="12">
                  <c:v>8.7956698240866</c:v>
                </c:pt>
                <c:pt idx="13">
                  <c:v>4.6008119079837604</c:v>
                </c:pt>
                <c:pt idx="14">
                  <c:v>7.9837618403247603</c:v>
                </c:pt>
                <c:pt idx="15">
                  <c:v>2.1650879566982399</c:v>
                </c:pt>
              </c:numCache>
            </c:numRef>
          </c:val>
          <c:extLst>
            <c:ext xmlns:c16="http://schemas.microsoft.com/office/drawing/2014/chart" uri="{C3380CC4-5D6E-409C-BE32-E72D297353CC}">
              <c16:uniqueId val="{00000000-1DDB-499C-BC66-B85FFF937994}"/>
            </c:ext>
          </c:extLst>
        </c:ser>
        <c:ser>
          <c:idx val="1"/>
          <c:order val="1"/>
          <c:tx>
            <c:strRef>
              <c:f>label 1</c:f>
              <c:strCache>
                <c:ptCount val="1"/>
                <c:pt idx="0">
                  <c:v>2. Raczej nie</c:v>
                </c:pt>
              </c:strCache>
            </c:strRef>
          </c:tx>
          <c:spPr>
            <a:solidFill>
              <a:srgbClr val="E6B9B8"/>
            </a:solidFill>
            <a:ln w="0">
              <a:noFill/>
            </a:ln>
          </c:spPr>
          <c:invertIfNegative val="0"/>
          <c:dLbls>
            <c:numFmt formatCode="###0.0" sourceLinked="0"/>
            <c:spPr>
              <a:noFill/>
              <a:ln>
                <a:noFill/>
              </a:ln>
              <a:effectLst/>
            </c:spPr>
            <c:txPr>
              <a:bodyPr wrap="square"/>
              <a:lstStyle/>
              <a:p>
                <a:pPr>
                  <a:defRPr sz="1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6"/>
                <c:pt idx="0">
                  <c:v>Wstydzę się za w. podkarpackie</c:v>
                </c:pt>
                <c:pt idx="1">
                  <c:v>Mam dość w. podkarpackiego</c:v>
                </c:pt>
                <c:pt idx="2">
                  <c:v>Codziennie staram się czytać, oglądać lub słuchać wiadomości o tym, co się dzieje w w. podkarpackim</c:v>
                </c:pt>
                <c:pt idx="3">
                  <c:v>W w. podkarpackim żyje się gorzej niż w innych częściach Polski</c:v>
                </c:pt>
                <c:pt idx="4">
                  <c:v>Życie w w. podkarpackim jest mało ciekawe</c:v>
                </c:pt>
                <c:pt idx="5">
                  <c:v>Zawsze wiem, gdy dzieje się coś ciekawego w w. podkarpackim</c:v>
                </c:pt>
                <c:pt idx="6">
                  <c:v>Zdenerwował(a)bym się, gdybym usłyszał/a, że ktoś mówi źle o w. podkarpackim</c:v>
                </c:pt>
                <c:pt idx="7">
                  <c:v>W. podkarpackie to moje miejsce na Ziemi</c:v>
                </c:pt>
                <c:pt idx="8">
                  <c:v>Kocham w. podkarpackie</c:v>
                </c:pt>
                <c:pt idx="9">
                  <c:v>Jestem dumny z w. podkarpackiego</c:v>
                </c:pt>
                <c:pt idx="10">
                  <c:v>W w. podkarpackim mieszkają ludzie tacy jak ja</c:v>
                </c:pt>
                <c:pt idx="11">
                  <c:v>W w. podkarpackim są dobre warunki do życia</c:v>
                </c:pt>
                <c:pt idx="12">
                  <c:v>Potrafił(a)bym opowiedzieć turyście o największych atrakcjach w. podkarpackiego</c:v>
                </c:pt>
                <c:pt idx="13">
                  <c:v>Podziwiam to, jak w. podkarpackie się rozwija</c:v>
                </c:pt>
                <c:pt idx="14">
                  <c:v>Odczuwam więź w w. podkarpackim</c:v>
                </c:pt>
                <c:pt idx="15">
                  <c:v>Lubię odkrywać nowe miejsca w w. podkarpackim</c:v>
                </c:pt>
              </c:strCache>
            </c:strRef>
          </c:cat>
          <c:val>
            <c:numRef>
              <c:f>1</c:f>
              <c:numCache>
                <c:formatCode>General</c:formatCode>
                <c:ptCount val="16"/>
                <c:pt idx="0">
                  <c:v>35.047361299052803</c:v>
                </c:pt>
                <c:pt idx="1">
                  <c:v>32.341001353179998</c:v>
                </c:pt>
                <c:pt idx="2">
                  <c:v>27.198917456021601</c:v>
                </c:pt>
                <c:pt idx="3">
                  <c:v>26.251691474966201</c:v>
                </c:pt>
                <c:pt idx="4">
                  <c:v>28.552097428958099</c:v>
                </c:pt>
                <c:pt idx="5">
                  <c:v>29.499323410013499</c:v>
                </c:pt>
                <c:pt idx="6">
                  <c:v>23.1393775372125</c:v>
                </c:pt>
                <c:pt idx="7">
                  <c:v>15.020297699594</c:v>
                </c:pt>
                <c:pt idx="8">
                  <c:v>13.2611637347767</c:v>
                </c:pt>
                <c:pt idx="9">
                  <c:v>12.043301759134</c:v>
                </c:pt>
                <c:pt idx="10">
                  <c:v>12.178619756427601</c:v>
                </c:pt>
                <c:pt idx="11">
                  <c:v>12.719891745602199</c:v>
                </c:pt>
                <c:pt idx="12">
                  <c:v>19.6211096075778</c:v>
                </c:pt>
                <c:pt idx="13">
                  <c:v>11.0960757780785</c:v>
                </c:pt>
                <c:pt idx="14">
                  <c:v>14.479025710419499</c:v>
                </c:pt>
                <c:pt idx="15">
                  <c:v>7.7131258457374798</c:v>
                </c:pt>
              </c:numCache>
            </c:numRef>
          </c:val>
          <c:extLst>
            <c:ext xmlns:c16="http://schemas.microsoft.com/office/drawing/2014/chart" uri="{C3380CC4-5D6E-409C-BE32-E72D297353CC}">
              <c16:uniqueId val="{00000001-1DDB-499C-BC66-B85FFF937994}"/>
            </c:ext>
          </c:extLst>
        </c:ser>
        <c:ser>
          <c:idx val="2"/>
          <c:order val="2"/>
          <c:tx>
            <c:strRef>
              <c:f>label 2</c:f>
              <c:strCache>
                <c:ptCount val="1"/>
                <c:pt idx="0">
                  <c:v>3. Ani tak, ani nie</c:v>
                </c:pt>
              </c:strCache>
            </c:strRef>
          </c:tx>
          <c:spPr>
            <a:solidFill>
              <a:srgbClr val="F79646"/>
            </a:solidFill>
            <a:ln w="0">
              <a:noFill/>
            </a:ln>
          </c:spPr>
          <c:invertIfNegative val="0"/>
          <c:dLbls>
            <c:numFmt formatCode="###0.0" sourceLinked="0"/>
            <c:spPr>
              <a:noFill/>
              <a:ln>
                <a:noFill/>
              </a:ln>
              <a:effectLst/>
            </c:spPr>
            <c:txPr>
              <a:bodyPr wrap="square"/>
              <a:lstStyle/>
              <a:p>
                <a:pPr>
                  <a:defRPr sz="1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6"/>
                <c:pt idx="0">
                  <c:v>Wstydzę się za w. podkarpackie</c:v>
                </c:pt>
                <c:pt idx="1">
                  <c:v>Mam dość w. podkarpackiego</c:v>
                </c:pt>
                <c:pt idx="2">
                  <c:v>Codziennie staram się czytać, oglądać lub słuchać wiadomości o tym, co się dzieje w w. podkarpackim</c:v>
                </c:pt>
                <c:pt idx="3">
                  <c:v>W w. podkarpackim żyje się gorzej niż w innych częściach Polski</c:v>
                </c:pt>
                <c:pt idx="4">
                  <c:v>Życie w w. podkarpackim jest mało ciekawe</c:v>
                </c:pt>
                <c:pt idx="5">
                  <c:v>Zawsze wiem, gdy dzieje się coś ciekawego w w. podkarpackim</c:v>
                </c:pt>
                <c:pt idx="6">
                  <c:v>Zdenerwował(a)bym się, gdybym usłyszał/a, że ktoś mówi źle o w. podkarpackim</c:v>
                </c:pt>
                <c:pt idx="7">
                  <c:v>W. podkarpackie to moje miejsce na Ziemi</c:v>
                </c:pt>
                <c:pt idx="8">
                  <c:v>Kocham w. podkarpackie</c:v>
                </c:pt>
                <c:pt idx="9">
                  <c:v>Jestem dumny z w. podkarpackiego</c:v>
                </c:pt>
                <c:pt idx="10">
                  <c:v>W w. podkarpackim mieszkają ludzie tacy jak ja</c:v>
                </c:pt>
                <c:pt idx="11">
                  <c:v>W w. podkarpackim są dobre warunki do życia</c:v>
                </c:pt>
                <c:pt idx="12">
                  <c:v>Potrafił(a)bym opowiedzieć turyście o największych atrakcjach w. podkarpackiego</c:v>
                </c:pt>
                <c:pt idx="13">
                  <c:v>Podziwiam to, jak w. podkarpackie się rozwija</c:v>
                </c:pt>
                <c:pt idx="14">
                  <c:v>Odczuwam więź w w. podkarpackim</c:v>
                </c:pt>
                <c:pt idx="15">
                  <c:v>Lubię odkrywać nowe miejsca w w. podkarpackim</c:v>
                </c:pt>
              </c:strCache>
            </c:strRef>
          </c:cat>
          <c:val>
            <c:numRef>
              <c:f>2</c:f>
              <c:numCache>
                <c:formatCode>General</c:formatCode>
                <c:ptCount val="16"/>
                <c:pt idx="0">
                  <c:v>17.997293640054099</c:v>
                </c:pt>
                <c:pt idx="1">
                  <c:v>24.221921515561601</c:v>
                </c:pt>
                <c:pt idx="2">
                  <c:v>20.1623815967524</c:v>
                </c:pt>
                <c:pt idx="3">
                  <c:v>33.288227334235501</c:v>
                </c:pt>
                <c:pt idx="4">
                  <c:v>31.6644113667118</c:v>
                </c:pt>
                <c:pt idx="5">
                  <c:v>28.1461434370771</c:v>
                </c:pt>
                <c:pt idx="6">
                  <c:v>30.1759133964817</c:v>
                </c:pt>
                <c:pt idx="7">
                  <c:v>37.618403247631903</c:v>
                </c:pt>
                <c:pt idx="8">
                  <c:v>40.7307171853857</c:v>
                </c:pt>
                <c:pt idx="9">
                  <c:v>41.948579161028398</c:v>
                </c:pt>
                <c:pt idx="10">
                  <c:v>36.265223274695501</c:v>
                </c:pt>
                <c:pt idx="11">
                  <c:v>29.364005412719901</c:v>
                </c:pt>
                <c:pt idx="12">
                  <c:v>17.726657645466801</c:v>
                </c:pt>
                <c:pt idx="13">
                  <c:v>25.981055480378899</c:v>
                </c:pt>
                <c:pt idx="14">
                  <c:v>16.373477672530399</c:v>
                </c:pt>
                <c:pt idx="15">
                  <c:v>15.696887686062199</c:v>
                </c:pt>
              </c:numCache>
            </c:numRef>
          </c:val>
          <c:extLst>
            <c:ext xmlns:c16="http://schemas.microsoft.com/office/drawing/2014/chart" uri="{C3380CC4-5D6E-409C-BE32-E72D297353CC}">
              <c16:uniqueId val="{00000002-1DDB-499C-BC66-B85FFF937994}"/>
            </c:ext>
          </c:extLst>
        </c:ser>
        <c:ser>
          <c:idx val="3"/>
          <c:order val="3"/>
          <c:tx>
            <c:strRef>
              <c:f>label 3</c:f>
              <c:strCache>
                <c:ptCount val="1"/>
                <c:pt idx="0">
                  <c:v>4. Raczej tak</c:v>
                </c:pt>
              </c:strCache>
            </c:strRef>
          </c:tx>
          <c:spPr>
            <a:solidFill>
              <a:srgbClr val="D7E4BD"/>
            </a:solidFill>
            <a:ln w="0">
              <a:noFill/>
            </a:ln>
          </c:spPr>
          <c:invertIfNegative val="0"/>
          <c:dLbls>
            <c:numFmt formatCode="###0.0" sourceLinked="0"/>
            <c:spPr>
              <a:noFill/>
              <a:ln>
                <a:noFill/>
              </a:ln>
              <a:effectLst/>
            </c:spPr>
            <c:txPr>
              <a:bodyPr wrap="square"/>
              <a:lstStyle/>
              <a:p>
                <a:pPr>
                  <a:defRPr sz="1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6"/>
                <c:pt idx="0">
                  <c:v>Wstydzę się za w. podkarpackie</c:v>
                </c:pt>
                <c:pt idx="1">
                  <c:v>Mam dość w. podkarpackiego</c:v>
                </c:pt>
                <c:pt idx="2">
                  <c:v>Codziennie staram się czytać, oglądać lub słuchać wiadomości o tym, co się dzieje w w. podkarpackim</c:v>
                </c:pt>
                <c:pt idx="3">
                  <c:v>W w. podkarpackim żyje się gorzej niż w innych częściach Polski</c:v>
                </c:pt>
                <c:pt idx="4">
                  <c:v>Życie w w. podkarpackim jest mało ciekawe</c:v>
                </c:pt>
                <c:pt idx="5">
                  <c:v>Zawsze wiem, gdy dzieje się coś ciekawego w w. podkarpackim</c:v>
                </c:pt>
                <c:pt idx="6">
                  <c:v>Zdenerwował(a)bym się, gdybym usłyszał/a, że ktoś mówi źle o w. podkarpackim</c:v>
                </c:pt>
                <c:pt idx="7">
                  <c:v>W. podkarpackie to moje miejsce na Ziemi</c:v>
                </c:pt>
                <c:pt idx="8">
                  <c:v>Kocham w. podkarpackie</c:v>
                </c:pt>
                <c:pt idx="9">
                  <c:v>Jestem dumny z w. podkarpackiego</c:v>
                </c:pt>
                <c:pt idx="10">
                  <c:v>W w. podkarpackim mieszkają ludzie tacy jak ja</c:v>
                </c:pt>
                <c:pt idx="11">
                  <c:v>W w. podkarpackim są dobre warunki do życia</c:v>
                </c:pt>
                <c:pt idx="12">
                  <c:v>Potrafił(a)bym opowiedzieć turyście o największych atrakcjach w. podkarpackiego</c:v>
                </c:pt>
                <c:pt idx="13">
                  <c:v>Podziwiam to, jak w. podkarpackie się rozwija</c:v>
                </c:pt>
                <c:pt idx="14">
                  <c:v>Odczuwam więź w w. podkarpackim</c:v>
                </c:pt>
                <c:pt idx="15">
                  <c:v>Lubię odkrywać nowe miejsca w w. podkarpackim</c:v>
                </c:pt>
              </c:strCache>
            </c:strRef>
          </c:cat>
          <c:val>
            <c:numRef>
              <c:f>3</c:f>
              <c:numCache>
                <c:formatCode>General</c:formatCode>
                <c:ptCount val="16"/>
                <c:pt idx="0">
                  <c:v>6.9012178619756401</c:v>
                </c:pt>
                <c:pt idx="1">
                  <c:v>6.2246278755074398</c:v>
                </c:pt>
                <c:pt idx="2">
                  <c:v>22.868741542625202</c:v>
                </c:pt>
                <c:pt idx="3">
                  <c:v>20.5683355886333</c:v>
                </c:pt>
                <c:pt idx="4">
                  <c:v>23.1393775372125</c:v>
                </c:pt>
                <c:pt idx="5">
                  <c:v>27.198917456021601</c:v>
                </c:pt>
                <c:pt idx="6">
                  <c:v>25.304465493910701</c:v>
                </c:pt>
                <c:pt idx="7">
                  <c:v>26.522327469553499</c:v>
                </c:pt>
                <c:pt idx="8">
                  <c:v>26.792963464140701</c:v>
                </c:pt>
                <c:pt idx="9">
                  <c:v>31.1231393775372</c:v>
                </c:pt>
                <c:pt idx="10">
                  <c:v>36.6711772665765</c:v>
                </c:pt>
                <c:pt idx="11">
                  <c:v>44.654939106901203</c:v>
                </c:pt>
                <c:pt idx="12">
                  <c:v>42.760487144790297</c:v>
                </c:pt>
                <c:pt idx="13">
                  <c:v>42.625169147496599</c:v>
                </c:pt>
                <c:pt idx="14">
                  <c:v>41.677943166441104</c:v>
                </c:pt>
                <c:pt idx="15">
                  <c:v>43.572395128552103</c:v>
                </c:pt>
              </c:numCache>
            </c:numRef>
          </c:val>
          <c:extLst>
            <c:ext xmlns:c16="http://schemas.microsoft.com/office/drawing/2014/chart" uri="{C3380CC4-5D6E-409C-BE32-E72D297353CC}">
              <c16:uniqueId val="{00000003-1DDB-499C-BC66-B85FFF937994}"/>
            </c:ext>
          </c:extLst>
        </c:ser>
        <c:ser>
          <c:idx val="4"/>
          <c:order val="4"/>
          <c:tx>
            <c:strRef>
              <c:f>label 4</c:f>
              <c:strCache>
                <c:ptCount val="1"/>
                <c:pt idx="0">
                  <c:v>5. Zdecydowanie tak</c:v>
                </c:pt>
              </c:strCache>
            </c:strRef>
          </c:tx>
          <c:spPr>
            <a:solidFill>
              <a:srgbClr val="9BBB59"/>
            </a:solidFill>
            <a:ln w="0">
              <a:noFill/>
            </a:ln>
          </c:spPr>
          <c:invertIfNegative val="0"/>
          <c:dLbls>
            <c:numFmt formatCode="###0.0" sourceLinked="0"/>
            <c:spPr>
              <a:noFill/>
              <a:ln>
                <a:noFill/>
              </a:ln>
              <a:effectLst/>
            </c:spPr>
            <c:txPr>
              <a:bodyPr wrap="square"/>
              <a:lstStyle/>
              <a:p>
                <a:pPr>
                  <a:defRPr sz="10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6"/>
                <c:pt idx="0">
                  <c:v>Wstydzę się za w. podkarpackie</c:v>
                </c:pt>
                <c:pt idx="1">
                  <c:v>Mam dość w. podkarpackiego</c:v>
                </c:pt>
                <c:pt idx="2">
                  <c:v>Codziennie staram się czytać, oglądać lub słuchać wiadomości o tym, co się dzieje w w. podkarpackim</c:v>
                </c:pt>
                <c:pt idx="3">
                  <c:v>W w. podkarpackim żyje się gorzej niż w innych częściach Polski</c:v>
                </c:pt>
                <c:pt idx="4">
                  <c:v>Życie w w. podkarpackim jest mało ciekawe</c:v>
                </c:pt>
                <c:pt idx="5">
                  <c:v>Zawsze wiem, gdy dzieje się coś ciekawego w w. podkarpackim</c:v>
                </c:pt>
                <c:pt idx="6">
                  <c:v>Zdenerwował(a)bym się, gdybym usłyszał/a, że ktoś mówi źle o w. podkarpackim</c:v>
                </c:pt>
                <c:pt idx="7">
                  <c:v>W. podkarpackie to moje miejsce na Ziemi</c:v>
                </c:pt>
                <c:pt idx="8">
                  <c:v>Kocham w. podkarpackie</c:v>
                </c:pt>
                <c:pt idx="9">
                  <c:v>Jestem dumny z w. podkarpackiego</c:v>
                </c:pt>
                <c:pt idx="10">
                  <c:v>W w. podkarpackim mieszkają ludzie tacy jak ja</c:v>
                </c:pt>
                <c:pt idx="11">
                  <c:v>W w. podkarpackim są dobre warunki do życia</c:v>
                </c:pt>
                <c:pt idx="12">
                  <c:v>Potrafił(a)bym opowiedzieć turyście o największych atrakcjach w. podkarpackiego</c:v>
                </c:pt>
                <c:pt idx="13">
                  <c:v>Podziwiam to, jak w. podkarpackie się rozwija</c:v>
                </c:pt>
                <c:pt idx="14">
                  <c:v>Odczuwam więź w w. podkarpackim</c:v>
                </c:pt>
                <c:pt idx="15">
                  <c:v>Lubię odkrywać nowe miejsca w w. podkarpackim</c:v>
                </c:pt>
              </c:strCache>
            </c:strRef>
          </c:cat>
          <c:val>
            <c:numRef>
              <c:f>4</c:f>
              <c:numCache>
                <c:formatCode>General</c:formatCode>
                <c:ptCount val="16"/>
                <c:pt idx="0">
                  <c:v>3.3829499323409999</c:v>
                </c:pt>
                <c:pt idx="1">
                  <c:v>4.4654939106901201</c:v>
                </c:pt>
                <c:pt idx="2">
                  <c:v>3.7889039242219198</c:v>
                </c:pt>
                <c:pt idx="3">
                  <c:v>8.9309878213802403</c:v>
                </c:pt>
                <c:pt idx="4">
                  <c:v>6.9012178619756401</c:v>
                </c:pt>
                <c:pt idx="5">
                  <c:v>3.5182679296346402</c:v>
                </c:pt>
                <c:pt idx="6">
                  <c:v>7.30717185385656</c:v>
                </c:pt>
                <c:pt idx="7">
                  <c:v>10.419485791610301</c:v>
                </c:pt>
                <c:pt idx="8">
                  <c:v>10.690121786197601</c:v>
                </c:pt>
                <c:pt idx="9">
                  <c:v>9.8782138024357202</c:v>
                </c:pt>
                <c:pt idx="10">
                  <c:v>8.2543978349120408</c:v>
                </c:pt>
                <c:pt idx="11">
                  <c:v>8.5250338294993195</c:v>
                </c:pt>
                <c:pt idx="12">
                  <c:v>11.0960757780785</c:v>
                </c:pt>
                <c:pt idx="13">
                  <c:v>15.696887686062199</c:v>
                </c:pt>
                <c:pt idx="14">
                  <c:v>19.485791610284199</c:v>
                </c:pt>
                <c:pt idx="15">
                  <c:v>30.852503382949902</c:v>
                </c:pt>
              </c:numCache>
            </c:numRef>
          </c:val>
          <c:extLst>
            <c:ext xmlns:c16="http://schemas.microsoft.com/office/drawing/2014/chart" uri="{C3380CC4-5D6E-409C-BE32-E72D297353CC}">
              <c16:uniqueId val="{00000004-1DDB-499C-BC66-B85FFF937994}"/>
            </c:ext>
          </c:extLst>
        </c:ser>
        <c:dLbls>
          <c:showLegendKey val="0"/>
          <c:showVal val="0"/>
          <c:showCatName val="0"/>
          <c:showSerName val="0"/>
          <c:showPercent val="0"/>
          <c:showBubbleSize val="0"/>
        </c:dLbls>
        <c:gapWidth val="150"/>
        <c:overlap val="100"/>
        <c:axId val="34829630"/>
        <c:axId val="63012130"/>
      </c:barChart>
      <c:catAx>
        <c:axId val="34829630"/>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000" b="0" strike="noStrike" spc="-1">
                <a:solidFill>
                  <a:srgbClr val="595959"/>
                </a:solidFill>
                <a:latin typeface="Calibri"/>
              </a:defRPr>
            </a:pPr>
            <a:endParaRPr lang="pl-PL"/>
          </a:p>
        </c:txPr>
        <c:crossAx val="63012130"/>
        <c:crosses val="autoZero"/>
        <c:auto val="1"/>
        <c:lblAlgn val="ctr"/>
        <c:lblOffset val="100"/>
        <c:noMultiLvlLbl val="0"/>
      </c:catAx>
      <c:valAx>
        <c:axId val="63012130"/>
        <c:scaling>
          <c:orientation val="minMax"/>
        </c:scaling>
        <c:delete val="0"/>
        <c:axPos val="b"/>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000" b="0" strike="noStrike" spc="-1">
                <a:solidFill>
                  <a:srgbClr val="595959"/>
                </a:solidFill>
                <a:latin typeface="Calibri"/>
              </a:defRPr>
            </a:pPr>
            <a:endParaRPr lang="pl-PL"/>
          </a:p>
        </c:txPr>
        <c:crossAx val="34829630"/>
        <c:crosses val="autoZero"/>
        <c:crossBetween val="between"/>
      </c:valAx>
      <c:spPr>
        <a:noFill/>
        <a:ln w="0">
          <a:noFill/>
        </a:ln>
      </c:spPr>
    </c:plotArea>
    <c:legend>
      <c:legendPos val="b"/>
      <c:overlay val="0"/>
      <c:spPr>
        <a:noFill/>
        <a:ln w="0">
          <a:noFill/>
        </a:ln>
      </c:spPr>
      <c:txPr>
        <a:bodyPr/>
        <a:lstStyle/>
        <a:p>
          <a:pPr>
            <a:defRPr sz="10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lineChart>
        <c:grouping val="standard"/>
        <c:varyColors val="0"/>
        <c:ser>
          <c:idx val="0"/>
          <c:order val="0"/>
          <c:spPr>
            <a:ln w="28440" cap="rnd">
              <a:solidFill>
                <a:srgbClr val="4F81BD"/>
              </a:solidFill>
              <a:round/>
            </a:ln>
          </c:spPr>
          <c:marker>
            <c:symbol val="circle"/>
            <c:size val="5"/>
            <c:spPr>
              <a:solidFill>
                <a:srgbClr val="4F81BD"/>
              </a:solidFill>
            </c:spPr>
          </c:marker>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t"/>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4"/>
                <c:pt idx="0">
                  <c:v>W województwie podkarpackim</c:v>
                </c:pt>
                <c:pt idx="1">
                  <c:v>W innym województwie</c:v>
                </c:pt>
                <c:pt idx="2">
                  <c:v>Za granicą</c:v>
                </c:pt>
                <c:pt idx="3">
                  <c:v>Trudno powiedzieć</c:v>
                </c:pt>
              </c:strCache>
            </c:strRef>
          </c:cat>
          <c:val>
            <c:numRef>
              <c:f>0</c:f>
              <c:numCache>
                <c:formatCode>General</c:formatCode>
                <c:ptCount val="4"/>
                <c:pt idx="0">
                  <c:v>10.5811320754717</c:v>
                </c:pt>
                <c:pt idx="1">
                  <c:v>-4.0568181818181799</c:v>
                </c:pt>
                <c:pt idx="2">
                  <c:v>-4.2325581395348797</c:v>
                </c:pt>
                <c:pt idx="3">
                  <c:v>4.6333333333333302</c:v>
                </c:pt>
              </c:numCache>
            </c:numRef>
          </c:val>
          <c:smooth val="0"/>
          <c:extLst>
            <c:ext xmlns:c16="http://schemas.microsoft.com/office/drawing/2014/chart" uri="{C3380CC4-5D6E-409C-BE32-E72D297353CC}">
              <c16:uniqueId val="{00000000-5BB4-49B7-90E2-0EDEC8C790E2}"/>
            </c:ext>
          </c:extLst>
        </c:ser>
        <c:dLbls>
          <c:showLegendKey val="0"/>
          <c:showVal val="0"/>
          <c:showCatName val="0"/>
          <c:showSerName val="0"/>
          <c:showPercent val="0"/>
          <c:showBubbleSize val="0"/>
        </c:dLbls>
        <c:hiLowLines>
          <c:spPr>
            <a:ln w="0">
              <a:noFill/>
            </a:ln>
          </c:spPr>
        </c:hiLowLines>
        <c:marker val="1"/>
        <c:smooth val="0"/>
        <c:axId val="8733525"/>
        <c:axId val="20806318"/>
      </c:lineChart>
      <c:catAx>
        <c:axId val="8733525"/>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20806318"/>
        <c:crosses val="autoZero"/>
        <c:auto val="1"/>
        <c:lblAlgn val="ctr"/>
        <c:lblOffset val="100"/>
        <c:noMultiLvlLbl val="0"/>
      </c:catAx>
      <c:valAx>
        <c:axId val="20806318"/>
        <c:scaling>
          <c:orientation val="minMax"/>
          <c:max val="32"/>
          <c:min val="-32"/>
        </c:scaling>
        <c:delete val="0"/>
        <c:axPos val="l"/>
        <c:majorGridlines>
          <c:spPr>
            <a:ln w="9360">
              <a:solidFill>
                <a:srgbClr val="D9D9D9"/>
              </a:solidFill>
              <a:round/>
            </a:ln>
          </c:spPr>
        </c:majorGridlines>
        <c:numFmt formatCode="0.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8733525"/>
        <c:crosses val="autoZero"/>
        <c:crossBetween val="between"/>
      </c:valAx>
      <c:spPr>
        <a:noFill/>
        <a:ln w="0">
          <a:noFill/>
        </a:ln>
      </c:spPr>
    </c:plotArea>
    <c:plotVisOnly val="1"/>
    <c:dispBlanksAs val="gap"/>
    <c:showDLblsOverMax val="1"/>
  </c:chart>
  <c:spPr>
    <a:noFill/>
    <a:ln w="0">
      <a:noFill/>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Codziennie lub prawie codziennie</c:v>
                </c:pt>
              </c:strCache>
            </c:strRef>
          </c:tx>
          <c:spPr>
            <a:solidFill>
              <a:srgbClr val="367B8E"/>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0</c:f>
              <c:numCache>
                <c:formatCode>General</c:formatCode>
                <c:ptCount val="7"/>
                <c:pt idx="0">
                  <c:v>53.869158878504699</c:v>
                </c:pt>
                <c:pt idx="1">
                  <c:v>42.1692853522555</c:v>
                </c:pt>
                <c:pt idx="2">
                  <c:v>25.717973539851599</c:v>
                </c:pt>
                <c:pt idx="3">
                  <c:v>25.639913232104099</c:v>
                </c:pt>
                <c:pt idx="4">
                  <c:v>14.341252699784</c:v>
                </c:pt>
                <c:pt idx="5">
                  <c:v>21.398483572030301</c:v>
                </c:pt>
                <c:pt idx="6">
                  <c:v>19.638403990024901</c:v>
                </c:pt>
              </c:numCache>
            </c:numRef>
          </c:val>
          <c:extLst>
            <c:ext xmlns:c16="http://schemas.microsoft.com/office/drawing/2014/chart" uri="{C3380CC4-5D6E-409C-BE32-E72D297353CC}">
              <c16:uniqueId val="{00000000-4F12-4DA6-B2C6-B5C771015880}"/>
            </c:ext>
          </c:extLst>
        </c:ser>
        <c:ser>
          <c:idx val="1"/>
          <c:order val="1"/>
          <c:tx>
            <c:strRef>
              <c:f>label 1</c:f>
              <c:strCache>
                <c:ptCount val="1"/>
                <c:pt idx="0">
                  <c:v>4-5 razy w tygodniu</c:v>
                </c:pt>
              </c:strCache>
            </c:strRef>
          </c:tx>
          <c:spPr>
            <a:solidFill>
              <a:srgbClr val="3E8EA4"/>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1</c:f>
              <c:numCache>
                <c:formatCode>General</c:formatCode>
                <c:ptCount val="7"/>
                <c:pt idx="0">
                  <c:v>8.8971962616822395</c:v>
                </c:pt>
                <c:pt idx="1">
                  <c:v>9.32589964521034</c:v>
                </c:pt>
                <c:pt idx="2">
                  <c:v>10.6163278476928</c:v>
                </c:pt>
                <c:pt idx="3">
                  <c:v>8.4598698481561794</c:v>
                </c:pt>
                <c:pt idx="4">
                  <c:v>5.3131749460043203</c:v>
                </c:pt>
                <c:pt idx="5">
                  <c:v>4.3807919123841597</c:v>
                </c:pt>
                <c:pt idx="6">
                  <c:v>4.30174563591022</c:v>
                </c:pt>
              </c:numCache>
            </c:numRef>
          </c:val>
          <c:extLst>
            <c:ext xmlns:c16="http://schemas.microsoft.com/office/drawing/2014/chart" uri="{C3380CC4-5D6E-409C-BE32-E72D297353CC}">
              <c16:uniqueId val="{00000001-4F12-4DA6-B2C6-B5C771015880}"/>
            </c:ext>
          </c:extLst>
        </c:ser>
        <c:ser>
          <c:idx val="2"/>
          <c:order val="2"/>
          <c:tx>
            <c:strRef>
              <c:f>label 2</c:f>
              <c:strCache>
                <c:ptCount val="1"/>
                <c:pt idx="0">
                  <c:v>2-3 razy w tygodniu</c:v>
                </c:pt>
              </c:strCache>
            </c:strRef>
          </c:tx>
          <c:spPr>
            <a:solidFill>
              <a:srgbClr val="449DB5"/>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2</c:f>
              <c:numCache>
                <c:formatCode>General</c:formatCode>
                <c:ptCount val="7"/>
                <c:pt idx="0">
                  <c:v>16.1495327102804</c:v>
                </c:pt>
                <c:pt idx="1">
                  <c:v>16.928535225544898</c:v>
                </c:pt>
                <c:pt idx="2">
                  <c:v>18.909325588899598</c:v>
                </c:pt>
                <c:pt idx="3">
                  <c:v>18.655097613882901</c:v>
                </c:pt>
                <c:pt idx="4">
                  <c:v>15.7235421166307</c:v>
                </c:pt>
                <c:pt idx="5">
                  <c:v>9.5197978096040394</c:v>
                </c:pt>
                <c:pt idx="6">
                  <c:v>8.4788029925187001</c:v>
                </c:pt>
              </c:numCache>
            </c:numRef>
          </c:val>
          <c:extLst>
            <c:ext xmlns:c16="http://schemas.microsoft.com/office/drawing/2014/chart" uri="{C3380CC4-5D6E-409C-BE32-E72D297353CC}">
              <c16:uniqueId val="{00000002-4F12-4DA6-B2C6-B5C771015880}"/>
            </c:ext>
          </c:extLst>
        </c:ser>
        <c:ser>
          <c:idx val="3"/>
          <c:order val="3"/>
          <c:tx>
            <c:strRef>
              <c:f>label 3</c:f>
              <c:strCache>
                <c:ptCount val="1"/>
                <c:pt idx="0">
                  <c:v>Raz w tygodniu</c:v>
                </c:pt>
              </c:strCache>
            </c:strRef>
          </c:tx>
          <c:spPr>
            <a:solidFill>
              <a:srgbClr val="4BACC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3</c:f>
              <c:numCache>
                <c:formatCode>General</c:formatCode>
                <c:ptCount val="7"/>
                <c:pt idx="0">
                  <c:v>12.1869158878505</c:v>
                </c:pt>
                <c:pt idx="1">
                  <c:v>15.6107450582869</c:v>
                </c:pt>
                <c:pt idx="2">
                  <c:v>18.6511777992901</c:v>
                </c:pt>
                <c:pt idx="3">
                  <c:v>19.132321041214698</c:v>
                </c:pt>
                <c:pt idx="4">
                  <c:v>20.6479481641469</c:v>
                </c:pt>
                <c:pt idx="5">
                  <c:v>18.281381634372401</c:v>
                </c:pt>
                <c:pt idx="6">
                  <c:v>19.451371571072301</c:v>
                </c:pt>
              </c:numCache>
            </c:numRef>
          </c:val>
          <c:extLst>
            <c:ext xmlns:c16="http://schemas.microsoft.com/office/drawing/2014/chart" uri="{C3380CC4-5D6E-409C-BE32-E72D297353CC}">
              <c16:uniqueId val="{00000003-4F12-4DA6-B2C6-B5C771015880}"/>
            </c:ext>
          </c:extLst>
        </c:ser>
        <c:ser>
          <c:idx val="4"/>
          <c:order val="4"/>
          <c:tx>
            <c:strRef>
              <c:f>label 4</c:f>
              <c:strCache>
                <c:ptCount val="1"/>
                <c:pt idx="0">
                  <c:v>2-3 razy w miesiącu</c:v>
                </c:pt>
              </c:strCache>
            </c:strRef>
          </c:tx>
          <c:spPr>
            <a:solidFill>
              <a:srgbClr val="83BDD1"/>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4</c:f>
              <c:numCache>
                <c:formatCode>General</c:formatCode>
                <c:ptCount val="7"/>
                <c:pt idx="0">
                  <c:v>4.7102803738317798</c:v>
                </c:pt>
                <c:pt idx="1">
                  <c:v>7.2985301571211298</c:v>
                </c:pt>
                <c:pt idx="2">
                  <c:v>10.939012584704701</c:v>
                </c:pt>
                <c:pt idx="3">
                  <c:v>12.2776572668113</c:v>
                </c:pt>
                <c:pt idx="4">
                  <c:v>16.760259179265699</c:v>
                </c:pt>
                <c:pt idx="5">
                  <c:v>14.6588037068239</c:v>
                </c:pt>
                <c:pt idx="6">
                  <c:v>14.1521197007481</c:v>
                </c:pt>
              </c:numCache>
            </c:numRef>
          </c:val>
          <c:extLst>
            <c:ext xmlns:c16="http://schemas.microsoft.com/office/drawing/2014/chart" uri="{C3380CC4-5D6E-409C-BE32-E72D297353CC}">
              <c16:uniqueId val="{00000004-4F12-4DA6-B2C6-B5C771015880}"/>
            </c:ext>
          </c:extLst>
        </c:ser>
        <c:ser>
          <c:idx val="5"/>
          <c:order val="5"/>
          <c:tx>
            <c:strRef>
              <c:f>label 5</c:f>
              <c:strCache>
                <c:ptCount val="1"/>
                <c:pt idx="0">
                  <c:v>Raz w miesiącu</c:v>
                </c:pt>
              </c:strCache>
            </c:strRef>
          </c:tx>
          <c:spPr>
            <a:solidFill>
              <a:srgbClr val="A9CEDC"/>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5</c:f>
              <c:numCache>
                <c:formatCode>General</c:formatCode>
                <c:ptCount val="7"/>
                <c:pt idx="0">
                  <c:v>2.3925233644859798</c:v>
                </c:pt>
                <c:pt idx="1">
                  <c:v>3.8520020273694899</c:v>
                </c:pt>
                <c:pt idx="2">
                  <c:v>8.6802194256211695</c:v>
                </c:pt>
                <c:pt idx="3">
                  <c:v>8.85032537960954</c:v>
                </c:pt>
                <c:pt idx="4">
                  <c:v>13.1749460043197</c:v>
                </c:pt>
                <c:pt idx="5">
                  <c:v>14.026958719460801</c:v>
                </c:pt>
                <c:pt idx="6">
                  <c:v>13.902743142144599</c:v>
                </c:pt>
              </c:numCache>
            </c:numRef>
          </c:val>
          <c:extLst>
            <c:ext xmlns:c16="http://schemas.microsoft.com/office/drawing/2014/chart" uri="{C3380CC4-5D6E-409C-BE32-E72D297353CC}">
              <c16:uniqueId val="{00000005-4F12-4DA6-B2C6-B5C771015880}"/>
            </c:ext>
          </c:extLst>
        </c:ser>
        <c:ser>
          <c:idx val="6"/>
          <c:order val="6"/>
          <c:tx>
            <c:strRef>
              <c:f>label 6</c:f>
              <c:strCache>
                <c:ptCount val="1"/>
                <c:pt idx="0">
                  <c:v>Rzadziej nią w raz miesiącu lub wcale</c:v>
                </c:pt>
              </c:strCache>
            </c:strRef>
          </c:tx>
          <c:spPr>
            <a:solidFill>
              <a:srgbClr val="C0504D"/>
            </a:solidFill>
            <a:ln w="0">
              <a:noFill/>
            </a:ln>
          </c:spPr>
          <c:invertIfNegative val="0"/>
          <c:dPt>
            <c:idx val="0"/>
            <c:invertIfNegative val="0"/>
            <c:bubble3D val="0"/>
            <c:extLst>
              <c:ext xmlns:c16="http://schemas.microsoft.com/office/drawing/2014/chart" uri="{C3380CC4-5D6E-409C-BE32-E72D297353CC}">
                <c16:uniqueId val="{00000007-4F12-4DA6-B2C6-B5C771015880}"/>
              </c:ext>
            </c:extLst>
          </c:dPt>
          <c:dLbls>
            <c:dLbl>
              <c:idx val="0"/>
              <c:layout>
                <c:manualLayout>
                  <c:x val="0"/>
                  <c:y val="3.5281146637265698E-2"/>
                </c:manualLayout>
              </c:layout>
              <c:numFmt formatCode="0.0" sourceLinked="0"/>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4F12-4DA6-B2C6-B5C771015880}"/>
                </c:ext>
              </c:extLst>
            </c:dLbl>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7"/>
                <c:pt idx="0">
                  <c:v>Z matką</c:v>
                </c:pt>
                <c:pt idx="1">
                  <c:v>Z ojcem</c:v>
                </c:pt>
                <c:pt idx="2">
                  <c:v>Z przyjacielem/przyjaciółką</c:v>
                </c:pt>
                <c:pt idx="3">
                  <c:v>Z siostrą</c:v>
                </c:pt>
                <c:pt idx="4">
                  <c:v>Z bratem</c:v>
                </c:pt>
                <c:pt idx="5">
                  <c:v>Z teściową</c:v>
                </c:pt>
                <c:pt idx="6">
                  <c:v>Z teściem</c:v>
                </c:pt>
              </c:strCache>
            </c:strRef>
          </c:cat>
          <c:val>
            <c:numRef>
              <c:f>6</c:f>
              <c:numCache>
                <c:formatCode>General</c:formatCode>
                <c:ptCount val="7"/>
                <c:pt idx="0">
                  <c:v>1.79439252336449</c:v>
                </c:pt>
                <c:pt idx="1">
                  <c:v>4.8150025342118603</c:v>
                </c:pt>
                <c:pt idx="2">
                  <c:v>6.4859632139399803</c:v>
                </c:pt>
                <c:pt idx="3">
                  <c:v>6.9848156182212602</c:v>
                </c:pt>
                <c:pt idx="4">
                  <c:v>14.038876889848799</c:v>
                </c:pt>
                <c:pt idx="5">
                  <c:v>17.7337826453244</c:v>
                </c:pt>
                <c:pt idx="6">
                  <c:v>20.074812967581</c:v>
                </c:pt>
              </c:numCache>
            </c:numRef>
          </c:val>
          <c:extLst>
            <c:ext xmlns:c16="http://schemas.microsoft.com/office/drawing/2014/chart" uri="{C3380CC4-5D6E-409C-BE32-E72D297353CC}">
              <c16:uniqueId val="{00000008-4F12-4DA6-B2C6-B5C771015880}"/>
            </c:ext>
          </c:extLst>
        </c:ser>
        <c:dLbls>
          <c:showLegendKey val="0"/>
          <c:showVal val="0"/>
          <c:showCatName val="0"/>
          <c:showSerName val="0"/>
          <c:showPercent val="0"/>
          <c:showBubbleSize val="0"/>
        </c:dLbls>
        <c:gapWidth val="150"/>
        <c:overlap val="100"/>
        <c:axId val="60471441"/>
        <c:axId val="22137740"/>
      </c:barChart>
      <c:catAx>
        <c:axId val="60471441"/>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22137740"/>
        <c:crosses val="autoZero"/>
        <c:auto val="1"/>
        <c:lblAlgn val="ctr"/>
        <c:lblOffset val="100"/>
        <c:noMultiLvlLbl val="0"/>
      </c:catAx>
      <c:valAx>
        <c:axId val="22137740"/>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60471441"/>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pl-PL"/>
  <c:roundedCorners val="0"/>
  <c:style val="2"/>
  <c:chart>
    <c:autoTitleDeleted val="1"/>
    <c:plotArea>
      <c:layout/>
      <c:barChart>
        <c:barDir val="bar"/>
        <c:grouping val="percentStacked"/>
        <c:varyColors val="0"/>
        <c:ser>
          <c:idx val="0"/>
          <c:order val="0"/>
          <c:tx>
            <c:strRef>
              <c:f>label 0</c:f>
              <c:strCache>
                <c:ptCount val="1"/>
                <c:pt idx="0">
                  <c:v>Codziennie lub prawie codziennie</c:v>
                </c:pt>
              </c:strCache>
            </c:strRef>
          </c:tx>
          <c:spPr>
            <a:solidFill>
              <a:srgbClr val="367B8E"/>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0</c:f>
              <c:numCache>
                <c:formatCode>General</c:formatCode>
                <c:ptCount val="5"/>
                <c:pt idx="0">
                  <c:v>71.685082872928206</c:v>
                </c:pt>
                <c:pt idx="1">
                  <c:v>59.138187221396699</c:v>
                </c:pt>
                <c:pt idx="2">
                  <c:v>50.6944444444444</c:v>
                </c:pt>
                <c:pt idx="3">
                  <c:v>44.460028050490898</c:v>
                </c:pt>
                <c:pt idx="4">
                  <c:v>44.028103044496497</c:v>
                </c:pt>
              </c:numCache>
            </c:numRef>
          </c:val>
          <c:extLst>
            <c:ext xmlns:c16="http://schemas.microsoft.com/office/drawing/2014/chart" uri="{C3380CC4-5D6E-409C-BE32-E72D297353CC}">
              <c16:uniqueId val="{00000000-70DE-46A9-A3AA-362EE8B90C48}"/>
            </c:ext>
          </c:extLst>
        </c:ser>
        <c:ser>
          <c:idx val="1"/>
          <c:order val="1"/>
          <c:tx>
            <c:strRef>
              <c:f>label 1</c:f>
              <c:strCache>
                <c:ptCount val="1"/>
                <c:pt idx="0">
                  <c:v>4-5 razy w tygodniu</c:v>
                </c:pt>
              </c:strCache>
            </c:strRef>
          </c:tx>
          <c:spPr>
            <a:solidFill>
              <a:srgbClr val="3E8EA4"/>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1</c:f>
              <c:numCache>
                <c:formatCode>General</c:formatCode>
                <c:ptCount val="5"/>
                <c:pt idx="0">
                  <c:v>7.3204419889502796</c:v>
                </c:pt>
                <c:pt idx="1">
                  <c:v>8.3209509658246699</c:v>
                </c:pt>
                <c:pt idx="2">
                  <c:v>11.1111111111111</c:v>
                </c:pt>
                <c:pt idx="3">
                  <c:v>14.8667601683029</c:v>
                </c:pt>
                <c:pt idx="4">
                  <c:v>12.4121779859485</c:v>
                </c:pt>
              </c:numCache>
            </c:numRef>
          </c:val>
          <c:extLst>
            <c:ext xmlns:c16="http://schemas.microsoft.com/office/drawing/2014/chart" uri="{C3380CC4-5D6E-409C-BE32-E72D297353CC}">
              <c16:uniqueId val="{00000001-70DE-46A9-A3AA-362EE8B90C48}"/>
            </c:ext>
          </c:extLst>
        </c:ser>
        <c:ser>
          <c:idx val="2"/>
          <c:order val="2"/>
          <c:tx>
            <c:strRef>
              <c:f>label 2</c:f>
              <c:strCache>
                <c:ptCount val="1"/>
                <c:pt idx="0">
                  <c:v>2-3 razy w tygodniu</c:v>
                </c:pt>
              </c:strCache>
            </c:strRef>
          </c:tx>
          <c:spPr>
            <a:solidFill>
              <a:srgbClr val="449DB5"/>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2</c:f>
              <c:numCache>
                <c:formatCode>General</c:formatCode>
                <c:ptCount val="5"/>
                <c:pt idx="0">
                  <c:v>9.6685082872928199</c:v>
                </c:pt>
                <c:pt idx="1">
                  <c:v>8.6181277860326908</c:v>
                </c:pt>
                <c:pt idx="2">
                  <c:v>12.037037037037001</c:v>
                </c:pt>
                <c:pt idx="3">
                  <c:v>17.110799438990199</c:v>
                </c:pt>
                <c:pt idx="4">
                  <c:v>13.348946135831399</c:v>
                </c:pt>
              </c:numCache>
            </c:numRef>
          </c:val>
          <c:extLst>
            <c:ext xmlns:c16="http://schemas.microsoft.com/office/drawing/2014/chart" uri="{C3380CC4-5D6E-409C-BE32-E72D297353CC}">
              <c16:uniqueId val="{00000002-70DE-46A9-A3AA-362EE8B90C48}"/>
            </c:ext>
          </c:extLst>
        </c:ser>
        <c:ser>
          <c:idx val="3"/>
          <c:order val="3"/>
          <c:tx>
            <c:strRef>
              <c:f>label 3</c:f>
              <c:strCache>
                <c:ptCount val="1"/>
                <c:pt idx="0">
                  <c:v>Raz w tygodniu</c:v>
                </c:pt>
              </c:strCache>
            </c:strRef>
          </c:tx>
          <c:spPr>
            <a:solidFill>
              <a:srgbClr val="4BACC6"/>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3</c:f>
              <c:numCache>
                <c:formatCode>General</c:formatCode>
                <c:ptCount val="5"/>
                <c:pt idx="0">
                  <c:v>6.7679558011049696</c:v>
                </c:pt>
                <c:pt idx="1">
                  <c:v>10.4011887072808</c:v>
                </c:pt>
                <c:pt idx="2">
                  <c:v>12.2685185185185</c:v>
                </c:pt>
                <c:pt idx="3">
                  <c:v>10.6591865357644</c:v>
                </c:pt>
                <c:pt idx="4">
                  <c:v>11.7096018735363</c:v>
                </c:pt>
              </c:numCache>
            </c:numRef>
          </c:val>
          <c:extLst>
            <c:ext xmlns:c16="http://schemas.microsoft.com/office/drawing/2014/chart" uri="{C3380CC4-5D6E-409C-BE32-E72D297353CC}">
              <c16:uniqueId val="{00000003-70DE-46A9-A3AA-362EE8B90C48}"/>
            </c:ext>
          </c:extLst>
        </c:ser>
        <c:ser>
          <c:idx val="4"/>
          <c:order val="4"/>
          <c:tx>
            <c:strRef>
              <c:f>label 4</c:f>
              <c:strCache>
                <c:ptCount val="1"/>
                <c:pt idx="0">
                  <c:v>2-3 razy w miesiącu</c:v>
                </c:pt>
              </c:strCache>
            </c:strRef>
          </c:tx>
          <c:spPr>
            <a:solidFill>
              <a:srgbClr val="83BDD1"/>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4</c:f>
              <c:numCache>
                <c:formatCode>General</c:formatCode>
                <c:ptCount val="5"/>
                <c:pt idx="0">
                  <c:v>1.79558011049724</c:v>
                </c:pt>
                <c:pt idx="1">
                  <c:v>5.2005943536404198</c:v>
                </c:pt>
                <c:pt idx="2">
                  <c:v>5.0925925925925899</c:v>
                </c:pt>
                <c:pt idx="3">
                  <c:v>7.5736325385694201</c:v>
                </c:pt>
                <c:pt idx="4">
                  <c:v>7.9625292740046802</c:v>
                </c:pt>
              </c:numCache>
            </c:numRef>
          </c:val>
          <c:extLst>
            <c:ext xmlns:c16="http://schemas.microsoft.com/office/drawing/2014/chart" uri="{C3380CC4-5D6E-409C-BE32-E72D297353CC}">
              <c16:uniqueId val="{00000004-70DE-46A9-A3AA-362EE8B90C48}"/>
            </c:ext>
          </c:extLst>
        </c:ser>
        <c:ser>
          <c:idx val="5"/>
          <c:order val="5"/>
          <c:tx>
            <c:strRef>
              <c:f>label 5</c:f>
              <c:strCache>
                <c:ptCount val="1"/>
                <c:pt idx="0">
                  <c:v>Raz w miesiącu</c:v>
                </c:pt>
              </c:strCache>
            </c:strRef>
          </c:tx>
          <c:spPr>
            <a:solidFill>
              <a:srgbClr val="A9CEDC"/>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5</c:f>
              <c:numCache>
                <c:formatCode>General</c:formatCode>
                <c:ptCount val="5"/>
                <c:pt idx="0">
                  <c:v>1.3812154696132599</c:v>
                </c:pt>
                <c:pt idx="1">
                  <c:v>3.2689450222882601</c:v>
                </c:pt>
                <c:pt idx="2">
                  <c:v>4.8611111111111098</c:v>
                </c:pt>
                <c:pt idx="3">
                  <c:v>2.6647966339410898</c:v>
                </c:pt>
                <c:pt idx="4">
                  <c:v>4.6838407494145198</c:v>
                </c:pt>
              </c:numCache>
            </c:numRef>
          </c:val>
          <c:extLst>
            <c:ext xmlns:c16="http://schemas.microsoft.com/office/drawing/2014/chart" uri="{C3380CC4-5D6E-409C-BE32-E72D297353CC}">
              <c16:uniqueId val="{00000005-70DE-46A9-A3AA-362EE8B90C48}"/>
            </c:ext>
          </c:extLst>
        </c:ser>
        <c:ser>
          <c:idx val="6"/>
          <c:order val="6"/>
          <c:tx>
            <c:strRef>
              <c:f>label 6</c:f>
              <c:strCache>
                <c:ptCount val="1"/>
                <c:pt idx="0">
                  <c:v>Rzadziej niż w raz miesiącu lub wcale</c:v>
                </c:pt>
              </c:strCache>
            </c:strRef>
          </c:tx>
          <c:spPr>
            <a:solidFill>
              <a:srgbClr val="C0504D"/>
            </a:solidFill>
            <a:ln w="0">
              <a:noFill/>
            </a:ln>
          </c:spPr>
          <c:invertIfNegative val="0"/>
          <c:dLbls>
            <c:numFmt formatCode="0.0" sourceLinked="0"/>
            <c:spPr>
              <a:noFill/>
              <a:ln>
                <a:noFill/>
              </a:ln>
              <a:effectLst/>
            </c:spPr>
            <c:txPr>
              <a:bodyPr wrap="square"/>
              <a:lstStyle/>
              <a:p>
                <a:pPr>
                  <a:defRPr sz="1600" b="0" strike="noStrike" spc="-1">
                    <a:solidFill>
                      <a:srgbClr val="404040"/>
                    </a:solidFill>
                    <a:latin typeface="Calibri"/>
                  </a:defRPr>
                </a:pPr>
                <a:endParaRPr lang="pl-PL"/>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5"/>
                <c:pt idx="0">
                  <c:v>Z matką</c:v>
                </c:pt>
                <c:pt idx="1">
                  <c:v>Z ojcem</c:v>
                </c:pt>
                <c:pt idx="2">
                  <c:v>Z siostrą</c:v>
                </c:pt>
                <c:pt idx="3">
                  <c:v>Z przyjacielem/przyjaciółką</c:v>
                </c:pt>
                <c:pt idx="4">
                  <c:v>Z bratem</c:v>
                </c:pt>
              </c:strCache>
            </c:strRef>
          </c:cat>
          <c:val>
            <c:numRef>
              <c:f>6</c:f>
              <c:numCache>
                <c:formatCode>General</c:formatCode>
                <c:ptCount val="5"/>
                <c:pt idx="0">
                  <c:v>1.3812154696132599</c:v>
                </c:pt>
                <c:pt idx="1">
                  <c:v>5.0520059435364004</c:v>
                </c:pt>
                <c:pt idx="2">
                  <c:v>3.9351851851851798</c:v>
                </c:pt>
                <c:pt idx="3">
                  <c:v>2.6647966339410898</c:v>
                </c:pt>
                <c:pt idx="4">
                  <c:v>5.8548009367681502</c:v>
                </c:pt>
              </c:numCache>
            </c:numRef>
          </c:val>
          <c:extLst>
            <c:ext xmlns:c16="http://schemas.microsoft.com/office/drawing/2014/chart" uri="{C3380CC4-5D6E-409C-BE32-E72D297353CC}">
              <c16:uniqueId val="{00000006-70DE-46A9-A3AA-362EE8B90C48}"/>
            </c:ext>
          </c:extLst>
        </c:ser>
        <c:dLbls>
          <c:showLegendKey val="0"/>
          <c:showVal val="0"/>
          <c:showCatName val="0"/>
          <c:showSerName val="0"/>
          <c:showPercent val="0"/>
          <c:showBubbleSize val="0"/>
        </c:dLbls>
        <c:gapWidth val="150"/>
        <c:overlap val="100"/>
        <c:axId val="56342557"/>
        <c:axId val="81557949"/>
      </c:barChart>
      <c:catAx>
        <c:axId val="56342557"/>
        <c:scaling>
          <c:orientation val="maxMin"/>
        </c:scaling>
        <c:delete val="0"/>
        <c:axPos val="l"/>
        <c:numFmt formatCode="General" sourceLinked="0"/>
        <c:majorTickMark val="none"/>
        <c:minorTickMark val="none"/>
        <c:tickLblPos val="nextTo"/>
        <c:spPr>
          <a:ln w="9360">
            <a:solidFill>
              <a:srgbClr val="D9D9D9"/>
            </a:solidFill>
            <a:round/>
          </a:ln>
        </c:spPr>
        <c:txPr>
          <a:bodyPr/>
          <a:lstStyle/>
          <a:p>
            <a:pPr>
              <a:defRPr sz="1600" b="0" strike="noStrike" spc="-1">
                <a:solidFill>
                  <a:srgbClr val="595959"/>
                </a:solidFill>
                <a:latin typeface="Calibri"/>
              </a:defRPr>
            </a:pPr>
            <a:endParaRPr lang="pl-PL"/>
          </a:p>
        </c:txPr>
        <c:crossAx val="81557949"/>
        <c:crosses val="autoZero"/>
        <c:auto val="1"/>
        <c:lblAlgn val="ctr"/>
        <c:lblOffset val="100"/>
        <c:noMultiLvlLbl val="0"/>
      </c:catAx>
      <c:valAx>
        <c:axId val="81557949"/>
        <c:scaling>
          <c:orientation val="minMax"/>
        </c:scaling>
        <c:delete val="0"/>
        <c:axPos val="t"/>
        <c:majorGridlines>
          <c:spPr>
            <a:ln w="9360">
              <a:solidFill>
                <a:srgbClr val="D9D9D9"/>
              </a:solidFill>
              <a:round/>
            </a:ln>
          </c:spPr>
        </c:majorGridlines>
        <c:numFmt formatCode="0%" sourceLinked="0"/>
        <c:majorTickMark val="none"/>
        <c:minorTickMark val="none"/>
        <c:tickLblPos val="nextTo"/>
        <c:spPr>
          <a:ln w="9360">
            <a:noFill/>
          </a:ln>
        </c:spPr>
        <c:txPr>
          <a:bodyPr/>
          <a:lstStyle/>
          <a:p>
            <a:pPr>
              <a:defRPr sz="1600" b="0" strike="noStrike" spc="-1">
                <a:solidFill>
                  <a:srgbClr val="595959"/>
                </a:solidFill>
                <a:latin typeface="Calibri"/>
              </a:defRPr>
            </a:pPr>
            <a:endParaRPr lang="pl-PL"/>
          </a:p>
        </c:txPr>
        <c:crossAx val="56342557"/>
        <c:crosses val="autoZero"/>
        <c:crossBetween val="between"/>
      </c:valAx>
      <c:spPr>
        <a:noFill/>
        <a:ln w="0">
          <a:noFill/>
        </a:ln>
      </c:spPr>
    </c:plotArea>
    <c:legend>
      <c:legendPos val="b"/>
      <c:overlay val="0"/>
      <c:spPr>
        <a:noFill/>
        <a:ln w="0">
          <a:noFill/>
        </a:ln>
      </c:spPr>
      <c:txPr>
        <a:bodyPr/>
        <a:lstStyle/>
        <a:p>
          <a:pPr>
            <a:defRPr sz="1600" b="0" strike="noStrike" spc="-1">
              <a:solidFill>
                <a:srgbClr val="595959"/>
              </a:solidFill>
              <a:latin typeface="Calibri"/>
            </a:defRPr>
          </a:pPr>
          <a:endParaRPr lang="pl-PL"/>
        </a:p>
      </c:txPr>
    </c:legend>
    <c:plotVisOnly val="1"/>
    <c:dispBlanksAs val="gap"/>
    <c:showDLblsOverMax val="1"/>
  </c:chart>
  <c:spPr>
    <a:noFill/>
    <a:ln w="0">
      <a:noFill/>
    </a:ln>
  </c:spPr>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8DBB1-B796-4C50-B126-5A807BE8CEF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E40CA69-E309-4203-A3D9-4C748238DFE6}">
      <dgm:prSet/>
      <dgm:spPr/>
      <dgm:t>
        <a:bodyPr/>
        <a:lstStyle/>
        <a:p>
          <a:r>
            <a:rPr lang="pl-PL" dirty="0"/>
            <a:t>1.	Analiza kapitału ludzkiego w województwie podkarpackim</a:t>
          </a:r>
          <a:endParaRPr lang="en-US" dirty="0"/>
        </a:p>
      </dgm:t>
    </dgm:pt>
    <dgm:pt modelId="{0823A9D0-21AB-45A6-9FD2-E68AE02898BF}" type="parTrans" cxnId="{81A7EE06-03C8-4CA5-B38C-C5918D362D3B}">
      <dgm:prSet/>
      <dgm:spPr/>
      <dgm:t>
        <a:bodyPr/>
        <a:lstStyle/>
        <a:p>
          <a:endParaRPr lang="en-US"/>
        </a:p>
      </dgm:t>
    </dgm:pt>
    <dgm:pt modelId="{043DA9BC-AEF6-4E63-A065-7FA43F7806F6}" type="sibTrans" cxnId="{81A7EE06-03C8-4CA5-B38C-C5918D362D3B}">
      <dgm:prSet/>
      <dgm:spPr/>
      <dgm:t>
        <a:bodyPr/>
        <a:lstStyle/>
        <a:p>
          <a:endParaRPr lang="en-US"/>
        </a:p>
      </dgm:t>
    </dgm:pt>
    <dgm:pt modelId="{DB361364-BA5C-4B16-A2F3-04C2CCFD0C84}">
      <dgm:prSet/>
      <dgm:spPr/>
      <dgm:t>
        <a:bodyPr/>
        <a:lstStyle/>
        <a:p>
          <a:r>
            <a:rPr lang="pl-PL" dirty="0"/>
            <a:t>2.	Potencjał województwa podkarpackiego w kontekście budowania kapitału społecznego</a:t>
          </a:r>
        </a:p>
      </dgm:t>
    </dgm:pt>
    <dgm:pt modelId="{ABFA09CA-46B7-4E4C-BB51-81A4DEF6A5CA}" type="parTrans" cxnId="{99321548-95CF-49E4-810F-89C589971F67}">
      <dgm:prSet/>
      <dgm:spPr/>
      <dgm:t>
        <a:bodyPr/>
        <a:lstStyle/>
        <a:p>
          <a:endParaRPr lang="pl-PL"/>
        </a:p>
      </dgm:t>
    </dgm:pt>
    <dgm:pt modelId="{A66A9015-F37B-46AF-AA6B-ADE671DC6E4A}" type="sibTrans" cxnId="{99321548-95CF-49E4-810F-89C589971F67}">
      <dgm:prSet/>
      <dgm:spPr/>
      <dgm:t>
        <a:bodyPr/>
        <a:lstStyle/>
        <a:p>
          <a:endParaRPr lang="pl-PL"/>
        </a:p>
      </dgm:t>
    </dgm:pt>
    <dgm:pt modelId="{1DA645DE-383A-487A-9A80-4664903768AE}">
      <dgm:prSet/>
      <dgm:spPr/>
      <dgm:t>
        <a:bodyPr/>
        <a:lstStyle/>
        <a:p>
          <a:r>
            <a:rPr lang="pl-PL" dirty="0"/>
            <a:t>3.	Rola zaufania społecznego jako elementu wzmacniania kapitału społecznego</a:t>
          </a:r>
        </a:p>
      </dgm:t>
    </dgm:pt>
    <dgm:pt modelId="{8805C998-8323-428A-9180-D6A20CF86EA9}" type="parTrans" cxnId="{31F567EE-F68B-4D4B-B271-8A43ED664118}">
      <dgm:prSet/>
      <dgm:spPr/>
      <dgm:t>
        <a:bodyPr/>
        <a:lstStyle/>
        <a:p>
          <a:endParaRPr lang="pl-PL"/>
        </a:p>
      </dgm:t>
    </dgm:pt>
    <dgm:pt modelId="{B2F7B510-3E8E-4711-B51E-EAE507B40776}" type="sibTrans" cxnId="{31F567EE-F68B-4D4B-B271-8A43ED664118}">
      <dgm:prSet/>
      <dgm:spPr/>
      <dgm:t>
        <a:bodyPr/>
        <a:lstStyle/>
        <a:p>
          <a:endParaRPr lang="pl-PL"/>
        </a:p>
      </dgm:t>
    </dgm:pt>
    <dgm:pt modelId="{59FF1E60-7C1A-4412-A077-5861F072D256}">
      <dgm:prSet/>
      <dgm:spPr/>
      <dgm:t>
        <a:bodyPr/>
        <a:lstStyle/>
        <a:p>
          <a:r>
            <a:rPr lang="pl-PL" dirty="0"/>
            <a:t>4.	Wpływ władz rządowych i samorządowych na stymulowanie aktywności obywateli i NGO</a:t>
          </a:r>
        </a:p>
      </dgm:t>
    </dgm:pt>
    <dgm:pt modelId="{F281EEAB-C365-43A8-B981-39110F066847}" type="parTrans" cxnId="{AEA44CB9-24A5-40FF-AFA4-E1615E73A01D}">
      <dgm:prSet/>
      <dgm:spPr/>
      <dgm:t>
        <a:bodyPr/>
        <a:lstStyle/>
        <a:p>
          <a:endParaRPr lang="pl-PL"/>
        </a:p>
      </dgm:t>
    </dgm:pt>
    <dgm:pt modelId="{03EF2F00-7E97-46D5-99E4-7B87AFE01D21}" type="sibTrans" cxnId="{AEA44CB9-24A5-40FF-AFA4-E1615E73A01D}">
      <dgm:prSet/>
      <dgm:spPr/>
      <dgm:t>
        <a:bodyPr/>
        <a:lstStyle/>
        <a:p>
          <a:endParaRPr lang="pl-PL"/>
        </a:p>
      </dgm:t>
    </dgm:pt>
    <dgm:pt modelId="{8D313138-B6B1-406A-AF2D-DA58594C7814}">
      <dgm:prSet/>
      <dgm:spPr/>
      <dgm:t>
        <a:bodyPr/>
        <a:lstStyle/>
        <a:p>
          <a:r>
            <a:rPr lang="pl-PL" dirty="0"/>
            <a:t>6.	Postawy wobec „brudnego” kapitału społecznego</a:t>
          </a:r>
        </a:p>
      </dgm:t>
    </dgm:pt>
    <dgm:pt modelId="{31000B05-51F1-4BE9-9084-985DCC005B19}" type="parTrans" cxnId="{1894E07C-60CE-43B4-8DA6-B427C3246B80}">
      <dgm:prSet/>
      <dgm:spPr/>
      <dgm:t>
        <a:bodyPr/>
        <a:lstStyle/>
        <a:p>
          <a:endParaRPr lang="pl-PL"/>
        </a:p>
      </dgm:t>
    </dgm:pt>
    <dgm:pt modelId="{C97534B3-FDEB-4443-AB84-D12919D17CB5}" type="sibTrans" cxnId="{1894E07C-60CE-43B4-8DA6-B427C3246B80}">
      <dgm:prSet/>
      <dgm:spPr/>
      <dgm:t>
        <a:bodyPr/>
        <a:lstStyle/>
        <a:p>
          <a:endParaRPr lang="pl-PL"/>
        </a:p>
      </dgm:t>
    </dgm:pt>
    <dgm:pt modelId="{84F42A4D-C019-49C7-A737-25AB6B65FFD2}">
      <dgm:prSet/>
      <dgm:spPr/>
      <dgm:t>
        <a:bodyPr/>
        <a:lstStyle/>
        <a:p>
          <a:r>
            <a:rPr lang="pl-PL" dirty="0"/>
            <a:t>7.	Wzmacnianie współpracy i partnerstwa (podmioty, publiczne, prywatne, nauka, społ. ob.)</a:t>
          </a:r>
        </a:p>
      </dgm:t>
    </dgm:pt>
    <dgm:pt modelId="{3D71CEF6-C947-44BB-8E16-25E8EDDA7441}" type="parTrans" cxnId="{48A8577F-E63D-4BD7-B5DB-11B022970664}">
      <dgm:prSet/>
      <dgm:spPr/>
      <dgm:t>
        <a:bodyPr/>
        <a:lstStyle/>
        <a:p>
          <a:endParaRPr lang="pl-PL"/>
        </a:p>
      </dgm:t>
    </dgm:pt>
    <dgm:pt modelId="{0025EFDF-08FC-4F10-BE62-CBDEDE9D14F0}" type="sibTrans" cxnId="{48A8577F-E63D-4BD7-B5DB-11B022970664}">
      <dgm:prSet/>
      <dgm:spPr/>
      <dgm:t>
        <a:bodyPr/>
        <a:lstStyle/>
        <a:p>
          <a:endParaRPr lang="pl-PL"/>
        </a:p>
      </dgm:t>
    </dgm:pt>
    <dgm:pt modelId="{2EE39B46-9AAD-4CBC-8BEF-7D62239E7F45}">
      <dgm:prSet/>
      <dgm:spPr/>
      <dgm:t>
        <a:bodyPr/>
        <a:lstStyle/>
        <a:p>
          <a:r>
            <a:rPr lang="pl-PL" dirty="0"/>
            <a:t>9.	Regionalna polityka migracyjna</a:t>
          </a:r>
        </a:p>
      </dgm:t>
    </dgm:pt>
    <dgm:pt modelId="{308A3BE1-A2FE-40AC-9A0D-84B232D75C24}" type="parTrans" cxnId="{D240FBAB-F65E-4569-91C6-C435F5B092B4}">
      <dgm:prSet/>
      <dgm:spPr/>
      <dgm:t>
        <a:bodyPr/>
        <a:lstStyle/>
        <a:p>
          <a:endParaRPr lang="pl-PL"/>
        </a:p>
      </dgm:t>
    </dgm:pt>
    <dgm:pt modelId="{558FF601-8FE6-4663-9DDA-B49A653BFDE6}" type="sibTrans" cxnId="{D240FBAB-F65E-4569-91C6-C435F5B092B4}">
      <dgm:prSet/>
      <dgm:spPr/>
      <dgm:t>
        <a:bodyPr/>
        <a:lstStyle/>
        <a:p>
          <a:endParaRPr lang="pl-PL"/>
        </a:p>
      </dgm:t>
    </dgm:pt>
    <dgm:pt modelId="{25100895-42C3-4A3A-8E5C-094E72F41438}">
      <dgm:prSet/>
      <dgm:spPr/>
      <dgm:t>
        <a:bodyPr/>
        <a:lstStyle/>
        <a:p>
          <a:r>
            <a:rPr lang="pl-PL" dirty="0"/>
            <a:t>10.	Określenie jakości kapitału ludzkiego za pomocą zsyntetyzowanego miernika</a:t>
          </a:r>
        </a:p>
      </dgm:t>
    </dgm:pt>
    <dgm:pt modelId="{76388046-74C2-46FD-A45B-DFE3DB17E375}" type="parTrans" cxnId="{36DDF0F6-006F-4C1A-9B94-233404A9199C}">
      <dgm:prSet/>
      <dgm:spPr/>
      <dgm:t>
        <a:bodyPr/>
        <a:lstStyle/>
        <a:p>
          <a:endParaRPr lang="pl-PL"/>
        </a:p>
      </dgm:t>
    </dgm:pt>
    <dgm:pt modelId="{019CEDD9-DE2C-4B1D-9883-36EB94CE6BF7}" type="sibTrans" cxnId="{36DDF0F6-006F-4C1A-9B94-233404A9199C}">
      <dgm:prSet/>
      <dgm:spPr/>
      <dgm:t>
        <a:bodyPr/>
        <a:lstStyle/>
        <a:p>
          <a:endParaRPr lang="pl-PL"/>
        </a:p>
      </dgm:t>
    </dgm:pt>
    <dgm:pt modelId="{A48B2FD2-A700-4DF1-AEFB-2F9DA324A9DB}">
      <dgm:prSet/>
      <dgm:spPr/>
      <dgm:t>
        <a:bodyPr/>
        <a:lstStyle/>
        <a:p>
          <a:r>
            <a:rPr lang="pl-PL" dirty="0"/>
            <a:t>11.	Bariery i szanse w zakresie rozwoju kapitału ludzkiego, społecznego i społ. ob.)</a:t>
          </a:r>
        </a:p>
      </dgm:t>
    </dgm:pt>
    <dgm:pt modelId="{D9C2A55A-3A13-495E-8875-54F3B6FB6236}" type="parTrans" cxnId="{154B50F3-2CD6-4DD1-B888-072131000CFF}">
      <dgm:prSet/>
      <dgm:spPr/>
      <dgm:t>
        <a:bodyPr/>
        <a:lstStyle/>
        <a:p>
          <a:endParaRPr lang="pl-PL"/>
        </a:p>
      </dgm:t>
    </dgm:pt>
    <dgm:pt modelId="{45A834B6-349C-4587-BE1D-75F18C4F6AE1}" type="sibTrans" cxnId="{154B50F3-2CD6-4DD1-B888-072131000CFF}">
      <dgm:prSet/>
      <dgm:spPr/>
      <dgm:t>
        <a:bodyPr/>
        <a:lstStyle/>
        <a:p>
          <a:endParaRPr lang="pl-PL"/>
        </a:p>
      </dgm:t>
    </dgm:pt>
    <dgm:pt modelId="{7D5FB9CD-69D2-4401-8D6B-00E7DBEEF7C2}">
      <dgm:prSet/>
      <dgm:spPr/>
      <dgm:t>
        <a:bodyPr/>
        <a:lstStyle/>
        <a:p>
          <a:r>
            <a:rPr lang="pl-PL" dirty="0"/>
            <a:t>12.	Sformułowanie wniosków i rekomendacji</a:t>
          </a:r>
        </a:p>
      </dgm:t>
    </dgm:pt>
    <dgm:pt modelId="{64572EEB-D7EF-4FF0-9DF8-94C5DBB00901}" type="parTrans" cxnId="{DAF9448E-F82A-4050-A273-0FC3191D221F}">
      <dgm:prSet/>
      <dgm:spPr/>
      <dgm:t>
        <a:bodyPr/>
        <a:lstStyle/>
        <a:p>
          <a:endParaRPr lang="pl-PL"/>
        </a:p>
      </dgm:t>
    </dgm:pt>
    <dgm:pt modelId="{1F63FCCE-93F3-4928-AA0D-348BF455E919}" type="sibTrans" cxnId="{DAF9448E-F82A-4050-A273-0FC3191D221F}">
      <dgm:prSet/>
      <dgm:spPr/>
      <dgm:t>
        <a:bodyPr/>
        <a:lstStyle/>
        <a:p>
          <a:endParaRPr lang="pl-PL"/>
        </a:p>
      </dgm:t>
    </dgm:pt>
    <dgm:pt modelId="{77981A1F-10F8-430F-9BFB-7C36BF7BA086}">
      <dgm:prSet/>
      <dgm:spPr/>
      <dgm:t>
        <a:bodyPr/>
        <a:lstStyle/>
        <a:p>
          <a:r>
            <a:rPr lang="pl-PL"/>
            <a:t>5.	Postawy obywatelskie wśród studentów</a:t>
          </a:r>
          <a:endParaRPr lang="pl-PL" dirty="0"/>
        </a:p>
      </dgm:t>
    </dgm:pt>
    <dgm:pt modelId="{F4FAC6EB-0CFB-4CEC-B411-EC5B9A48FFC1}" type="parTrans" cxnId="{75D00A3A-AB58-4555-9A0B-F41DA7A6B68D}">
      <dgm:prSet/>
      <dgm:spPr/>
      <dgm:t>
        <a:bodyPr/>
        <a:lstStyle/>
        <a:p>
          <a:endParaRPr lang="pl-PL"/>
        </a:p>
      </dgm:t>
    </dgm:pt>
    <dgm:pt modelId="{BCCFB341-FBB4-49E5-B4A3-CCFC5BB90698}" type="sibTrans" cxnId="{75D00A3A-AB58-4555-9A0B-F41DA7A6B68D}">
      <dgm:prSet/>
      <dgm:spPr/>
      <dgm:t>
        <a:bodyPr/>
        <a:lstStyle/>
        <a:p>
          <a:endParaRPr lang="pl-PL"/>
        </a:p>
      </dgm:t>
    </dgm:pt>
    <dgm:pt modelId="{B5896CD3-1E34-41F2-AF82-5B16BAB5FEDE}">
      <dgm:prSet/>
      <dgm:spPr/>
      <dgm:t>
        <a:bodyPr/>
        <a:lstStyle/>
        <a:p>
          <a:r>
            <a:rPr lang="pl-PL" dirty="0"/>
            <a:t>8.	Kooperacja jednostek samorządu terytorialnego</a:t>
          </a:r>
        </a:p>
      </dgm:t>
    </dgm:pt>
    <dgm:pt modelId="{997F01EA-29E9-44AF-884D-25C3801E33DD}" type="parTrans" cxnId="{E8C1A219-ADDD-4102-81F3-971C2CA02866}">
      <dgm:prSet/>
      <dgm:spPr/>
      <dgm:t>
        <a:bodyPr/>
        <a:lstStyle/>
        <a:p>
          <a:endParaRPr lang="pl-PL"/>
        </a:p>
      </dgm:t>
    </dgm:pt>
    <dgm:pt modelId="{03F67CF9-4D60-415E-886B-E0183F482ABC}" type="sibTrans" cxnId="{E8C1A219-ADDD-4102-81F3-971C2CA02866}">
      <dgm:prSet/>
      <dgm:spPr/>
      <dgm:t>
        <a:bodyPr/>
        <a:lstStyle/>
        <a:p>
          <a:endParaRPr lang="pl-PL"/>
        </a:p>
      </dgm:t>
    </dgm:pt>
    <dgm:pt modelId="{B58B202B-0892-4A7A-A80F-42515B97511A}" type="pres">
      <dgm:prSet presAssocID="{94C8DBB1-B796-4C50-B126-5A807BE8CEF8}" presName="linear" presStyleCnt="0">
        <dgm:presLayoutVars>
          <dgm:animLvl val="lvl"/>
          <dgm:resizeHandles val="exact"/>
        </dgm:presLayoutVars>
      </dgm:prSet>
      <dgm:spPr/>
    </dgm:pt>
    <dgm:pt modelId="{22882099-61CD-46D4-AEF9-10590B092E1E}" type="pres">
      <dgm:prSet presAssocID="{1E40CA69-E309-4203-A3D9-4C748238DFE6}" presName="parentText" presStyleLbl="node1" presStyleIdx="0" presStyleCnt="12">
        <dgm:presLayoutVars>
          <dgm:chMax val="0"/>
          <dgm:bulletEnabled val="1"/>
        </dgm:presLayoutVars>
      </dgm:prSet>
      <dgm:spPr/>
    </dgm:pt>
    <dgm:pt modelId="{02D17DD3-4A3D-4E1D-9F09-BE1A6EF55343}" type="pres">
      <dgm:prSet presAssocID="{043DA9BC-AEF6-4E63-A065-7FA43F7806F6}" presName="spacer" presStyleCnt="0"/>
      <dgm:spPr/>
    </dgm:pt>
    <dgm:pt modelId="{E26E5FCC-CF9D-4614-BDDD-B37860A398F7}" type="pres">
      <dgm:prSet presAssocID="{DB361364-BA5C-4B16-A2F3-04C2CCFD0C84}" presName="parentText" presStyleLbl="node1" presStyleIdx="1" presStyleCnt="12">
        <dgm:presLayoutVars>
          <dgm:chMax val="0"/>
          <dgm:bulletEnabled val="1"/>
        </dgm:presLayoutVars>
      </dgm:prSet>
      <dgm:spPr/>
    </dgm:pt>
    <dgm:pt modelId="{08989302-DF11-4731-829B-FE62F82C3CCC}" type="pres">
      <dgm:prSet presAssocID="{A66A9015-F37B-46AF-AA6B-ADE671DC6E4A}" presName="spacer" presStyleCnt="0"/>
      <dgm:spPr/>
    </dgm:pt>
    <dgm:pt modelId="{18FA4D35-DCAA-4534-BD65-CA0CA00B794B}" type="pres">
      <dgm:prSet presAssocID="{1DA645DE-383A-487A-9A80-4664903768AE}" presName="parentText" presStyleLbl="node1" presStyleIdx="2" presStyleCnt="12">
        <dgm:presLayoutVars>
          <dgm:chMax val="0"/>
          <dgm:bulletEnabled val="1"/>
        </dgm:presLayoutVars>
      </dgm:prSet>
      <dgm:spPr/>
    </dgm:pt>
    <dgm:pt modelId="{9FCABECA-C0A3-45EB-994E-0253ADC92A31}" type="pres">
      <dgm:prSet presAssocID="{B2F7B510-3E8E-4711-B51E-EAE507B40776}" presName="spacer" presStyleCnt="0"/>
      <dgm:spPr/>
    </dgm:pt>
    <dgm:pt modelId="{3789A13C-99AA-4246-9A09-5D6042E6555F}" type="pres">
      <dgm:prSet presAssocID="{59FF1E60-7C1A-4412-A077-5861F072D256}" presName="parentText" presStyleLbl="node1" presStyleIdx="3" presStyleCnt="12">
        <dgm:presLayoutVars>
          <dgm:chMax val="0"/>
          <dgm:bulletEnabled val="1"/>
        </dgm:presLayoutVars>
      </dgm:prSet>
      <dgm:spPr/>
    </dgm:pt>
    <dgm:pt modelId="{54DB67C0-5017-4B15-A246-61D203E1EBD1}" type="pres">
      <dgm:prSet presAssocID="{03EF2F00-7E97-46D5-99E4-7B87AFE01D21}" presName="spacer" presStyleCnt="0"/>
      <dgm:spPr/>
    </dgm:pt>
    <dgm:pt modelId="{5D7C1303-2F95-4369-8AE8-ADD04AE096FB}" type="pres">
      <dgm:prSet presAssocID="{77981A1F-10F8-430F-9BFB-7C36BF7BA086}" presName="parentText" presStyleLbl="node1" presStyleIdx="4" presStyleCnt="12">
        <dgm:presLayoutVars>
          <dgm:chMax val="0"/>
          <dgm:bulletEnabled val="1"/>
        </dgm:presLayoutVars>
      </dgm:prSet>
      <dgm:spPr/>
    </dgm:pt>
    <dgm:pt modelId="{DD0F22C7-E9A6-442E-BC36-7DC5D9F75DB5}" type="pres">
      <dgm:prSet presAssocID="{BCCFB341-FBB4-49E5-B4A3-CCFC5BB90698}" presName="spacer" presStyleCnt="0"/>
      <dgm:spPr/>
    </dgm:pt>
    <dgm:pt modelId="{A41FC908-E8CA-44F4-B9D8-6B9F42C42FFA}" type="pres">
      <dgm:prSet presAssocID="{8D313138-B6B1-406A-AF2D-DA58594C7814}" presName="parentText" presStyleLbl="node1" presStyleIdx="5" presStyleCnt="12">
        <dgm:presLayoutVars>
          <dgm:chMax val="0"/>
          <dgm:bulletEnabled val="1"/>
        </dgm:presLayoutVars>
      </dgm:prSet>
      <dgm:spPr/>
    </dgm:pt>
    <dgm:pt modelId="{FFEA7AEF-0985-4D61-A539-7764E82F0CA4}" type="pres">
      <dgm:prSet presAssocID="{C97534B3-FDEB-4443-AB84-D12919D17CB5}" presName="spacer" presStyleCnt="0"/>
      <dgm:spPr/>
    </dgm:pt>
    <dgm:pt modelId="{384B56C7-99B6-4DBF-BEBD-45958082D0A4}" type="pres">
      <dgm:prSet presAssocID="{84F42A4D-C019-49C7-A737-25AB6B65FFD2}" presName="parentText" presStyleLbl="node1" presStyleIdx="6" presStyleCnt="12">
        <dgm:presLayoutVars>
          <dgm:chMax val="0"/>
          <dgm:bulletEnabled val="1"/>
        </dgm:presLayoutVars>
      </dgm:prSet>
      <dgm:spPr/>
    </dgm:pt>
    <dgm:pt modelId="{A27CFD18-7317-4C17-80F1-8044E106DED9}" type="pres">
      <dgm:prSet presAssocID="{0025EFDF-08FC-4F10-BE62-CBDEDE9D14F0}" presName="spacer" presStyleCnt="0"/>
      <dgm:spPr/>
    </dgm:pt>
    <dgm:pt modelId="{57ECF19E-71D6-49BF-92D3-DD0957079D8F}" type="pres">
      <dgm:prSet presAssocID="{B5896CD3-1E34-41F2-AF82-5B16BAB5FEDE}" presName="parentText" presStyleLbl="node1" presStyleIdx="7" presStyleCnt="12">
        <dgm:presLayoutVars>
          <dgm:chMax val="0"/>
          <dgm:bulletEnabled val="1"/>
        </dgm:presLayoutVars>
      </dgm:prSet>
      <dgm:spPr/>
    </dgm:pt>
    <dgm:pt modelId="{4B6C9190-6B58-4580-97C4-E388878586D8}" type="pres">
      <dgm:prSet presAssocID="{03F67CF9-4D60-415E-886B-E0183F482ABC}" presName="spacer" presStyleCnt="0"/>
      <dgm:spPr/>
    </dgm:pt>
    <dgm:pt modelId="{7A70D7C6-9FB8-4F92-AD68-FA97A40C2411}" type="pres">
      <dgm:prSet presAssocID="{2EE39B46-9AAD-4CBC-8BEF-7D62239E7F45}" presName="parentText" presStyleLbl="node1" presStyleIdx="8" presStyleCnt="12">
        <dgm:presLayoutVars>
          <dgm:chMax val="0"/>
          <dgm:bulletEnabled val="1"/>
        </dgm:presLayoutVars>
      </dgm:prSet>
      <dgm:spPr/>
    </dgm:pt>
    <dgm:pt modelId="{286B3B72-579F-4CAD-A168-8B29F8A16208}" type="pres">
      <dgm:prSet presAssocID="{558FF601-8FE6-4663-9DDA-B49A653BFDE6}" presName="spacer" presStyleCnt="0"/>
      <dgm:spPr/>
    </dgm:pt>
    <dgm:pt modelId="{941EA9B3-FDB2-459E-A6B9-DA1C9CB36259}" type="pres">
      <dgm:prSet presAssocID="{25100895-42C3-4A3A-8E5C-094E72F41438}" presName="parentText" presStyleLbl="node1" presStyleIdx="9" presStyleCnt="12">
        <dgm:presLayoutVars>
          <dgm:chMax val="0"/>
          <dgm:bulletEnabled val="1"/>
        </dgm:presLayoutVars>
      </dgm:prSet>
      <dgm:spPr/>
    </dgm:pt>
    <dgm:pt modelId="{BB47AAAC-53FA-433C-9F3B-6E11BFBC23F3}" type="pres">
      <dgm:prSet presAssocID="{019CEDD9-DE2C-4B1D-9883-36EB94CE6BF7}" presName="spacer" presStyleCnt="0"/>
      <dgm:spPr/>
    </dgm:pt>
    <dgm:pt modelId="{6683E8DC-C39D-4AEB-9901-037F5BC665C5}" type="pres">
      <dgm:prSet presAssocID="{A48B2FD2-A700-4DF1-AEFB-2F9DA324A9DB}" presName="parentText" presStyleLbl="node1" presStyleIdx="10" presStyleCnt="12">
        <dgm:presLayoutVars>
          <dgm:chMax val="0"/>
          <dgm:bulletEnabled val="1"/>
        </dgm:presLayoutVars>
      </dgm:prSet>
      <dgm:spPr/>
    </dgm:pt>
    <dgm:pt modelId="{C82DD85E-376C-4326-ABD4-FF1A9C157D37}" type="pres">
      <dgm:prSet presAssocID="{45A834B6-349C-4587-BE1D-75F18C4F6AE1}" presName="spacer" presStyleCnt="0"/>
      <dgm:spPr/>
    </dgm:pt>
    <dgm:pt modelId="{E1060DA9-2787-4166-ACBF-B687309E4D20}" type="pres">
      <dgm:prSet presAssocID="{7D5FB9CD-69D2-4401-8D6B-00E7DBEEF7C2}" presName="parentText" presStyleLbl="node1" presStyleIdx="11" presStyleCnt="12">
        <dgm:presLayoutVars>
          <dgm:chMax val="0"/>
          <dgm:bulletEnabled val="1"/>
        </dgm:presLayoutVars>
      </dgm:prSet>
      <dgm:spPr/>
    </dgm:pt>
  </dgm:ptLst>
  <dgm:cxnLst>
    <dgm:cxn modelId="{81A7EE06-03C8-4CA5-B38C-C5918D362D3B}" srcId="{94C8DBB1-B796-4C50-B126-5A807BE8CEF8}" destId="{1E40CA69-E309-4203-A3D9-4C748238DFE6}" srcOrd="0" destOrd="0" parTransId="{0823A9D0-21AB-45A6-9FD2-E68AE02898BF}" sibTransId="{043DA9BC-AEF6-4E63-A065-7FA43F7806F6}"/>
    <dgm:cxn modelId="{E8C1A219-ADDD-4102-81F3-971C2CA02866}" srcId="{94C8DBB1-B796-4C50-B126-5A807BE8CEF8}" destId="{B5896CD3-1E34-41F2-AF82-5B16BAB5FEDE}" srcOrd="7" destOrd="0" parTransId="{997F01EA-29E9-44AF-884D-25C3801E33DD}" sibTransId="{03F67CF9-4D60-415E-886B-E0183F482ABC}"/>
    <dgm:cxn modelId="{75D00A3A-AB58-4555-9A0B-F41DA7A6B68D}" srcId="{94C8DBB1-B796-4C50-B126-5A807BE8CEF8}" destId="{77981A1F-10F8-430F-9BFB-7C36BF7BA086}" srcOrd="4" destOrd="0" parTransId="{F4FAC6EB-0CFB-4CEC-B411-EC5B9A48FFC1}" sibTransId="{BCCFB341-FBB4-49E5-B4A3-CCFC5BB90698}"/>
    <dgm:cxn modelId="{8F33C761-C079-4CA2-99FD-997EBD5FF4D8}" type="presOf" srcId="{7D5FB9CD-69D2-4401-8D6B-00E7DBEEF7C2}" destId="{E1060DA9-2787-4166-ACBF-B687309E4D20}" srcOrd="0" destOrd="0" presId="urn:microsoft.com/office/officeart/2005/8/layout/vList2"/>
    <dgm:cxn modelId="{99321548-95CF-49E4-810F-89C589971F67}" srcId="{94C8DBB1-B796-4C50-B126-5A807BE8CEF8}" destId="{DB361364-BA5C-4B16-A2F3-04C2CCFD0C84}" srcOrd="1" destOrd="0" parTransId="{ABFA09CA-46B7-4E4C-BB51-81A4DEF6A5CA}" sibTransId="{A66A9015-F37B-46AF-AA6B-ADE671DC6E4A}"/>
    <dgm:cxn modelId="{128B1D6E-0B51-47E3-9A34-301F5A3B4C50}" type="presOf" srcId="{59FF1E60-7C1A-4412-A077-5861F072D256}" destId="{3789A13C-99AA-4246-9A09-5D6042E6555F}" srcOrd="0" destOrd="0" presId="urn:microsoft.com/office/officeart/2005/8/layout/vList2"/>
    <dgm:cxn modelId="{19F17351-8259-46A8-846E-DEF3CFABFFA8}" type="presOf" srcId="{1DA645DE-383A-487A-9A80-4664903768AE}" destId="{18FA4D35-DCAA-4534-BD65-CA0CA00B794B}" srcOrd="0" destOrd="0" presId="urn:microsoft.com/office/officeart/2005/8/layout/vList2"/>
    <dgm:cxn modelId="{1894E07C-60CE-43B4-8DA6-B427C3246B80}" srcId="{94C8DBB1-B796-4C50-B126-5A807BE8CEF8}" destId="{8D313138-B6B1-406A-AF2D-DA58594C7814}" srcOrd="5" destOrd="0" parTransId="{31000B05-51F1-4BE9-9084-985DCC005B19}" sibTransId="{C97534B3-FDEB-4443-AB84-D12919D17CB5}"/>
    <dgm:cxn modelId="{1CC67F7E-B822-41AA-8DA8-23216EE9356A}" type="presOf" srcId="{1E40CA69-E309-4203-A3D9-4C748238DFE6}" destId="{22882099-61CD-46D4-AEF9-10590B092E1E}" srcOrd="0" destOrd="0" presId="urn:microsoft.com/office/officeart/2005/8/layout/vList2"/>
    <dgm:cxn modelId="{48A8577F-E63D-4BD7-B5DB-11B022970664}" srcId="{94C8DBB1-B796-4C50-B126-5A807BE8CEF8}" destId="{84F42A4D-C019-49C7-A737-25AB6B65FFD2}" srcOrd="6" destOrd="0" parTransId="{3D71CEF6-C947-44BB-8E16-25E8EDDA7441}" sibTransId="{0025EFDF-08FC-4F10-BE62-CBDEDE9D14F0}"/>
    <dgm:cxn modelId="{F1807D84-2FAC-4356-AD4C-5833D7BF72BA}" type="presOf" srcId="{77981A1F-10F8-430F-9BFB-7C36BF7BA086}" destId="{5D7C1303-2F95-4369-8AE8-ADD04AE096FB}" srcOrd="0" destOrd="0" presId="urn:microsoft.com/office/officeart/2005/8/layout/vList2"/>
    <dgm:cxn modelId="{DAF9448E-F82A-4050-A273-0FC3191D221F}" srcId="{94C8DBB1-B796-4C50-B126-5A807BE8CEF8}" destId="{7D5FB9CD-69D2-4401-8D6B-00E7DBEEF7C2}" srcOrd="11" destOrd="0" parTransId="{64572EEB-D7EF-4FF0-9DF8-94C5DBB00901}" sibTransId="{1F63FCCE-93F3-4928-AA0D-348BF455E919}"/>
    <dgm:cxn modelId="{F6C070A7-8684-45C0-B6E4-C82B143F834B}" type="presOf" srcId="{A48B2FD2-A700-4DF1-AEFB-2F9DA324A9DB}" destId="{6683E8DC-C39D-4AEB-9901-037F5BC665C5}" srcOrd="0" destOrd="0" presId="urn:microsoft.com/office/officeart/2005/8/layout/vList2"/>
    <dgm:cxn modelId="{D240FBAB-F65E-4569-91C6-C435F5B092B4}" srcId="{94C8DBB1-B796-4C50-B126-5A807BE8CEF8}" destId="{2EE39B46-9AAD-4CBC-8BEF-7D62239E7F45}" srcOrd="8" destOrd="0" parTransId="{308A3BE1-A2FE-40AC-9A0D-84B232D75C24}" sibTransId="{558FF601-8FE6-4663-9DDA-B49A653BFDE6}"/>
    <dgm:cxn modelId="{AEA44CB9-24A5-40FF-AFA4-E1615E73A01D}" srcId="{94C8DBB1-B796-4C50-B126-5A807BE8CEF8}" destId="{59FF1E60-7C1A-4412-A077-5861F072D256}" srcOrd="3" destOrd="0" parTransId="{F281EEAB-C365-43A8-B981-39110F066847}" sibTransId="{03EF2F00-7E97-46D5-99E4-7B87AFE01D21}"/>
    <dgm:cxn modelId="{2C6F64CA-79B7-41EC-A2F6-5479F608DCBB}" type="presOf" srcId="{94C8DBB1-B796-4C50-B126-5A807BE8CEF8}" destId="{B58B202B-0892-4A7A-A80F-42515B97511A}" srcOrd="0" destOrd="0" presId="urn:microsoft.com/office/officeart/2005/8/layout/vList2"/>
    <dgm:cxn modelId="{5716DBD5-CE9C-4998-9B76-9D9A8AA69096}" type="presOf" srcId="{25100895-42C3-4A3A-8E5C-094E72F41438}" destId="{941EA9B3-FDB2-459E-A6B9-DA1C9CB36259}" srcOrd="0" destOrd="0" presId="urn:microsoft.com/office/officeart/2005/8/layout/vList2"/>
    <dgm:cxn modelId="{9B8B8AE6-2F1F-4ECF-9464-8014A329CF95}" type="presOf" srcId="{DB361364-BA5C-4B16-A2F3-04C2CCFD0C84}" destId="{E26E5FCC-CF9D-4614-BDDD-B37860A398F7}" srcOrd="0" destOrd="0" presId="urn:microsoft.com/office/officeart/2005/8/layout/vList2"/>
    <dgm:cxn modelId="{AB9126ED-BEA0-459F-BEF3-82F7C9065A7C}" type="presOf" srcId="{84F42A4D-C019-49C7-A737-25AB6B65FFD2}" destId="{384B56C7-99B6-4DBF-BEBD-45958082D0A4}" srcOrd="0" destOrd="0" presId="urn:microsoft.com/office/officeart/2005/8/layout/vList2"/>
    <dgm:cxn modelId="{164ABFED-7022-44C3-A2AE-265460A6B316}" type="presOf" srcId="{B5896CD3-1E34-41F2-AF82-5B16BAB5FEDE}" destId="{57ECF19E-71D6-49BF-92D3-DD0957079D8F}" srcOrd="0" destOrd="0" presId="urn:microsoft.com/office/officeart/2005/8/layout/vList2"/>
    <dgm:cxn modelId="{31F567EE-F68B-4D4B-B271-8A43ED664118}" srcId="{94C8DBB1-B796-4C50-B126-5A807BE8CEF8}" destId="{1DA645DE-383A-487A-9A80-4664903768AE}" srcOrd="2" destOrd="0" parTransId="{8805C998-8323-428A-9180-D6A20CF86EA9}" sibTransId="{B2F7B510-3E8E-4711-B51E-EAE507B40776}"/>
    <dgm:cxn modelId="{154B50F3-2CD6-4DD1-B888-072131000CFF}" srcId="{94C8DBB1-B796-4C50-B126-5A807BE8CEF8}" destId="{A48B2FD2-A700-4DF1-AEFB-2F9DA324A9DB}" srcOrd="10" destOrd="0" parTransId="{D9C2A55A-3A13-495E-8875-54F3B6FB6236}" sibTransId="{45A834B6-349C-4587-BE1D-75F18C4F6AE1}"/>
    <dgm:cxn modelId="{3B6B75F3-958E-47D5-89D0-F6B151EEAABC}" type="presOf" srcId="{8D313138-B6B1-406A-AF2D-DA58594C7814}" destId="{A41FC908-E8CA-44F4-B9D8-6B9F42C42FFA}" srcOrd="0" destOrd="0" presId="urn:microsoft.com/office/officeart/2005/8/layout/vList2"/>
    <dgm:cxn modelId="{C7F373F4-EE55-4B5B-9F68-85498D9E6C3F}" type="presOf" srcId="{2EE39B46-9AAD-4CBC-8BEF-7D62239E7F45}" destId="{7A70D7C6-9FB8-4F92-AD68-FA97A40C2411}" srcOrd="0" destOrd="0" presId="urn:microsoft.com/office/officeart/2005/8/layout/vList2"/>
    <dgm:cxn modelId="{36DDF0F6-006F-4C1A-9B94-233404A9199C}" srcId="{94C8DBB1-B796-4C50-B126-5A807BE8CEF8}" destId="{25100895-42C3-4A3A-8E5C-094E72F41438}" srcOrd="9" destOrd="0" parTransId="{76388046-74C2-46FD-A45B-DFE3DB17E375}" sibTransId="{019CEDD9-DE2C-4B1D-9883-36EB94CE6BF7}"/>
    <dgm:cxn modelId="{81C4CD97-354F-46AD-94A2-79EC2F7F5C4B}" type="presParOf" srcId="{B58B202B-0892-4A7A-A80F-42515B97511A}" destId="{22882099-61CD-46D4-AEF9-10590B092E1E}" srcOrd="0" destOrd="0" presId="urn:microsoft.com/office/officeart/2005/8/layout/vList2"/>
    <dgm:cxn modelId="{B8552B97-4189-4B1F-A23F-D7A4495B8BED}" type="presParOf" srcId="{B58B202B-0892-4A7A-A80F-42515B97511A}" destId="{02D17DD3-4A3D-4E1D-9F09-BE1A6EF55343}" srcOrd="1" destOrd="0" presId="urn:microsoft.com/office/officeart/2005/8/layout/vList2"/>
    <dgm:cxn modelId="{FEAEEE16-E75E-4D04-AA6B-DABFA206E51D}" type="presParOf" srcId="{B58B202B-0892-4A7A-A80F-42515B97511A}" destId="{E26E5FCC-CF9D-4614-BDDD-B37860A398F7}" srcOrd="2" destOrd="0" presId="urn:microsoft.com/office/officeart/2005/8/layout/vList2"/>
    <dgm:cxn modelId="{9F8785AC-3CE5-45C1-A724-C15F74BE69B9}" type="presParOf" srcId="{B58B202B-0892-4A7A-A80F-42515B97511A}" destId="{08989302-DF11-4731-829B-FE62F82C3CCC}" srcOrd="3" destOrd="0" presId="urn:microsoft.com/office/officeart/2005/8/layout/vList2"/>
    <dgm:cxn modelId="{7845D85C-001A-42B5-89CA-A7D2E4BEE1A5}" type="presParOf" srcId="{B58B202B-0892-4A7A-A80F-42515B97511A}" destId="{18FA4D35-DCAA-4534-BD65-CA0CA00B794B}" srcOrd="4" destOrd="0" presId="urn:microsoft.com/office/officeart/2005/8/layout/vList2"/>
    <dgm:cxn modelId="{6C8911AC-72E2-4F09-A56D-938218253F92}" type="presParOf" srcId="{B58B202B-0892-4A7A-A80F-42515B97511A}" destId="{9FCABECA-C0A3-45EB-994E-0253ADC92A31}" srcOrd="5" destOrd="0" presId="urn:microsoft.com/office/officeart/2005/8/layout/vList2"/>
    <dgm:cxn modelId="{3BCD6E4C-442B-4B11-80EF-6F6881DAE980}" type="presParOf" srcId="{B58B202B-0892-4A7A-A80F-42515B97511A}" destId="{3789A13C-99AA-4246-9A09-5D6042E6555F}" srcOrd="6" destOrd="0" presId="urn:microsoft.com/office/officeart/2005/8/layout/vList2"/>
    <dgm:cxn modelId="{15F3499C-A91F-48C7-8296-4AABC3358FEF}" type="presParOf" srcId="{B58B202B-0892-4A7A-A80F-42515B97511A}" destId="{54DB67C0-5017-4B15-A246-61D203E1EBD1}" srcOrd="7" destOrd="0" presId="urn:microsoft.com/office/officeart/2005/8/layout/vList2"/>
    <dgm:cxn modelId="{F4B893F6-8EF5-4EAB-82EE-90D854654B68}" type="presParOf" srcId="{B58B202B-0892-4A7A-A80F-42515B97511A}" destId="{5D7C1303-2F95-4369-8AE8-ADD04AE096FB}" srcOrd="8" destOrd="0" presId="urn:microsoft.com/office/officeart/2005/8/layout/vList2"/>
    <dgm:cxn modelId="{8946E20F-F420-4264-88E0-92DFB41F21B0}" type="presParOf" srcId="{B58B202B-0892-4A7A-A80F-42515B97511A}" destId="{DD0F22C7-E9A6-442E-BC36-7DC5D9F75DB5}" srcOrd="9" destOrd="0" presId="urn:microsoft.com/office/officeart/2005/8/layout/vList2"/>
    <dgm:cxn modelId="{294377B5-1D0C-4EDD-BCB7-51FC6E3C8351}" type="presParOf" srcId="{B58B202B-0892-4A7A-A80F-42515B97511A}" destId="{A41FC908-E8CA-44F4-B9D8-6B9F42C42FFA}" srcOrd="10" destOrd="0" presId="urn:microsoft.com/office/officeart/2005/8/layout/vList2"/>
    <dgm:cxn modelId="{55611B6C-6724-4C80-A870-14242BBAF67C}" type="presParOf" srcId="{B58B202B-0892-4A7A-A80F-42515B97511A}" destId="{FFEA7AEF-0985-4D61-A539-7764E82F0CA4}" srcOrd="11" destOrd="0" presId="urn:microsoft.com/office/officeart/2005/8/layout/vList2"/>
    <dgm:cxn modelId="{FDE93BB7-DFD1-4865-9365-8603725097B8}" type="presParOf" srcId="{B58B202B-0892-4A7A-A80F-42515B97511A}" destId="{384B56C7-99B6-4DBF-BEBD-45958082D0A4}" srcOrd="12" destOrd="0" presId="urn:microsoft.com/office/officeart/2005/8/layout/vList2"/>
    <dgm:cxn modelId="{CB9BB2AD-66B6-486B-8BDA-D13D3EE338D7}" type="presParOf" srcId="{B58B202B-0892-4A7A-A80F-42515B97511A}" destId="{A27CFD18-7317-4C17-80F1-8044E106DED9}" srcOrd="13" destOrd="0" presId="urn:microsoft.com/office/officeart/2005/8/layout/vList2"/>
    <dgm:cxn modelId="{5179B839-C76D-4816-A507-5318015D8D25}" type="presParOf" srcId="{B58B202B-0892-4A7A-A80F-42515B97511A}" destId="{57ECF19E-71D6-49BF-92D3-DD0957079D8F}" srcOrd="14" destOrd="0" presId="urn:microsoft.com/office/officeart/2005/8/layout/vList2"/>
    <dgm:cxn modelId="{6C6F8621-5085-4CDA-8C5F-52D8E8FD0FC4}" type="presParOf" srcId="{B58B202B-0892-4A7A-A80F-42515B97511A}" destId="{4B6C9190-6B58-4580-97C4-E388878586D8}" srcOrd="15" destOrd="0" presId="urn:microsoft.com/office/officeart/2005/8/layout/vList2"/>
    <dgm:cxn modelId="{F62A8C55-DB80-4CFA-A5A7-49C44BDAEFF3}" type="presParOf" srcId="{B58B202B-0892-4A7A-A80F-42515B97511A}" destId="{7A70D7C6-9FB8-4F92-AD68-FA97A40C2411}" srcOrd="16" destOrd="0" presId="urn:microsoft.com/office/officeart/2005/8/layout/vList2"/>
    <dgm:cxn modelId="{51F48B2F-93A5-4795-8AA8-A1E7330AA1D2}" type="presParOf" srcId="{B58B202B-0892-4A7A-A80F-42515B97511A}" destId="{286B3B72-579F-4CAD-A168-8B29F8A16208}" srcOrd="17" destOrd="0" presId="urn:microsoft.com/office/officeart/2005/8/layout/vList2"/>
    <dgm:cxn modelId="{41376B38-69A8-4B81-805C-4E62CCF055F4}" type="presParOf" srcId="{B58B202B-0892-4A7A-A80F-42515B97511A}" destId="{941EA9B3-FDB2-459E-A6B9-DA1C9CB36259}" srcOrd="18" destOrd="0" presId="urn:microsoft.com/office/officeart/2005/8/layout/vList2"/>
    <dgm:cxn modelId="{341FB888-2FA2-4B0E-9811-12105C6E38EA}" type="presParOf" srcId="{B58B202B-0892-4A7A-A80F-42515B97511A}" destId="{BB47AAAC-53FA-433C-9F3B-6E11BFBC23F3}" srcOrd="19" destOrd="0" presId="urn:microsoft.com/office/officeart/2005/8/layout/vList2"/>
    <dgm:cxn modelId="{72B29BC4-286C-424A-83AB-B0EB75845ECA}" type="presParOf" srcId="{B58B202B-0892-4A7A-A80F-42515B97511A}" destId="{6683E8DC-C39D-4AEB-9901-037F5BC665C5}" srcOrd="20" destOrd="0" presId="urn:microsoft.com/office/officeart/2005/8/layout/vList2"/>
    <dgm:cxn modelId="{153C8717-A655-4280-9EBF-C91F1E3174A4}" type="presParOf" srcId="{B58B202B-0892-4A7A-A80F-42515B97511A}" destId="{C82DD85E-376C-4326-ABD4-FF1A9C157D37}" srcOrd="21" destOrd="0" presId="urn:microsoft.com/office/officeart/2005/8/layout/vList2"/>
    <dgm:cxn modelId="{3A3C624C-BE99-4023-8CEB-A3930B48D7ED}" type="presParOf" srcId="{B58B202B-0892-4A7A-A80F-42515B97511A}" destId="{E1060DA9-2787-4166-ACBF-B687309E4D20}"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8DBB1-B796-4C50-B126-5A807BE8CEF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E40CA69-E309-4203-A3D9-4C748238DFE6}">
      <dgm:prSet/>
      <dgm:spPr/>
      <dgm:t>
        <a:bodyPr/>
        <a:lstStyle/>
        <a:p>
          <a:r>
            <a:rPr lang="pl-PL"/>
            <a:t>Analiza desk research</a:t>
          </a:r>
          <a:endParaRPr lang="en-US"/>
        </a:p>
      </dgm:t>
    </dgm:pt>
    <dgm:pt modelId="{0823A9D0-21AB-45A6-9FD2-E68AE02898BF}" type="parTrans" cxnId="{81A7EE06-03C8-4CA5-B38C-C5918D362D3B}">
      <dgm:prSet/>
      <dgm:spPr/>
      <dgm:t>
        <a:bodyPr/>
        <a:lstStyle/>
        <a:p>
          <a:endParaRPr lang="en-US"/>
        </a:p>
      </dgm:t>
    </dgm:pt>
    <dgm:pt modelId="{043DA9BC-AEF6-4E63-A065-7FA43F7806F6}" type="sibTrans" cxnId="{81A7EE06-03C8-4CA5-B38C-C5918D362D3B}">
      <dgm:prSet/>
      <dgm:spPr/>
      <dgm:t>
        <a:bodyPr/>
        <a:lstStyle/>
        <a:p>
          <a:endParaRPr lang="en-US"/>
        </a:p>
      </dgm:t>
    </dgm:pt>
    <dgm:pt modelId="{C30C5942-1495-4E23-8508-D56C8FAFA6CD}">
      <dgm:prSet/>
      <dgm:spPr/>
      <dgm:t>
        <a:bodyPr/>
        <a:lstStyle/>
        <a:p>
          <a:r>
            <a:rPr lang="pl-PL"/>
            <a:t>Metoda kartograficzna</a:t>
          </a:r>
          <a:endParaRPr lang="en-US"/>
        </a:p>
      </dgm:t>
    </dgm:pt>
    <dgm:pt modelId="{8959E8F6-A4AC-4A43-A190-A0AD429E4E27}" type="parTrans" cxnId="{9E54EFA0-A31A-4AF4-985F-1D5B6CFC5AD6}">
      <dgm:prSet/>
      <dgm:spPr/>
      <dgm:t>
        <a:bodyPr/>
        <a:lstStyle/>
        <a:p>
          <a:endParaRPr lang="en-US"/>
        </a:p>
      </dgm:t>
    </dgm:pt>
    <dgm:pt modelId="{928566D7-807A-42BC-B794-EE7A6DDDC8F1}" type="sibTrans" cxnId="{9E54EFA0-A31A-4AF4-985F-1D5B6CFC5AD6}">
      <dgm:prSet/>
      <dgm:spPr/>
      <dgm:t>
        <a:bodyPr/>
        <a:lstStyle/>
        <a:p>
          <a:endParaRPr lang="en-US"/>
        </a:p>
      </dgm:t>
    </dgm:pt>
    <dgm:pt modelId="{8409FB77-B81E-477D-8BDB-889285F4661B}">
      <dgm:prSet/>
      <dgm:spPr/>
      <dgm:t>
        <a:bodyPr/>
        <a:lstStyle/>
        <a:p>
          <a:r>
            <a:rPr lang="pl-PL"/>
            <a:t>Analiza statystyczna</a:t>
          </a:r>
          <a:endParaRPr lang="en-US"/>
        </a:p>
      </dgm:t>
    </dgm:pt>
    <dgm:pt modelId="{4FAD4B29-FCA6-4B61-B0CD-F082A09F47D5}" type="parTrans" cxnId="{61AE6D31-355A-4A0B-B11F-8A0A6AA35A27}">
      <dgm:prSet/>
      <dgm:spPr/>
      <dgm:t>
        <a:bodyPr/>
        <a:lstStyle/>
        <a:p>
          <a:endParaRPr lang="en-US"/>
        </a:p>
      </dgm:t>
    </dgm:pt>
    <dgm:pt modelId="{5110AEB9-1E8C-46AF-B9E4-EE28212679E4}" type="sibTrans" cxnId="{61AE6D31-355A-4A0B-B11F-8A0A6AA35A27}">
      <dgm:prSet/>
      <dgm:spPr/>
      <dgm:t>
        <a:bodyPr/>
        <a:lstStyle/>
        <a:p>
          <a:endParaRPr lang="en-US"/>
        </a:p>
      </dgm:t>
    </dgm:pt>
    <dgm:pt modelId="{0FBB75EE-3D5E-447C-B553-156F92D2F5D4}">
      <dgm:prSet/>
      <dgm:spPr/>
      <dgm:t>
        <a:bodyPr/>
        <a:lstStyle/>
        <a:p>
          <a:r>
            <a:rPr lang="pl-PL" dirty="0"/>
            <a:t>CAWI z mieszkańcami i studentami</a:t>
          </a:r>
          <a:endParaRPr lang="en-US" dirty="0"/>
        </a:p>
      </dgm:t>
    </dgm:pt>
    <dgm:pt modelId="{77AC953A-0CD9-4F08-97C8-324AB2EB0A0D}" type="parTrans" cxnId="{6B25CEE4-4BA1-4065-99C9-5C7237271C15}">
      <dgm:prSet/>
      <dgm:spPr/>
      <dgm:t>
        <a:bodyPr/>
        <a:lstStyle/>
        <a:p>
          <a:endParaRPr lang="en-US"/>
        </a:p>
      </dgm:t>
    </dgm:pt>
    <dgm:pt modelId="{2840E5E1-594B-46F8-BBF3-5F4E6CE4F259}" type="sibTrans" cxnId="{6B25CEE4-4BA1-4065-99C9-5C7237271C15}">
      <dgm:prSet/>
      <dgm:spPr/>
      <dgm:t>
        <a:bodyPr/>
        <a:lstStyle/>
        <a:p>
          <a:endParaRPr lang="en-US"/>
        </a:p>
      </dgm:t>
    </dgm:pt>
    <dgm:pt modelId="{5E75A2F0-9736-4A43-B15A-B184B599AE3F}">
      <dgm:prSet/>
      <dgm:spPr/>
      <dgm:t>
        <a:bodyPr/>
        <a:lstStyle/>
        <a:p>
          <a:r>
            <a:rPr lang="pl-PL" dirty="0"/>
            <a:t>Analiza zawartości stron internetowych podkarpackich JST</a:t>
          </a:r>
          <a:endParaRPr lang="en-US" dirty="0"/>
        </a:p>
      </dgm:t>
    </dgm:pt>
    <dgm:pt modelId="{585C1B04-B18F-4A52-A65B-EFB24DC1F296}" type="parTrans" cxnId="{A53721F0-3295-443F-8235-402E37FAF50F}">
      <dgm:prSet/>
      <dgm:spPr/>
      <dgm:t>
        <a:bodyPr/>
        <a:lstStyle/>
        <a:p>
          <a:endParaRPr lang="en-US"/>
        </a:p>
      </dgm:t>
    </dgm:pt>
    <dgm:pt modelId="{073B4A49-5F0A-4979-83E8-A308A7BAFF1D}" type="sibTrans" cxnId="{A53721F0-3295-443F-8235-402E37FAF50F}">
      <dgm:prSet/>
      <dgm:spPr/>
      <dgm:t>
        <a:bodyPr/>
        <a:lstStyle/>
        <a:p>
          <a:endParaRPr lang="en-US"/>
        </a:p>
      </dgm:t>
    </dgm:pt>
    <dgm:pt modelId="{09E2E2E4-5F78-4476-87D6-2AE88ACB9E20}">
      <dgm:prSet/>
      <dgm:spPr/>
      <dgm:t>
        <a:bodyPr/>
        <a:lstStyle/>
        <a:p>
          <a:r>
            <a:rPr lang="pl-PL" dirty="0"/>
            <a:t>IDI/TDI</a:t>
          </a:r>
          <a:endParaRPr lang="en-US" dirty="0"/>
        </a:p>
      </dgm:t>
    </dgm:pt>
    <dgm:pt modelId="{D3E77DAD-9670-426E-A9A0-1DDA7B210124}" type="parTrans" cxnId="{39028EF6-D3A8-4AED-8852-B9597314B338}">
      <dgm:prSet/>
      <dgm:spPr/>
      <dgm:t>
        <a:bodyPr/>
        <a:lstStyle/>
        <a:p>
          <a:endParaRPr lang="en-US"/>
        </a:p>
      </dgm:t>
    </dgm:pt>
    <dgm:pt modelId="{F7F8B580-B448-417F-ABB5-A8518A7C2434}" type="sibTrans" cxnId="{39028EF6-D3A8-4AED-8852-B9597314B338}">
      <dgm:prSet/>
      <dgm:spPr/>
      <dgm:t>
        <a:bodyPr/>
        <a:lstStyle/>
        <a:p>
          <a:endParaRPr lang="en-US"/>
        </a:p>
      </dgm:t>
    </dgm:pt>
    <dgm:pt modelId="{1F01431F-87BE-477B-B936-F54C1C3C0BB5}">
      <dgm:prSet/>
      <dgm:spPr/>
      <dgm:t>
        <a:bodyPr/>
        <a:lstStyle/>
        <a:p>
          <a:r>
            <a:rPr lang="pl-PL" dirty="0"/>
            <a:t>FGI</a:t>
          </a:r>
          <a:endParaRPr lang="en-US" dirty="0"/>
        </a:p>
      </dgm:t>
    </dgm:pt>
    <dgm:pt modelId="{0BF82606-84A2-411A-BF76-9D22C4683B90}" type="parTrans" cxnId="{788D43C3-FCD7-40DB-97DC-D4F13AAB69D5}">
      <dgm:prSet/>
      <dgm:spPr/>
      <dgm:t>
        <a:bodyPr/>
        <a:lstStyle/>
        <a:p>
          <a:endParaRPr lang="en-US"/>
        </a:p>
      </dgm:t>
    </dgm:pt>
    <dgm:pt modelId="{55501D8F-1ACD-4AB1-9087-8F4B09F2C5FD}" type="sibTrans" cxnId="{788D43C3-FCD7-40DB-97DC-D4F13AAB69D5}">
      <dgm:prSet/>
      <dgm:spPr/>
      <dgm:t>
        <a:bodyPr/>
        <a:lstStyle/>
        <a:p>
          <a:endParaRPr lang="en-US"/>
        </a:p>
      </dgm:t>
    </dgm:pt>
    <dgm:pt modelId="{44AF8A29-EEA5-4367-918E-861DDDB156AE}">
      <dgm:prSet/>
      <dgm:spPr/>
      <dgm:t>
        <a:bodyPr/>
        <a:lstStyle/>
        <a:p>
          <a:r>
            <a:rPr lang="pl-PL"/>
            <a:t>Analiza SWOT</a:t>
          </a:r>
          <a:endParaRPr lang="en-US"/>
        </a:p>
      </dgm:t>
    </dgm:pt>
    <dgm:pt modelId="{A6FD9EA1-3A60-4102-9357-4699FA90C5ED}" type="parTrans" cxnId="{2DB61CCE-5DCF-4B26-8188-3FC48467D85A}">
      <dgm:prSet/>
      <dgm:spPr/>
      <dgm:t>
        <a:bodyPr/>
        <a:lstStyle/>
        <a:p>
          <a:endParaRPr lang="en-US"/>
        </a:p>
      </dgm:t>
    </dgm:pt>
    <dgm:pt modelId="{41478F27-7DF9-49C4-9F57-E9B304AF4313}" type="sibTrans" cxnId="{2DB61CCE-5DCF-4B26-8188-3FC48467D85A}">
      <dgm:prSet/>
      <dgm:spPr/>
      <dgm:t>
        <a:bodyPr/>
        <a:lstStyle/>
        <a:p>
          <a:endParaRPr lang="en-US"/>
        </a:p>
      </dgm:t>
    </dgm:pt>
    <dgm:pt modelId="{48638F31-92D2-4C33-B45F-5A62E7F19599}">
      <dgm:prSet/>
      <dgm:spPr/>
      <dgm:t>
        <a:bodyPr/>
        <a:lstStyle/>
        <a:p>
          <a:r>
            <a:rPr lang="pl-PL"/>
            <a:t>Panel ekspertów</a:t>
          </a:r>
          <a:endParaRPr lang="en-US"/>
        </a:p>
      </dgm:t>
    </dgm:pt>
    <dgm:pt modelId="{0DCEE2B1-B962-4EB3-82ED-408FA5AB9A34}" type="parTrans" cxnId="{29DA76D9-02C4-4B40-AA5C-ED7E6B0810A6}">
      <dgm:prSet/>
      <dgm:spPr/>
      <dgm:t>
        <a:bodyPr/>
        <a:lstStyle/>
        <a:p>
          <a:endParaRPr lang="en-US"/>
        </a:p>
      </dgm:t>
    </dgm:pt>
    <dgm:pt modelId="{D11A8844-1C25-4D9F-B5AB-98E9A8D0BF4D}" type="sibTrans" cxnId="{29DA76D9-02C4-4B40-AA5C-ED7E6B0810A6}">
      <dgm:prSet/>
      <dgm:spPr/>
      <dgm:t>
        <a:bodyPr/>
        <a:lstStyle/>
        <a:p>
          <a:endParaRPr lang="en-US"/>
        </a:p>
      </dgm:t>
    </dgm:pt>
    <dgm:pt modelId="{86DF53A6-FDB2-470C-A043-C98EDF240C13}">
      <dgm:prSet/>
      <dgm:spPr/>
      <dgm:t>
        <a:bodyPr/>
        <a:lstStyle/>
        <a:p>
          <a:r>
            <a:rPr lang="pl-PL" dirty="0"/>
            <a:t>Warsztat heurystyczny</a:t>
          </a:r>
          <a:endParaRPr lang="en-US" dirty="0"/>
        </a:p>
      </dgm:t>
    </dgm:pt>
    <dgm:pt modelId="{C0E93F8C-C5B1-4751-B9D8-A95BC29B664E}" type="parTrans" cxnId="{C836A090-4701-40C1-843F-27C0E2444507}">
      <dgm:prSet/>
      <dgm:spPr/>
      <dgm:t>
        <a:bodyPr/>
        <a:lstStyle/>
        <a:p>
          <a:endParaRPr lang="pl-PL"/>
        </a:p>
      </dgm:t>
    </dgm:pt>
    <dgm:pt modelId="{184841D3-C1EB-47F8-A75F-DF1AF38F881C}" type="sibTrans" cxnId="{C836A090-4701-40C1-843F-27C0E2444507}">
      <dgm:prSet/>
      <dgm:spPr/>
      <dgm:t>
        <a:bodyPr/>
        <a:lstStyle/>
        <a:p>
          <a:endParaRPr lang="pl-PL"/>
        </a:p>
      </dgm:t>
    </dgm:pt>
    <dgm:pt modelId="{67BDAC87-9144-487E-BDAF-5D022426B462}">
      <dgm:prSet/>
      <dgm:spPr/>
      <dgm:t>
        <a:bodyPr/>
        <a:lstStyle/>
        <a:p>
          <a:r>
            <a:rPr lang="pl-PL" dirty="0"/>
            <a:t>Studium przypadku</a:t>
          </a:r>
          <a:endParaRPr lang="en-US" dirty="0"/>
        </a:p>
      </dgm:t>
    </dgm:pt>
    <dgm:pt modelId="{57C4DBC3-EBB0-42B0-9011-2F4FE9C4FC55}" type="parTrans" cxnId="{26EBBE9B-DC16-45DF-867B-657F49836C62}">
      <dgm:prSet/>
      <dgm:spPr/>
      <dgm:t>
        <a:bodyPr/>
        <a:lstStyle/>
        <a:p>
          <a:endParaRPr lang="pl-PL"/>
        </a:p>
      </dgm:t>
    </dgm:pt>
    <dgm:pt modelId="{293A2A9D-4926-4447-AA46-A389AD25DE4C}" type="sibTrans" cxnId="{26EBBE9B-DC16-45DF-867B-657F49836C62}">
      <dgm:prSet/>
      <dgm:spPr/>
      <dgm:t>
        <a:bodyPr/>
        <a:lstStyle/>
        <a:p>
          <a:endParaRPr lang="pl-PL"/>
        </a:p>
      </dgm:t>
    </dgm:pt>
    <dgm:pt modelId="{B58B202B-0892-4A7A-A80F-42515B97511A}" type="pres">
      <dgm:prSet presAssocID="{94C8DBB1-B796-4C50-B126-5A807BE8CEF8}" presName="linear" presStyleCnt="0">
        <dgm:presLayoutVars>
          <dgm:animLvl val="lvl"/>
          <dgm:resizeHandles val="exact"/>
        </dgm:presLayoutVars>
      </dgm:prSet>
      <dgm:spPr/>
    </dgm:pt>
    <dgm:pt modelId="{22882099-61CD-46D4-AEF9-10590B092E1E}" type="pres">
      <dgm:prSet presAssocID="{1E40CA69-E309-4203-A3D9-4C748238DFE6}" presName="parentText" presStyleLbl="node1" presStyleIdx="0" presStyleCnt="11">
        <dgm:presLayoutVars>
          <dgm:chMax val="0"/>
          <dgm:bulletEnabled val="1"/>
        </dgm:presLayoutVars>
      </dgm:prSet>
      <dgm:spPr/>
    </dgm:pt>
    <dgm:pt modelId="{02D17DD3-4A3D-4E1D-9F09-BE1A6EF55343}" type="pres">
      <dgm:prSet presAssocID="{043DA9BC-AEF6-4E63-A065-7FA43F7806F6}" presName="spacer" presStyleCnt="0"/>
      <dgm:spPr/>
    </dgm:pt>
    <dgm:pt modelId="{F909E0C0-81F9-4A9D-B920-A7D6D752E0E4}" type="pres">
      <dgm:prSet presAssocID="{C30C5942-1495-4E23-8508-D56C8FAFA6CD}" presName="parentText" presStyleLbl="node1" presStyleIdx="1" presStyleCnt="11">
        <dgm:presLayoutVars>
          <dgm:chMax val="0"/>
          <dgm:bulletEnabled val="1"/>
        </dgm:presLayoutVars>
      </dgm:prSet>
      <dgm:spPr/>
    </dgm:pt>
    <dgm:pt modelId="{02772B07-3477-48D8-BB04-FB2FE3D76C54}" type="pres">
      <dgm:prSet presAssocID="{928566D7-807A-42BC-B794-EE7A6DDDC8F1}" presName="spacer" presStyleCnt="0"/>
      <dgm:spPr/>
    </dgm:pt>
    <dgm:pt modelId="{44E2A9CC-5C4A-4481-8CF5-6A2A18E005D1}" type="pres">
      <dgm:prSet presAssocID="{8409FB77-B81E-477D-8BDB-889285F4661B}" presName="parentText" presStyleLbl="node1" presStyleIdx="2" presStyleCnt="11">
        <dgm:presLayoutVars>
          <dgm:chMax val="0"/>
          <dgm:bulletEnabled val="1"/>
        </dgm:presLayoutVars>
      </dgm:prSet>
      <dgm:spPr/>
    </dgm:pt>
    <dgm:pt modelId="{11570A60-68A0-495F-95E7-3AAD1BE0A484}" type="pres">
      <dgm:prSet presAssocID="{5110AEB9-1E8C-46AF-B9E4-EE28212679E4}" presName="spacer" presStyleCnt="0"/>
      <dgm:spPr/>
    </dgm:pt>
    <dgm:pt modelId="{E845B5B6-2196-48DF-8741-5AFFDD6E41C3}" type="pres">
      <dgm:prSet presAssocID="{0FBB75EE-3D5E-447C-B553-156F92D2F5D4}" presName="parentText" presStyleLbl="node1" presStyleIdx="3" presStyleCnt="11">
        <dgm:presLayoutVars>
          <dgm:chMax val="0"/>
          <dgm:bulletEnabled val="1"/>
        </dgm:presLayoutVars>
      </dgm:prSet>
      <dgm:spPr/>
    </dgm:pt>
    <dgm:pt modelId="{CB4FDF66-4D79-4AC5-AFBE-B003D12D0219}" type="pres">
      <dgm:prSet presAssocID="{2840E5E1-594B-46F8-BBF3-5F4E6CE4F259}" presName="spacer" presStyleCnt="0"/>
      <dgm:spPr/>
    </dgm:pt>
    <dgm:pt modelId="{49249CED-593E-449C-BE91-66F400E7B2E6}" type="pres">
      <dgm:prSet presAssocID="{5E75A2F0-9736-4A43-B15A-B184B599AE3F}" presName="parentText" presStyleLbl="node1" presStyleIdx="4" presStyleCnt="11">
        <dgm:presLayoutVars>
          <dgm:chMax val="0"/>
          <dgm:bulletEnabled val="1"/>
        </dgm:presLayoutVars>
      </dgm:prSet>
      <dgm:spPr/>
    </dgm:pt>
    <dgm:pt modelId="{9D603AEB-7EE6-495D-91B1-072D4AC99750}" type="pres">
      <dgm:prSet presAssocID="{073B4A49-5F0A-4979-83E8-A308A7BAFF1D}" presName="spacer" presStyleCnt="0"/>
      <dgm:spPr/>
    </dgm:pt>
    <dgm:pt modelId="{63C43F00-0844-47C3-8A17-4561F0301412}" type="pres">
      <dgm:prSet presAssocID="{09E2E2E4-5F78-4476-87D6-2AE88ACB9E20}" presName="parentText" presStyleLbl="node1" presStyleIdx="5" presStyleCnt="11">
        <dgm:presLayoutVars>
          <dgm:chMax val="0"/>
          <dgm:bulletEnabled val="1"/>
        </dgm:presLayoutVars>
      </dgm:prSet>
      <dgm:spPr/>
    </dgm:pt>
    <dgm:pt modelId="{B3D44702-B008-4D7E-9E5C-C6ACA9C4D71A}" type="pres">
      <dgm:prSet presAssocID="{F7F8B580-B448-417F-ABB5-A8518A7C2434}" presName="spacer" presStyleCnt="0"/>
      <dgm:spPr/>
    </dgm:pt>
    <dgm:pt modelId="{E44739A1-AE61-41E2-8AF1-722B1936CDC3}" type="pres">
      <dgm:prSet presAssocID="{1F01431F-87BE-477B-B936-F54C1C3C0BB5}" presName="parentText" presStyleLbl="node1" presStyleIdx="6" presStyleCnt="11">
        <dgm:presLayoutVars>
          <dgm:chMax val="0"/>
          <dgm:bulletEnabled val="1"/>
        </dgm:presLayoutVars>
      </dgm:prSet>
      <dgm:spPr/>
    </dgm:pt>
    <dgm:pt modelId="{04E15836-91B9-44EB-997B-0F44C7DE1655}" type="pres">
      <dgm:prSet presAssocID="{55501D8F-1ACD-4AB1-9087-8F4B09F2C5FD}" presName="spacer" presStyleCnt="0"/>
      <dgm:spPr/>
    </dgm:pt>
    <dgm:pt modelId="{BE43726F-1757-44C4-AC8C-6C8DB5602BCC}" type="pres">
      <dgm:prSet presAssocID="{86DF53A6-FDB2-470C-A043-C98EDF240C13}" presName="parentText" presStyleLbl="node1" presStyleIdx="7" presStyleCnt="11">
        <dgm:presLayoutVars>
          <dgm:chMax val="0"/>
          <dgm:bulletEnabled val="1"/>
        </dgm:presLayoutVars>
      </dgm:prSet>
      <dgm:spPr/>
    </dgm:pt>
    <dgm:pt modelId="{A6A8C633-F93F-4C27-B99C-1114481480D0}" type="pres">
      <dgm:prSet presAssocID="{184841D3-C1EB-47F8-A75F-DF1AF38F881C}" presName="spacer" presStyleCnt="0"/>
      <dgm:spPr/>
    </dgm:pt>
    <dgm:pt modelId="{2CC0F775-D5FA-4736-BDF3-EE5302976F03}" type="pres">
      <dgm:prSet presAssocID="{67BDAC87-9144-487E-BDAF-5D022426B462}" presName="parentText" presStyleLbl="node1" presStyleIdx="8" presStyleCnt="11">
        <dgm:presLayoutVars>
          <dgm:chMax val="0"/>
          <dgm:bulletEnabled val="1"/>
        </dgm:presLayoutVars>
      </dgm:prSet>
      <dgm:spPr/>
    </dgm:pt>
    <dgm:pt modelId="{4D37265D-3191-4C37-813A-0C3714DD9872}" type="pres">
      <dgm:prSet presAssocID="{293A2A9D-4926-4447-AA46-A389AD25DE4C}" presName="spacer" presStyleCnt="0"/>
      <dgm:spPr/>
    </dgm:pt>
    <dgm:pt modelId="{A148DC27-7D48-402E-A5D2-4BC983F6E5A8}" type="pres">
      <dgm:prSet presAssocID="{44AF8A29-EEA5-4367-918E-861DDDB156AE}" presName="parentText" presStyleLbl="node1" presStyleIdx="9" presStyleCnt="11">
        <dgm:presLayoutVars>
          <dgm:chMax val="0"/>
          <dgm:bulletEnabled val="1"/>
        </dgm:presLayoutVars>
      </dgm:prSet>
      <dgm:spPr/>
    </dgm:pt>
    <dgm:pt modelId="{72210BD2-155D-4977-9007-B19D3ABDB063}" type="pres">
      <dgm:prSet presAssocID="{41478F27-7DF9-49C4-9F57-E9B304AF4313}" presName="spacer" presStyleCnt="0"/>
      <dgm:spPr/>
    </dgm:pt>
    <dgm:pt modelId="{D4D9B2E8-2FE1-4409-83EB-FCBF0845709B}" type="pres">
      <dgm:prSet presAssocID="{48638F31-92D2-4C33-B45F-5A62E7F19599}" presName="parentText" presStyleLbl="node1" presStyleIdx="10" presStyleCnt="11">
        <dgm:presLayoutVars>
          <dgm:chMax val="0"/>
          <dgm:bulletEnabled val="1"/>
        </dgm:presLayoutVars>
      </dgm:prSet>
      <dgm:spPr/>
    </dgm:pt>
  </dgm:ptLst>
  <dgm:cxnLst>
    <dgm:cxn modelId="{81A7EE06-03C8-4CA5-B38C-C5918D362D3B}" srcId="{94C8DBB1-B796-4C50-B126-5A807BE8CEF8}" destId="{1E40CA69-E309-4203-A3D9-4C748238DFE6}" srcOrd="0" destOrd="0" parTransId="{0823A9D0-21AB-45A6-9FD2-E68AE02898BF}" sibTransId="{043DA9BC-AEF6-4E63-A065-7FA43F7806F6}"/>
    <dgm:cxn modelId="{97747412-46E9-4137-BA21-A17C3B73C20F}" type="presOf" srcId="{48638F31-92D2-4C33-B45F-5A62E7F19599}" destId="{D4D9B2E8-2FE1-4409-83EB-FCBF0845709B}" srcOrd="0" destOrd="0" presId="urn:microsoft.com/office/officeart/2005/8/layout/vList2"/>
    <dgm:cxn modelId="{E5A48813-5554-4FE1-A388-9182B32B7C05}" type="presOf" srcId="{C30C5942-1495-4E23-8508-D56C8FAFA6CD}" destId="{F909E0C0-81F9-4A9D-B920-A7D6D752E0E4}" srcOrd="0" destOrd="0" presId="urn:microsoft.com/office/officeart/2005/8/layout/vList2"/>
    <dgm:cxn modelId="{DB88D816-7C2F-4FBA-95FB-90CDACDCF88F}" type="presOf" srcId="{44AF8A29-EEA5-4367-918E-861DDDB156AE}" destId="{A148DC27-7D48-402E-A5D2-4BC983F6E5A8}" srcOrd="0" destOrd="0" presId="urn:microsoft.com/office/officeart/2005/8/layout/vList2"/>
    <dgm:cxn modelId="{61AE6D31-355A-4A0B-B11F-8A0A6AA35A27}" srcId="{94C8DBB1-B796-4C50-B126-5A807BE8CEF8}" destId="{8409FB77-B81E-477D-8BDB-889285F4661B}" srcOrd="2" destOrd="0" parTransId="{4FAD4B29-FCA6-4B61-B0CD-F082A09F47D5}" sibTransId="{5110AEB9-1E8C-46AF-B9E4-EE28212679E4}"/>
    <dgm:cxn modelId="{6366053A-6F21-464F-A4C4-5A7F352E5067}" type="presOf" srcId="{8409FB77-B81E-477D-8BDB-889285F4661B}" destId="{44E2A9CC-5C4A-4481-8CF5-6A2A18E005D1}" srcOrd="0" destOrd="0" presId="urn:microsoft.com/office/officeart/2005/8/layout/vList2"/>
    <dgm:cxn modelId="{FC7F9E6C-7ABF-4840-948D-523C123D12BF}" type="presOf" srcId="{67BDAC87-9144-487E-BDAF-5D022426B462}" destId="{2CC0F775-D5FA-4736-BDF3-EE5302976F03}" srcOrd="0" destOrd="0" presId="urn:microsoft.com/office/officeart/2005/8/layout/vList2"/>
    <dgm:cxn modelId="{1CC67F7E-B822-41AA-8DA8-23216EE9356A}" type="presOf" srcId="{1E40CA69-E309-4203-A3D9-4C748238DFE6}" destId="{22882099-61CD-46D4-AEF9-10590B092E1E}" srcOrd="0" destOrd="0" presId="urn:microsoft.com/office/officeart/2005/8/layout/vList2"/>
    <dgm:cxn modelId="{C836A090-4701-40C1-843F-27C0E2444507}" srcId="{94C8DBB1-B796-4C50-B126-5A807BE8CEF8}" destId="{86DF53A6-FDB2-470C-A043-C98EDF240C13}" srcOrd="7" destOrd="0" parTransId="{C0E93F8C-C5B1-4751-B9D8-A95BC29B664E}" sibTransId="{184841D3-C1EB-47F8-A75F-DF1AF38F881C}"/>
    <dgm:cxn modelId="{C0652A91-5965-4895-ABA8-AD71970B0041}" type="presOf" srcId="{09E2E2E4-5F78-4476-87D6-2AE88ACB9E20}" destId="{63C43F00-0844-47C3-8A17-4561F0301412}" srcOrd="0" destOrd="0" presId="urn:microsoft.com/office/officeart/2005/8/layout/vList2"/>
    <dgm:cxn modelId="{26EBBE9B-DC16-45DF-867B-657F49836C62}" srcId="{94C8DBB1-B796-4C50-B126-5A807BE8CEF8}" destId="{67BDAC87-9144-487E-BDAF-5D022426B462}" srcOrd="8" destOrd="0" parTransId="{57C4DBC3-EBB0-42B0-9011-2F4FE9C4FC55}" sibTransId="{293A2A9D-4926-4447-AA46-A389AD25DE4C}"/>
    <dgm:cxn modelId="{9E54EFA0-A31A-4AF4-985F-1D5B6CFC5AD6}" srcId="{94C8DBB1-B796-4C50-B126-5A807BE8CEF8}" destId="{C30C5942-1495-4E23-8508-D56C8FAFA6CD}" srcOrd="1" destOrd="0" parTransId="{8959E8F6-A4AC-4A43-A190-A0AD429E4E27}" sibTransId="{928566D7-807A-42BC-B794-EE7A6DDDC8F1}"/>
    <dgm:cxn modelId="{F5C0A5C0-E490-4256-AC98-5B9380A7BBC6}" type="presOf" srcId="{5E75A2F0-9736-4A43-B15A-B184B599AE3F}" destId="{49249CED-593E-449C-BE91-66F400E7B2E6}" srcOrd="0" destOrd="0" presId="urn:microsoft.com/office/officeart/2005/8/layout/vList2"/>
    <dgm:cxn modelId="{788D43C3-FCD7-40DB-97DC-D4F13AAB69D5}" srcId="{94C8DBB1-B796-4C50-B126-5A807BE8CEF8}" destId="{1F01431F-87BE-477B-B936-F54C1C3C0BB5}" srcOrd="6" destOrd="0" parTransId="{0BF82606-84A2-411A-BF76-9D22C4683B90}" sibTransId="{55501D8F-1ACD-4AB1-9087-8F4B09F2C5FD}"/>
    <dgm:cxn modelId="{2C6F64CA-79B7-41EC-A2F6-5479F608DCBB}" type="presOf" srcId="{94C8DBB1-B796-4C50-B126-5A807BE8CEF8}" destId="{B58B202B-0892-4A7A-A80F-42515B97511A}" srcOrd="0" destOrd="0" presId="urn:microsoft.com/office/officeart/2005/8/layout/vList2"/>
    <dgm:cxn modelId="{2DB61CCE-5DCF-4B26-8188-3FC48467D85A}" srcId="{94C8DBB1-B796-4C50-B126-5A807BE8CEF8}" destId="{44AF8A29-EEA5-4367-918E-861DDDB156AE}" srcOrd="9" destOrd="0" parTransId="{A6FD9EA1-3A60-4102-9357-4699FA90C5ED}" sibTransId="{41478F27-7DF9-49C4-9F57-E9B304AF4313}"/>
    <dgm:cxn modelId="{29DA76D9-02C4-4B40-AA5C-ED7E6B0810A6}" srcId="{94C8DBB1-B796-4C50-B126-5A807BE8CEF8}" destId="{48638F31-92D2-4C33-B45F-5A62E7F19599}" srcOrd="10" destOrd="0" parTransId="{0DCEE2B1-B962-4EB3-82ED-408FA5AB9A34}" sibTransId="{D11A8844-1C25-4D9F-B5AB-98E9A8D0BF4D}"/>
    <dgm:cxn modelId="{6B25CEE4-4BA1-4065-99C9-5C7237271C15}" srcId="{94C8DBB1-B796-4C50-B126-5A807BE8CEF8}" destId="{0FBB75EE-3D5E-447C-B553-156F92D2F5D4}" srcOrd="3" destOrd="0" parTransId="{77AC953A-0CD9-4F08-97C8-324AB2EB0A0D}" sibTransId="{2840E5E1-594B-46F8-BBF3-5F4E6CE4F259}"/>
    <dgm:cxn modelId="{D8D86BE9-4C33-4F94-A320-704AE98AFF3C}" type="presOf" srcId="{1F01431F-87BE-477B-B936-F54C1C3C0BB5}" destId="{E44739A1-AE61-41E2-8AF1-722B1936CDC3}" srcOrd="0" destOrd="0" presId="urn:microsoft.com/office/officeart/2005/8/layout/vList2"/>
    <dgm:cxn modelId="{A53721F0-3295-443F-8235-402E37FAF50F}" srcId="{94C8DBB1-B796-4C50-B126-5A807BE8CEF8}" destId="{5E75A2F0-9736-4A43-B15A-B184B599AE3F}" srcOrd="4" destOrd="0" parTransId="{585C1B04-B18F-4A52-A65B-EFB24DC1F296}" sibTransId="{073B4A49-5F0A-4979-83E8-A308A7BAFF1D}"/>
    <dgm:cxn modelId="{407330F0-0BF4-41E2-BA72-80E88DFC4CD7}" type="presOf" srcId="{86DF53A6-FDB2-470C-A043-C98EDF240C13}" destId="{BE43726F-1757-44C4-AC8C-6C8DB5602BCC}" srcOrd="0" destOrd="0" presId="urn:microsoft.com/office/officeart/2005/8/layout/vList2"/>
    <dgm:cxn modelId="{39028EF6-D3A8-4AED-8852-B9597314B338}" srcId="{94C8DBB1-B796-4C50-B126-5A807BE8CEF8}" destId="{09E2E2E4-5F78-4476-87D6-2AE88ACB9E20}" srcOrd="5" destOrd="0" parTransId="{D3E77DAD-9670-426E-A9A0-1DDA7B210124}" sibTransId="{F7F8B580-B448-417F-ABB5-A8518A7C2434}"/>
    <dgm:cxn modelId="{3E0D4DFA-8CFA-4DCB-8322-166351C29FB2}" type="presOf" srcId="{0FBB75EE-3D5E-447C-B553-156F92D2F5D4}" destId="{E845B5B6-2196-48DF-8741-5AFFDD6E41C3}" srcOrd="0" destOrd="0" presId="urn:microsoft.com/office/officeart/2005/8/layout/vList2"/>
    <dgm:cxn modelId="{81C4CD97-354F-46AD-94A2-79EC2F7F5C4B}" type="presParOf" srcId="{B58B202B-0892-4A7A-A80F-42515B97511A}" destId="{22882099-61CD-46D4-AEF9-10590B092E1E}" srcOrd="0" destOrd="0" presId="urn:microsoft.com/office/officeart/2005/8/layout/vList2"/>
    <dgm:cxn modelId="{B8552B97-4189-4B1F-A23F-D7A4495B8BED}" type="presParOf" srcId="{B58B202B-0892-4A7A-A80F-42515B97511A}" destId="{02D17DD3-4A3D-4E1D-9F09-BE1A6EF55343}" srcOrd="1" destOrd="0" presId="urn:microsoft.com/office/officeart/2005/8/layout/vList2"/>
    <dgm:cxn modelId="{657614AA-2CAA-4283-B767-E8CBF0E6E487}" type="presParOf" srcId="{B58B202B-0892-4A7A-A80F-42515B97511A}" destId="{F909E0C0-81F9-4A9D-B920-A7D6D752E0E4}" srcOrd="2" destOrd="0" presId="urn:microsoft.com/office/officeart/2005/8/layout/vList2"/>
    <dgm:cxn modelId="{02CE3192-4B82-4BC9-AB54-AD5FD000642F}" type="presParOf" srcId="{B58B202B-0892-4A7A-A80F-42515B97511A}" destId="{02772B07-3477-48D8-BB04-FB2FE3D76C54}" srcOrd="3" destOrd="0" presId="urn:microsoft.com/office/officeart/2005/8/layout/vList2"/>
    <dgm:cxn modelId="{665B0BC6-F528-4A17-B815-2BF06B1E2DA4}" type="presParOf" srcId="{B58B202B-0892-4A7A-A80F-42515B97511A}" destId="{44E2A9CC-5C4A-4481-8CF5-6A2A18E005D1}" srcOrd="4" destOrd="0" presId="urn:microsoft.com/office/officeart/2005/8/layout/vList2"/>
    <dgm:cxn modelId="{F2BF3555-6DD8-4EC7-AF2F-830979A99C52}" type="presParOf" srcId="{B58B202B-0892-4A7A-A80F-42515B97511A}" destId="{11570A60-68A0-495F-95E7-3AAD1BE0A484}" srcOrd="5" destOrd="0" presId="urn:microsoft.com/office/officeart/2005/8/layout/vList2"/>
    <dgm:cxn modelId="{10F6995C-9054-454E-9F22-ED9919EDE169}" type="presParOf" srcId="{B58B202B-0892-4A7A-A80F-42515B97511A}" destId="{E845B5B6-2196-48DF-8741-5AFFDD6E41C3}" srcOrd="6" destOrd="0" presId="urn:microsoft.com/office/officeart/2005/8/layout/vList2"/>
    <dgm:cxn modelId="{47FD8A99-2F5E-483A-8740-8FF6516DA04A}" type="presParOf" srcId="{B58B202B-0892-4A7A-A80F-42515B97511A}" destId="{CB4FDF66-4D79-4AC5-AFBE-B003D12D0219}" srcOrd="7" destOrd="0" presId="urn:microsoft.com/office/officeart/2005/8/layout/vList2"/>
    <dgm:cxn modelId="{D3C14DFA-0EC3-49CA-94C9-8D9C5D26C7AB}" type="presParOf" srcId="{B58B202B-0892-4A7A-A80F-42515B97511A}" destId="{49249CED-593E-449C-BE91-66F400E7B2E6}" srcOrd="8" destOrd="0" presId="urn:microsoft.com/office/officeart/2005/8/layout/vList2"/>
    <dgm:cxn modelId="{FB2DA9D9-B331-4F87-8522-55761D842A65}" type="presParOf" srcId="{B58B202B-0892-4A7A-A80F-42515B97511A}" destId="{9D603AEB-7EE6-495D-91B1-072D4AC99750}" srcOrd="9" destOrd="0" presId="urn:microsoft.com/office/officeart/2005/8/layout/vList2"/>
    <dgm:cxn modelId="{672BA5A4-04ED-4806-B034-A2ACEABF2911}" type="presParOf" srcId="{B58B202B-0892-4A7A-A80F-42515B97511A}" destId="{63C43F00-0844-47C3-8A17-4561F0301412}" srcOrd="10" destOrd="0" presId="urn:microsoft.com/office/officeart/2005/8/layout/vList2"/>
    <dgm:cxn modelId="{85E7EF24-2F9E-49FA-A8A1-533DB3CE3076}" type="presParOf" srcId="{B58B202B-0892-4A7A-A80F-42515B97511A}" destId="{B3D44702-B008-4D7E-9E5C-C6ACA9C4D71A}" srcOrd="11" destOrd="0" presId="urn:microsoft.com/office/officeart/2005/8/layout/vList2"/>
    <dgm:cxn modelId="{4211C713-97FE-4A42-9605-2AB941273D54}" type="presParOf" srcId="{B58B202B-0892-4A7A-A80F-42515B97511A}" destId="{E44739A1-AE61-41E2-8AF1-722B1936CDC3}" srcOrd="12" destOrd="0" presId="urn:microsoft.com/office/officeart/2005/8/layout/vList2"/>
    <dgm:cxn modelId="{4B7632C5-F353-4824-A527-CB5701E673F1}" type="presParOf" srcId="{B58B202B-0892-4A7A-A80F-42515B97511A}" destId="{04E15836-91B9-44EB-997B-0F44C7DE1655}" srcOrd="13" destOrd="0" presId="urn:microsoft.com/office/officeart/2005/8/layout/vList2"/>
    <dgm:cxn modelId="{13642D5B-0517-477D-B6BE-0882DA99BF6F}" type="presParOf" srcId="{B58B202B-0892-4A7A-A80F-42515B97511A}" destId="{BE43726F-1757-44C4-AC8C-6C8DB5602BCC}" srcOrd="14" destOrd="0" presId="urn:microsoft.com/office/officeart/2005/8/layout/vList2"/>
    <dgm:cxn modelId="{ED3E2E14-6B66-47D8-8A43-8705CF730907}" type="presParOf" srcId="{B58B202B-0892-4A7A-A80F-42515B97511A}" destId="{A6A8C633-F93F-4C27-B99C-1114481480D0}" srcOrd="15" destOrd="0" presId="urn:microsoft.com/office/officeart/2005/8/layout/vList2"/>
    <dgm:cxn modelId="{2005D42C-8EFF-4110-94CE-C980FC69B1FB}" type="presParOf" srcId="{B58B202B-0892-4A7A-A80F-42515B97511A}" destId="{2CC0F775-D5FA-4736-BDF3-EE5302976F03}" srcOrd="16" destOrd="0" presId="urn:microsoft.com/office/officeart/2005/8/layout/vList2"/>
    <dgm:cxn modelId="{45DE7E2C-61F7-4543-978E-F3322405BD91}" type="presParOf" srcId="{B58B202B-0892-4A7A-A80F-42515B97511A}" destId="{4D37265D-3191-4C37-813A-0C3714DD9872}" srcOrd="17" destOrd="0" presId="urn:microsoft.com/office/officeart/2005/8/layout/vList2"/>
    <dgm:cxn modelId="{4222757C-49AD-40D7-B6FE-4C972D1624FF}" type="presParOf" srcId="{B58B202B-0892-4A7A-A80F-42515B97511A}" destId="{A148DC27-7D48-402E-A5D2-4BC983F6E5A8}" srcOrd="18" destOrd="0" presId="urn:microsoft.com/office/officeart/2005/8/layout/vList2"/>
    <dgm:cxn modelId="{43D1A3BE-6615-462B-8B08-609C92017F11}" type="presParOf" srcId="{B58B202B-0892-4A7A-A80F-42515B97511A}" destId="{72210BD2-155D-4977-9007-B19D3ABDB063}" srcOrd="19" destOrd="0" presId="urn:microsoft.com/office/officeart/2005/8/layout/vList2"/>
    <dgm:cxn modelId="{F77DC151-78E6-465F-A677-6FB7E72466D9}" type="presParOf" srcId="{B58B202B-0892-4A7A-A80F-42515B97511A}" destId="{D4D9B2E8-2FE1-4409-83EB-FCBF0845709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D0CC7-99E8-4502-872C-5F579D92A1A3}" type="doc">
      <dgm:prSet loTypeId="urn:microsoft.com/office/officeart/2005/8/layout/hList6" loCatId="list" qsTypeId="urn:microsoft.com/office/officeart/2005/8/quickstyle/simple1" qsCatId="simple" csTypeId="urn:microsoft.com/office/officeart/2005/8/colors/accent5_1" csCatId="accent5" phldr="1"/>
      <dgm:spPr/>
      <dgm:t>
        <a:bodyPr/>
        <a:lstStyle/>
        <a:p>
          <a:endParaRPr lang="pl-PL"/>
        </a:p>
      </dgm:t>
    </dgm:pt>
    <dgm:pt modelId="{DBDE7897-47B1-475B-84FB-EECD667B3070}">
      <dgm:prSet phldrT="[Tekst]" custT="1"/>
      <dgm:spPr/>
      <dgm:t>
        <a:bodyPr/>
        <a:lstStyle/>
        <a:p>
          <a:r>
            <a:rPr lang="pl-PL" sz="1400"/>
            <a:t>Impuls</a:t>
          </a:r>
        </a:p>
      </dgm:t>
    </dgm:pt>
    <dgm:pt modelId="{B3B9DED3-F9AF-4F29-AF7C-17F1D983F61A}" type="parTrans" cxnId="{D6AE76B5-7D5B-4488-80D6-7FF474F34E23}">
      <dgm:prSet/>
      <dgm:spPr/>
      <dgm:t>
        <a:bodyPr/>
        <a:lstStyle/>
        <a:p>
          <a:endParaRPr lang="pl-PL" sz="1400"/>
        </a:p>
      </dgm:t>
    </dgm:pt>
    <dgm:pt modelId="{651CBE27-1B27-4A71-B6A9-BE89051DCF38}" type="sibTrans" cxnId="{D6AE76B5-7D5B-4488-80D6-7FF474F34E23}">
      <dgm:prSet/>
      <dgm:spPr/>
      <dgm:t>
        <a:bodyPr/>
        <a:lstStyle/>
        <a:p>
          <a:endParaRPr lang="pl-PL" sz="1400"/>
        </a:p>
      </dgm:t>
    </dgm:pt>
    <dgm:pt modelId="{F1F021F8-FF9B-4188-B484-8C6911FCA8C1}">
      <dgm:prSet phldrT="[Tekst]" custT="1"/>
      <dgm:spPr/>
      <dgm:t>
        <a:bodyPr/>
        <a:lstStyle/>
        <a:p>
          <a:r>
            <a:rPr lang="pl-PL" sz="1400"/>
            <a:t> Czynniki wewnętrzne (np. zdiagnozowanie współnego problemu)</a:t>
          </a:r>
        </a:p>
      </dgm:t>
    </dgm:pt>
    <dgm:pt modelId="{672178FE-A02F-48AD-8992-5FC50CC5E138}" type="parTrans" cxnId="{745F8F0B-2F23-4EA2-88D6-937FF0883D7B}">
      <dgm:prSet/>
      <dgm:spPr/>
      <dgm:t>
        <a:bodyPr/>
        <a:lstStyle/>
        <a:p>
          <a:endParaRPr lang="pl-PL" sz="1400"/>
        </a:p>
      </dgm:t>
    </dgm:pt>
    <dgm:pt modelId="{AF1FE44B-A242-477E-A996-234EE45A4495}" type="sibTrans" cxnId="{745F8F0B-2F23-4EA2-88D6-937FF0883D7B}">
      <dgm:prSet/>
      <dgm:spPr/>
      <dgm:t>
        <a:bodyPr/>
        <a:lstStyle/>
        <a:p>
          <a:endParaRPr lang="pl-PL" sz="1400"/>
        </a:p>
      </dgm:t>
    </dgm:pt>
    <dgm:pt modelId="{C0E4CFB6-73AE-434E-8462-6EF5F59C1C10}">
      <dgm:prSet phldrT="[Tekst]" custT="1"/>
      <dgm:spPr/>
      <dgm:t>
        <a:bodyPr/>
        <a:lstStyle/>
        <a:p>
          <a:r>
            <a:rPr lang="pl-PL" sz="1400"/>
            <a:t> Czynniki zewnętrzne (np. wprowadzenie ZIT)</a:t>
          </a:r>
        </a:p>
      </dgm:t>
    </dgm:pt>
    <dgm:pt modelId="{5A10E964-DFA3-4B06-B138-77D8F5DE6D00}" type="parTrans" cxnId="{7D7AAF7F-4A4E-4ABB-BC66-818F35DA2BE0}">
      <dgm:prSet/>
      <dgm:spPr/>
      <dgm:t>
        <a:bodyPr/>
        <a:lstStyle/>
        <a:p>
          <a:endParaRPr lang="pl-PL" sz="1400"/>
        </a:p>
      </dgm:t>
    </dgm:pt>
    <dgm:pt modelId="{9B2EB1A0-84CC-4992-8979-A895AE220CC8}" type="sibTrans" cxnId="{7D7AAF7F-4A4E-4ABB-BC66-818F35DA2BE0}">
      <dgm:prSet/>
      <dgm:spPr/>
      <dgm:t>
        <a:bodyPr/>
        <a:lstStyle/>
        <a:p>
          <a:endParaRPr lang="pl-PL" sz="1400"/>
        </a:p>
      </dgm:t>
    </dgm:pt>
    <dgm:pt modelId="{664C3593-B523-467F-97D0-D9DD94CF731E}">
      <dgm:prSet phldrT="[Tekst]" custT="1"/>
      <dgm:spPr/>
      <dgm:t>
        <a:bodyPr/>
        <a:lstStyle/>
        <a:p>
          <a:r>
            <a:rPr lang="pl-PL" sz="1400" dirty="0"/>
            <a:t>Instytucjonalizacja</a:t>
          </a:r>
        </a:p>
      </dgm:t>
    </dgm:pt>
    <dgm:pt modelId="{2D78E231-6DD4-448E-91F5-275E62D5A0DE}" type="parTrans" cxnId="{7DE8C56A-344E-49D9-8848-ED0DFCCE152F}">
      <dgm:prSet/>
      <dgm:spPr/>
      <dgm:t>
        <a:bodyPr/>
        <a:lstStyle/>
        <a:p>
          <a:endParaRPr lang="pl-PL" sz="1400"/>
        </a:p>
      </dgm:t>
    </dgm:pt>
    <dgm:pt modelId="{4BDB7D22-6C01-4AA8-B6D4-FCAFB029E3A0}" type="sibTrans" cxnId="{7DE8C56A-344E-49D9-8848-ED0DFCCE152F}">
      <dgm:prSet/>
      <dgm:spPr/>
      <dgm:t>
        <a:bodyPr/>
        <a:lstStyle/>
        <a:p>
          <a:endParaRPr lang="pl-PL" sz="1400"/>
        </a:p>
      </dgm:t>
    </dgm:pt>
    <dgm:pt modelId="{CF7AFBA1-918A-4C9F-873C-04CBB4D8B99D}">
      <dgm:prSet phldrT="[Tekst]" custT="1"/>
      <dgm:spPr/>
      <dgm:t>
        <a:bodyPr/>
        <a:lstStyle/>
        <a:p>
          <a:r>
            <a:rPr lang="pl-PL" sz="1400"/>
            <a:t> Zawiązanie partnerstwa</a:t>
          </a:r>
        </a:p>
      </dgm:t>
    </dgm:pt>
    <dgm:pt modelId="{541E4008-5902-43E8-B76F-2A4950B9F64C}" type="parTrans" cxnId="{B3922707-675F-4A20-AE5D-D6EBCB7EDFC8}">
      <dgm:prSet/>
      <dgm:spPr/>
      <dgm:t>
        <a:bodyPr/>
        <a:lstStyle/>
        <a:p>
          <a:endParaRPr lang="pl-PL" sz="1400"/>
        </a:p>
      </dgm:t>
    </dgm:pt>
    <dgm:pt modelId="{2A4981E4-2B69-4491-8A4C-FDFE53E204CE}" type="sibTrans" cxnId="{B3922707-675F-4A20-AE5D-D6EBCB7EDFC8}">
      <dgm:prSet/>
      <dgm:spPr/>
      <dgm:t>
        <a:bodyPr/>
        <a:lstStyle/>
        <a:p>
          <a:endParaRPr lang="pl-PL" sz="1400"/>
        </a:p>
      </dgm:t>
    </dgm:pt>
    <dgm:pt modelId="{1952D3F8-9047-4218-AE22-D786AC15412E}">
      <dgm:prSet phldrT="[Tekst]" custT="1"/>
      <dgm:spPr/>
      <dgm:t>
        <a:bodyPr/>
        <a:lstStyle/>
        <a:p>
          <a:r>
            <a:rPr lang="pl-PL" sz="1400"/>
            <a:t>Partycypacja</a:t>
          </a:r>
        </a:p>
      </dgm:t>
    </dgm:pt>
    <dgm:pt modelId="{7173D312-C886-4147-8C27-E16116046475}" type="parTrans" cxnId="{337C2336-E35E-4F43-8CED-25A507D81912}">
      <dgm:prSet/>
      <dgm:spPr/>
      <dgm:t>
        <a:bodyPr/>
        <a:lstStyle/>
        <a:p>
          <a:endParaRPr lang="pl-PL" sz="1400"/>
        </a:p>
      </dgm:t>
    </dgm:pt>
    <dgm:pt modelId="{9E9AF1BD-883E-432C-91A9-043918B01090}" type="sibTrans" cxnId="{337C2336-E35E-4F43-8CED-25A507D81912}">
      <dgm:prSet/>
      <dgm:spPr/>
      <dgm:t>
        <a:bodyPr/>
        <a:lstStyle/>
        <a:p>
          <a:endParaRPr lang="pl-PL" sz="1400"/>
        </a:p>
      </dgm:t>
    </dgm:pt>
    <dgm:pt modelId="{4FF930C4-1C50-4FA2-ACD3-870DD15BA33A}">
      <dgm:prSet phldrT="[Tekst]" custT="1"/>
      <dgm:spPr/>
      <dgm:t>
        <a:bodyPr/>
        <a:lstStyle/>
        <a:p>
          <a:r>
            <a:rPr lang="pl-PL" sz="1400"/>
            <a:t> Zangażowanie interesariuszy w prace rady programowej, zespołu sterującego</a:t>
          </a:r>
        </a:p>
      </dgm:t>
    </dgm:pt>
    <dgm:pt modelId="{79F0FC67-8DFC-486F-85EB-8D1BAC9644FF}" type="parTrans" cxnId="{CE4ABCB2-E972-4DAA-9ABB-4568F52C99B9}">
      <dgm:prSet/>
      <dgm:spPr/>
      <dgm:t>
        <a:bodyPr/>
        <a:lstStyle/>
        <a:p>
          <a:endParaRPr lang="pl-PL" sz="1400"/>
        </a:p>
      </dgm:t>
    </dgm:pt>
    <dgm:pt modelId="{79666C56-6183-47F9-90F9-26F54230DF28}" type="sibTrans" cxnId="{CE4ABCB2-E972-4DAA-9ABB-4568F52C99B9}">
      <dgm:prSet/>
      <dgm:spPr/>
      <dgm:t>
        <a:bodyPr/>
        <a:lstStyle/>
        <a:p>
          <a:endParaRPr lang="pl-PL" sz="1400"/>
        </a:p>
      </dgm:t>
    </dgm:pt>
    <dgm:pt modelId="{689375C4-3D51-4175-8E31-C1C68590D903}">
      <dgm:prSet phldrT="[Tekst]" custT="1"/>
      <dgm:spPr/>
      <dgm:t>
        <a:bodyPr/>
        <a:lstStyle/>
        <a:p>
          <a:r>
            <a:rPr lang="pl-PL" sz="1400"/>
            <a:t> Organizaowanie spotkań z interesariuszami</a:t>
          </a:r>
        </a:p>
      </dgm:t>
    </dgm:pt>
    <dgm:pt modelId="{8D57AEFB-494C-468E-973A-B729DFDC6107}" type="parTrans" cxnId="{BD66E25D-CA95-4A08-9D0A-7FC78813F044}">
      <dgm:prSet/>
      <dgm:spPr/>
      <dgm:t>
        <a:bodyPr/>
        <a:lstStyle/>
        <a:p>
          <a:endParaRPr lang="pl-PL" sz="1400"/>
        </a:p>
      </dgm:t>
    </dgm:pt>
    <dgm:pt modelId="{0EE127D3-9FAB-461B-82F0-BDCD07CE869F}" type="sibTrans" cxnId="{BD66E25D-CA95-4A08-9D0A-7FC78813F044}">
      <dgm:prSet/>
      <dgm:spPr/>
      <dgm:t>
        <a:bodyPr/>
        <a:lstStyle/>
        <a:p>
          <a:endParaRPr lang="pl-PL" sz="1400"/>
        </a:p>
      </dgm:t>
    </dgm:pt>
    <dgm:pt modelId="{17275117-9571-4527-AE4B-271502D51726}">
      <dgm:prSet phldrT="[Tekst]" custT="1"/>
      <dgm:spPr/>
      <dgm:t>
        <a:bodyPr/>
        <a:lstStyle/>
        <a:p>
          <a:r>
            <a:rPr lang="pl-PL" sz="1400"/>
            <a:t> Zatrudnienie lub oddelegowanie personelu</a:t>
          </a:r>
        </a:p>
      </dgm:t>
    </dgm:pt>
    <dgm:pt modelId="{6F6E87CC-4CDC-4C0F-87DD-37A90A993CBA}" type="parTrans" cxnId="{A1C484E8-5F24-4E6E-930B-F5D2FEB69173}">
      <dgm:prSet/>
      <dgm:spPr/>
      <dgm:t>
        <a:bodyPr/>
        <a:lstStyle/>
        <a:p>
          <a:endParaRPr lang="pl-PL" sz="1400"/>
        </a:p>
      </dgm:t>
    </dgm:pt>
    <dgm:pt modelId="{A3217347-5031-4DDE-9EC4-E2AEBDF129AD}" type="sibTrans" cxnId="{A1C484E8-5F24-4E6E-930B-F5D2FEB69173}">
      <dgm:prSet/>
      <dgm:spPr/>
      <dgm:t>
        <a:bodyPr/>
        <a:lstStyle/>
        <a:p>
          <a:endParaRPr lang="pl-PL" sz="1400"/>
        </a:p>
      </dgm:t>
    </dgm:pt>
    <dgm:pt modelId="{C16DD2B4-AD0D-42D3-9984-3415E796901C}">
      <dgm:prSet phldrT="[Tekst]" custT="1"/>
      <dgm:spPr/>
      <dgm:t>
        <a:bodyPr/>
        <a:lstStyle/>
        <a:p>
          <a:r>
            <a:rPr lang="pl-PL" sz="1400"/>
            <a:t> Powołanie rady społecznej</a:t>
          </a:r>
        </a:p>
      </dgm:t>
    </dgm:pt>
    <dgm:pt modelId="{F0F76486-0B3A-4A38-A462-B5FBF0101B98}" type="parTrans" cxnId="{459E5902-1D10-4637-A88E-FC8E523E8092}">
      <dgm:prSet/>
      <dgm:spPr/>
      <dgm:t>
        <a:bodyPr/>
        <a:lstStyle/>
        <a:p>
          <a:endParaRPr lang="pl-PL" sz="1400"/>
        </a:p>
      </dgm:t>
    </dgm:pt>
    <dgm:pt modelId="{C3FB0058-A3DC-4016-8F90-C10461554FA5}" type="sibTrans" cxnId="{459E5902-1D10-4637-A88E-FC8E523E8092}">
      <dgm:prSet/>
      <dgm:spPr/>
      <dgm:t>
        <a:bodyPr/>
        <a:lstStyle/>
        <a:p>
          <a:endParaRPr lang="pl-PL" sz="1400"/>
        </a:p>
      </dgm:t>
    </dgm:pt>
    <dgm:pt modelId="{F3476504-2B9A-4FFB-BCC3-BEBE68D046C3}">
      <dgm:prSet phldrT="[Tekst]" custT="1"/>
      <dgm:spPr/>
      <dgm:t>
        <a:bodyPr/>
        <a:lstStyle/>
        <a:p>
          <a:r>
            <a:rPr lang="pl-PL" sz="1400"/>
            <a:t> Prowadzenie strony internetowej</a:t>
          </a:r>
        </a:p>
      </dgm:t>
    </dgm:pt>
    <dgm:pt modelId="{6E3C9ED7-9C33-432E-88FF-AAFE1E17A9C6}" type="parTrans" cxnId="{5A93244A-084C-48BE-BBC5-71517C29089D}">
      <dgm:prSet/>
      <dgm:spPr/>
      <dgm:t>
        <a:bodyPr/>
        <a:lstStyle/>
        <a:p>
          <a:endParaRPr lang="pl-PL" sz="1400"/>
        </a:p>
      </dgm:t>
    </dgm:pt>
    <dgm:pt modelId="{B16D230D-A18E-407F-B4F8-0385E8A77F13}" type="sibTrans" cxnId="{5A93244A-084C-48BE-BBC5-71517C29089D}">
      <dgm:prSet/>
      <dgm:spPr/>
      <dgm:t>
        <a:bodyPr/>
        <a:lstStyle/>
        <a:p>
          <a:endParaRPr lang="pl-PL" sz="1400"/>
        </a:p>
      </dgm:t>
    </dgm:pt>
    <dgm:pt modelId="{B87DFF3F-3AE7-4E7D-A876-50A22A88D405}">
      <dgm:prSet custT="1"/>
      <dgm:spPr/>
      <dgm:t>
        <a:bodyPr/>
        <a:lstStyle/>
        <a:p>
          <a:r>
            <a:rPr lang="pl-PL" sz="1400"/>
            <a:t>Planowanie strategiczne</a:t>
          </a:r>
        </a:p>
      </dgm:t>
    </dgm:pt>
    <dgm:pt modelId="{7C08CF6E-0C4B-4DE5-8843-F0F1CF575545}" type="parTrans" cxnId="{62AD8A95-5A32-4487-8295-9B6B0D05DBE5}">
      <dgm:prSet/>
      <dgm:spPr/>
      <dgm:t>
        <a:bodyPr/>
        <a:lstStyle/>
        <a:p>
          <a:endParaRPr lang="pl-PL" sz="1400"/>
        </a:p>
      </dgm:t>
    </dgm:pt>
    <dgm:pt modelId="{52BBF368-7F9E-4572-B300-F4A78D646536}" type="sibTrans" cxnId="{62AD8A95-5A32-4487-8295-9B6B0D05DBE5}">
      <dgm:prSet/>
      <dgm:spPr/>
      <dgm:t>
        <a:bodyPr/>
        <a:lstStyle/>
        <a:p>
          <a:endParaRPr lang="pl-PL" sz="1400"/>
        </a:p>
      </dgm:t>
    </dgm:pt>
    <dgm:pt modelId="{953F9DD8-C001-4A39-BD9D-26F03B252D64}">
      <dgm:prSet custT="1"/>
      <dgm:spPr/>
      <dgm:t>
        <a:bodyPr/>
        <a:lstStyle/>
        <a:p>
          <a:r>
            <a:rPr lang="pl-PL" sz="1400"/>
            <a:t> Identyfikacja najważniejszych współnych problemów i wyzwań z zaangażowaniem interesariuszy</a:t>
          </a:r>
        </a:p>
      </dgm:t>
    </dgm:pt>
    <dgm:pt modelId="{1D58C53B-1AE7-4450-9ECF-F0FF515AC737}" type="parTrans" cxnId="{C00E1B29-911D-406D-9D49-9462443CE3B1}">
      <dgm:prSet/>
      <dgm:spPr/>
      <dgm:t>
        <a:bodyPr/>
        <a:lstStyle/>
        <a:p>
          <a:endParaRPr lang="pl-PL" sz="1400"/>
        </a:p>
      </dgm:t>
    </dgm:pt>
    <dgm:pt modelId="{EA412EE3-0023-4C9E-B1B9-72E721522894}" type="sibTrans" cxnId="{C00E1B29-911D-406D-9D49-9462443CE3B1}">
      <dgm:prSet/>
      <dgm:spPr/>
      <dgm:t>
        <a:bodyPr/>
        <a:lstStyle/>
        <a:p>
          <a:endParaRPr lang="pl-PL" sz="1400"/>
        </a:p>
      </dgm:t>
    </dgm:pt>
    <dgm:pt modelId="{EFD86541-38AE-4EC3-80A2-92ED8BC1E09C}">
      <dgm:prSet custT="1"/>
      <dgm:spPr/>
      <dgm:t>
        <a:bodyPr/>
        <a:lstStyle/>
        <a:p>
          <a:r>
            <a:rPr lang="pl-PL" sz="1400"/>
            <a:t> Korzystanie ze wsparcia doradczego (np. CWD, ZMP, eksperci zewnętrzni)</a:t>
          </a:r>
        </a:p>
      </dgm:t>
    </dgm:pt>
    <dgm:pt modelId="{3DB57741-FE06-4BEB-92AA-3161D0725952}" type="parTrans" cxnId="{558B4338-AACF-4F97-8ADD-8F6A2E0F634E}">
      <dgm:prSet/>
      <dgm:spPr/>
      <dgm:t>
        <a:bodyPr/>
        <a:lstStyle/>
        <a:p>
          <a:endParaRPr lang="pl-PL" sz="1400"/>
        </a:p>
      </dgm:t>
    </dgm:pt>
    <dgm:pt modelId="{0FA5A6DB-F73E-46FD-993E-58DAAC4DE01E}" type="sibTrans" cxnId="{558B4338-AACF-4F97-8ADD-8F6A2E0F634E}">
      <dgm:prSet/>
      <dgm:spPr/>
      <dgm:t>
        <a:bodyPr/>
        <a:lstStyle/>
        <a:p>
          <a:endParaRPr lang="pl-PL" sz="1400"/>
        </a:p>
      </dgm:t>
    </dgm:pt>
    <dgm:pt modelId="{32397BCA-95B0-4EEE-8038-675CA66C7787}">
      <dgm:prSet custT="1"/>
      <dgm:spPr/>
      <dgm:t>
        <a:bodyPr/>
        <a:lstStyle/>
        <a:p>
          <a:r>
            <a:rPr lang="pl-PL" sz="1400"/>
            <a:t> Opracowanie strategii ZIT MOF</a:t>
          </a:r>
        </a:p>
      </dgm:t>
    </dgm:pt>
    <dgm:pt modelId="{009203F9-BB3A-405E-9D8A-F63E1804C6BD}" type="parTrans" cxnId="{6B3CC0AC-34D2-462E-98AB-346E36DAA706}">
      <dgm:prSet/>
      <dgm:spPr/>
      <dgm:t>
        <a:bodyPr/>
        <a:lstStyle/>
        <a:p>
          <a:endParaRPr lang="pl-PL" sz="1400"/>
        </a:p>
      </dgm:t>
    </dgm:pt>
    <dgm:pt modelId="{91F1B6DF-5C2F-4C41-9FA1-4B2EACA2C934}" type="sibTrans" cxnId="{6B3CC0AC-34D2-462E-98AB-346E36DAA706}">
      <dgm:prSet/>
      <dgm:spPr/>
      <dgm:t>
        <a:bodyPr/>
        <a:lstStyle/>
        <a:p>
          <a:endParaRPr lang="pl-PL" sz="1400"/>
        </a:p>
      </dgm:t>
    </dgm:pt>
    <dgm:pt modelId="{134D389C-A8E1-4E62-8016-71BBD869220B}">
      <dgm:prSet custT="1"/>
      <dgm:spPr/>
      <dgm:t>
        <a:bodyPr/>
        <a:lstStyle/>
        <a:p>
          <a:r>
            <a:rPr lang="pl-PL" sz="1400"/>
            <a:t> Przygotoanie projektów</a:t>
          </a:r>
        </a:p>
      </dgm:t>
    </dgm:pt>
    <dgm:pt modelId="{DC12FDC4-D106-4C3A-BA22-CFA72F213EB1}" type="parTrans" cxnId="{A3D5C25B-02B9-421C-8A2A-F895338E96BC}">
      <dgm:prSet/>
      <dgm:spPr/>
      <dgm:t>
        <a:bodyPr/>
        <a:lstStyle/>
        <a:p>
          <a:endParaRPr lang="pl-PL" sz="1400"/>
        </a:p>
      </dgm:t>
    </dgm:pt>
    <dgm:pt modelId="{23FE85E3-2987-4366-A638-DF1AD812B9AB}" type="sibTrans" cxnId="{A3D5C25B-02B9-421C-8A2A-F895338E96BC}">
      <dgm:prSet/>
      <dgm:spPr/>
      <dgm:t>
        <a:bodyPr/>
        <a:lstStyle/>
        <a:p>
          <a:endParaRPr lang="pl-PL" sz="1400"/>
        </a:p>
      </dgm:t>
    </dgm:pt>
    <dgm:pt modelId="{A32AAFB9-8547-496D-B2AD-4EA62B0AF60E}">
      <dgm:prSet custT="1"/>
      <dgm:spPr/>
      <dgm:t>
        <a:bodyPr/>
        <a:lstStyle/>
        <a:p>
          <a:r>
            <a:rPr lang="pl-PL" sz="1400"/>
            <a:t>Poszerzanie</a:t>
          </a:r>
        </a:p>
        <a:p>
          <a:r>
            <a:rPr lang="pl-PL" sz="1400"/>
            <a:t>partnerstwa</a:t>
          </a:r>
        </a:p>
      </dgm:t>
    </dgm:pt>
    <dgm:pt modelId="{E97656B9-A118-4549-97E0-A2F024C1BE9C}" type="parTrans" cxnId="{2733976F-ACA2-4134-8AC1-7BF32954985B}">
      <dgm:prSet/>
      <dgm:spPr/>
      <dgm:t>
        <a:bodyPr/>
        <a:lstStyle/>
        <a:p>
          <a:endParaRPr lang="pl-PL" sz="1400"/>
        </a:p>
      </dgm:t>
    </dgm:pt>
    <dgm:pt modelId="{34A1F41F-8921-490B-A88D-42954266875A}" type="sibTrans" cxnId="{2733976F-ACA2-4134-8AC1-7BF32954985B}">
      <dgm:prSet/>
      <dgm:spPr/>
      <dgm:t>
        <a:bodyPr/>
        <a:lstStyle/>
        <a:p>
          <a:endParaRPr lang="pl-PL" sz="1400"/>
        </a:p>
      </dgm:t>
    </dgm:pt>
    <dgm:pt modelId="{44FC97AF-FA8E-4D5F-81E9-FA5CE94CCC92}">
      <dgm:prSet phldrT="[Tekst]" custT="1"/>
      <dgm:spPr/>
      <dgm:t>
        <a:bodyPr/>
        <a:lstStyle/>
        <a:p>
          <a:r>
            <a:rPr lang="pl-PL" sz="1400"/>
            <a:t> Powołanie stowarzyszenia</a:t>
          </a:r>
        </a:p>
      </dgm:t>
    </dgm:pt>
    <dgm:pt modelId="{CABD28DB-D88A-40A8-8E29-5C7694B113D6}" type="parTrans" cxnId="{7EFA1395-72E1-40E2-9259-449972A3F5E1}">
      <dgm:prSet/>
      <dgm:spPr/>
      <dgm:t>
        <a:bodyPr/>
        <a:lstStyle/>
        <a:p>
          <a:endParaRPr lang="pl-PL" sz="1400"/>
        </a:p>
      </dgm:t>
    </dgm:pt>
    <dgm:pt modelId="{060FDAD5-0B80-4434-86D3-6C8BACB66ABC}" type="sibTrans" cxnId="{7EFA1395-72E1-40E2-9259-449972A3F5E1}">
      <dgm:prSet/>
      <dgm:spPr/>
      <dgm:t>
        <a:bodyPr/>
        <a:lstStyle/>
        <a:p>
          <a:endParaRPr lang="pl-PL" sz="1400"/>
        </a:p>
      </dgm:t>
    </dgm:pt>
    <dgm:pt modelId="{6977E782-FCAE-4FCD-AC4D-24219C5C1ACA}">
      <dgm:prSet phldrT="[Tekst]" custT="1"/>
      <dgm:spPr/>
      <dgm:t>
        <a:bodyPr/>
        <a:lstStyle/>
        <a:p>
          <a:r>
            <a:rPr lang="pl-PL" sz="1400" dirty="0"/>
            <a:t> Określenie zasad współpracy</a:t>
          </a:r>
        </a:p>
      </dgm:t>
    </dgm:pt>
    <dgm:pt modelId="{47CD27BF-D451-4EFD-B3B9-B95844F7D90E}" type="parTrans" cxnId="{05647A26-96AF-4C61-89CF-7995A07C6A04}">
      <dgm:prSet/>
      <dgm:spPr/>
      <dgm:t>
        <a:bodyPr/>
        <a:lstStyle/>
        <a:p>
          <a:endParaRPr lang="pl-PL" sz="1400"/>
        </a:p>
      </dgm:t>
    </dgm:pt>
    <dgm:pt modelId="{F6A0019D-B04E-42DE-8EAD-D8FF25203FAA}" type="sibTrans" cxnId="{05647A26-96AF-4C61-89CF-7995A07C6A04}">
      <dgm:prSet/>
      <dgm:spPr/>
      <dgm:t>
        <a:bodyPr/>
        <a:lstStyle/>
        <a:p>
          <a:endParaRPr lang="pl-PL" sz="1400"/>
        </a:p>
      </dgm:t>
    </dgm:pt>
    <dgm:pt modelId="{C94490AE-886B-4881-969C-2727B1E6363A}">
      <dgm:prSet custT="1"/>
      <dgm:spPr/>
      <dgm:t>
        <a:bodyPr/>
        <a:lstStyle/>
        <a:p>
          <a:r>
            <a:rPr lang="pl-PL" sz="1400"/>
            <a:t> Włączanie do partnerstwa kolejnych JST, w tym powiatów</a:t>
          </a:r>
        </a:p>
      </dgm:t>
    </dgm:pt>
    <dgm:pt modelId="{DD81BAFB-1E00-460A-9399-6D09CBCCF7A5}" type="parTrans" cxnId="{E6C7961D-AA66-47F0-9190-F1DE9B0FB9D9}">
      <dgm:prSet/>
      <dgm:spPr/>
      <dgm:t>
        <a:bodyPr/>
        <a:lstStyle/>
        <a:p>
          <a:endParaRPr lang="pl-PL" sz="1400"/>
        </a:p>
      </dgm:t>
    </dgm:pt>
    <dgm:pt modelId="{B5F8E35A-5DD5-4AE9-BB32-FF2CCDF91BF1}" type="sibTrans" cxnId="{E6C7961D-AA66-47F0-9190-F1DE9B0FB9D9}">
      <dgm:prSet/>
      <dgm:spPr/>
      <dgm:t>
        <a:bodyPr/>
        <a:lstStyle/>
        <a:p>
          <a:endParaRPr lang="pl-PL" sz="1400"/>
        </a:p>
      </dgm:t>
    </dgm:pt>
    <dgm:pt modelId="{5BED4270-9017-452E-AF2E-F9D0283A3D39}">
      <dgm:prSet custT="1"/>
      <dgm:spPr/>
      <dgm:t>
        <a:bodyPr/>
        <a:lstStyle/>
        <a:p>
          <a:r>
            <a:rPr lang="pl-PL" sz="1400"/>
            <a:t> Łączenie MOF w ośrodki wielobiegunowe</a:t>
          </a:r>
        </a:p>
      </dgm:t>
    </dgm:pt>
    <dgm:pt modelId="{DB2F63C6-0088-4D83-AFF1-1F06C8F068D2}" type="parTrans" cxnId="{40D252D1-B722-4755-9DDE-13CE012073C9}">
      <dgm:prSet/>
      <dgm:spPr/>
      <dgm:t>
        <a:bodyPr/>
        <a:lstStyle/>
        <a:p>
          <a:endParaRPr lang="pl-PL" sz="1400"/>
        </a:p>
      </dgm:t>
    </dgm:pt>
    <dgm:pt modelId="{DAAB550A-D62B-4FCE-B558-DE9237C97397}" type="sibTrans" cxnId="{40D252D1-B722-4755-9DDE-13CE012073C9}">
      <dgm:prSet/>
      <dgm:spPr/>
      <dgm:t>
        <a:bodyPr/>
        <a:lstStyle/>
        <a:p>
          <a:endParaRPr lang="pl-PL" sz="1400"/>
        </a:p>
      </dgm:t>
    </dgm:pt>
    <dgm:pt modelId="{1C0B60F4-CB63-4AFC-BF5B-FC3A9AA25AD4}">
      <dgm:prSet custT="1"/>
      <dgm:spPr/>
      <dgm:t>
        <a:bodyPr/>
        <a:lstStyle/>
        <a:p>
          <a:r>
            <a:rPr lang="pl-PL" sz="1400"/>
            <a:t> Federalizacja</a:t>
          </a:r>
        </a:p>
      </dgm:t>
    </dgm:pt>
    <dgm:pt modelId="{0A9017FD-6521-4FF4-8999-B6846F831949}" type="parTrans" cxnId="{05E78D9D-5484-42F1-9919-2B0D3CF204D4}">
      <dgm:prSet/>
      <dgm:spPr/>
      <dgm:t>
        <a:bodyPr/>
        <a:lstStyle/>
        <a:p>
          <a:endParaRPr lang="pl-PL" sz="1400"/>
        </a:p>
      </dgm:t>
    </dgm:pt>
    <dgm:pt modelId="{7002E576-C460-445D-9806-E28ECFADDD34}" type="sibTrans" cxnId="{05E78D9D-5484-42F1-9919-2B0D3CF204D4}">
      <dgm:prSet/>
      <dgm:spPr/>
      <dgm:t>
        <a:bodyPr/>
        <a:lstStyle/>
        <a:p>
          <a:endParaRPr lang="pl-PL" sz="1400"/>
        </a:p>
      </dgm:t>
    </dgm:pt>
    <dgm:pt modelId="{8DA170B0-DDAE-4CB7-99BA-C08F5838BFC8}" type="pres">
      <dgm:prSet presAssocID="{AC4D0CC7-99E8-4502-872C-5F579D92A1A3}" presName="Name0" presStyleCnt="0">
        <dgm:presLayoutVars>
          <dgm:dir/>
          <dgm:resizeHandles val="exact"/>
        </dgm:presLayoutVars>
      </dgm:prSet>
      <dgm:spPr/>
    </dgm:pt>
    <dgm:pt modelId="{95BE00A0-DC69-4161-ADAA-6759572B3FDD}" type="pres">
      <dgm:prSet presAssocID="{DBDE7897-47B1-475B-84FB-EECD667B3070}" presName="node" presStyleLbl="node1" presStyleIdx="0" presStyleCnt="5">
        <dgm:presLayoutVars>
          <dgm:bulletEnabled val="1"/>
        </dgm:presLayoutVars>
      </dgm:prSet>
      <dgm:spPr/>
    </dgm:pt>
    <dgm:pt modelId="{3BB6498C-2DF1-425C-9260-66743BCBE4CB}" type="pres">
      <dgm:prSet presAssocID="{651CBE27-1B27-4A71-B6A9-BE89051DCF38}" presName="sibTrans" presStyleCnt="0"/>
      <dgm:spPr/>
    </dgm:pt>
    <dgm:pt modelId="{DE862BA6-3B53-4670-AD1E-14E38174A1DC}" type="pres">
      <dgm:prSet presAssocID="{664C3593-B523-467F-97D0-D9DD94CF731E}" presName="node" presStyleLbl="node1" presStyleIdx="1" presStyleCnt="5">
        <dgm:presLayoutVars>
          <dgm:bulletEnabled val="1"/>
        </dgm:presLayoutVars>
      </dgm:prSet>
      <dgm:spPr/>
    </dgm:pt>
    <dgm:pt modelId="{33D0081B-CADD-433F-B6EE-91ABF345E995}" type="pres">
      <dgm:prSet presAssocID="{4BDB7D22-6C01-4AA8-B6D4-FCAFB029E3A0}" presName="sibTrans" presStyleCnt="0"/>
      <dgm:spPr/>
    </dgm:pt>
    <dgm:pt modelId="{D5D9C945-DCDE-4458-9E2A-1D6C70F38316}" type="pres">
      <dgm:prSet presAssocID="{1952D3F8-9047-4218-AE22-D786AC15412E}" presName="node" presStyleLbl="node1" presStyleIdx="2" presStyleCnt="5">
        <dgm:presLayoutVars>
          <dgm:bulletEnabled val="1"/>
        </dgm:presLayoutVars>
      </dgm:prSet>
      <dgm:spPr/>
    </dgm:pt>
    <dgm:pt modelId="{D462A9AC-23FA-4833-BB41-753D5D7C2D3D}" type="pres">
      <dgm:prSet presAssocID="{9E9AF1BD-883E-432C-91A9-043918B01090}" presName="sibTrans" presStyleCnt="0"/>
      <dgm:spPr/>
    </dgm:pt>
    <dgm:pt modelId="{5B7D28CB-9289-4C8F-ACC4-8B2F96DEF3AA}" type="pres">
      <dgm:prSet presAssocID="{B87DFF3F-3AE7-4E7D-A876-50A22A88D405}" presName="node" presStyleLbl="node1" presStyleIdx="3" presStyleCnt="5">
        <dgm:presLayoutVars>
          <dgm:bulletEnabled val="1"/>
        </dgm:presLayoutVars>
      </dgm:prSet>
      <dgm:spPr/>
    </dgm:pt>
    <dgm:pt modelId="{BFB5B502-CDD9-458D-8F67-A2B842FAEDDE}" type="pres">
      <dgm:prSet presAssocID="{52BBF368-7F9E-4572-B300-F4A78D646536}" presName="sibTrans" presStyleCnt="0"/>
      <dgm:spPr/>
    </dgm:pt>
    <dgm:pt modelId="{C1EDE653-A586-4BE0-99DB-9A997C0C792D}" type="pres">
      <dgm:prSet presAssocID="{A32AAFB9-8547-496D-B2AD-4EA62B0AF60E}" presName="node" presStyleLbl="node1" presStyleIdx="4" presStyleCnt="5">
        <dgm:presLayoutVars>
          <dgm:bulletEnabled val="1"/>
        </dgm:presLayoutVars>
      </dgm:prSet>
      <dgm:spPr/>
    </dgm:pt>
  </dgm:ptLst>
  <dgm:cxnLst>
    <dgm:cxn modelId="{459E5902-1D10-4637-A88E-FC8E523E8092}" srcId="{1952D3F8-9047-4218-AE22-D786AC15412E}" destId="{C16DD2B4-AD0D-42D3-9984-3415E796901C}" srcOrd="1" destOrd="0" parTransId="{F0F76486-0B3A-4A38-A462-B5FBF0101B98}" sibTransId="{C3FB0058-A3DC-4016-8F90-C10461554FA5}"/>
    <dgm:cxn modelId="{B3922707-675F-4A20-AE5D-D6EBCB7EDFC8}" srcId="{664C3593-B523-467F-97D0-D9DD94CF731E}" destId="{CF7AFBA1-918A-4C9F-873C-04CBB4D8B99D}" srcOrd="1" destOrd="0" parTransId="{541E4008-5902-43E8-B76F-2A4950B9F64C}" sibTransId="{2A4981E4-2B69-4491-8A4C-FDFE53E204CE}"/>
    <dgm:cxn modelId="{745F8F0B-2F23-4EA2-88D6-937FF0883D7B}" srcId="{DBDE7897-47B1-475B-84FB-EECD667B3070}" destId="{F1F021F8-FF9B-4188-B484-8C6911FCA8C1}" srcOrd="0" destOrd="0" parTransId="{672178FE-A02F-48AD-8992-5FC50CC5E138}" sibTransId="{AF1FE44B-A242-477E-A996-234EE45A4495}"/>
    <dgm:cxn modelId="{AEA62015-24F3-4295-B54E-1B02F60DF120}" type="presOf" srcId="{1C0B60F4-CB63-4AFC-BF5B-FC3A9AA25AD4}" destId="{C1EDE653-A586-4BE0-99DB-9A997C0C792D}" srcOrd="0" destOrd="3" presId="urn:microsoft.com/office/officeart/2005/8/layout/hList6"/>
    <dgm:cxn modelId="{DF8F6B1A-99BE-4ED4-A428-79E592F6B421}" type="presOf" srcId="{17275117-9571-4527-AE4B-271502D51726}" destId="{DE862BA6-3B53-4670-AD1E-14E38174A1DC}" srcOrd="0" destOrd="4" presId="urn:microsoft.com/office/officeart/2005/8/layout/hList6"/>
    <dgm:cxn modelId="{E6C7961D-AA66-47F0-9190-F1DE9B0FB9D9}" srcId="{A32AAFB9-8547-496D-B2AD-4EA62B0AF60E}" destId="{C94490AE-886B-4881-969C-2727B1E6363A}" srcOrd="0" destOrd="0" parTransId="{DD81BAFB-1E00-460A-9399-6D09CBCCF7A5}" sibTransId="{B5F8E35A-5DD5-4AE9-BB32-FF2CCDF91BF1}"/>
    <dgm:cxn modelId="{C6FBE71F-8D6F-4EC7-AB9B-7F3387BC81D6}" type="presOf" srcId="{A32AAFB9-8547-496D-B2AD-4EA62B0AF60E}" destId="{C1EDE653-A586-4BE0-99DB-9A997C0C792D}" srcOrd="0" destOrd="0" presId="urn:microsoft.com/office/officeart/2005/8/layout/hList6"/>
    <dgm:cxn modelId="{05647A26-96AF-4C61-89CF-7995A07C6A04}" srcId="{664C3593-B523-467F-97D0-D9DD94CF731E}" destId="{6977E782-FCAE-4FCD-AC4D-24219C5C1ACA}" srcOrd="0" destOrd="0" parTransId="{47CD27BF-D451-4EFD-B3B9-B95844F7D90E}" sibTransId="{F6A0019D-B04E-42DE-8EAD-D8FF25203FAA}"/>
    <dgm:cxn modelId="{02F19627-F04D-45E6-90C6-0B9C8C33C4B0}" type="presOf" srcId="{F3476504-2B9A-4FFB-BCC3-BEBE68D046C3}" destId="{D5D9C945-DCDE-4458-9E2A-1D6C70F38316}" srcOrd="0" destOrd="4" presId="urn:microsoft.com/office/officeart/2005/8/layout/hList6"/>
    <dgm:cxn modelId="{C00E1B29-911D-406D-9D49-9462443CE3B1}" srcId="{B87DFF3F-3AE7-4E7D-A876-50A22A88D405}" destId="{953F9DD8-C001-4A39-BD9D-26F03B252D64}" srcOrd="0" destOrd="0" parTransId="{1D58C53B-1AE7-4450-9ECF-F0FF515AC737}" sibTransId="{EA412EE3-0023-4C9E-B1B9-72E721522894}"/>
    <dgm:cxn modelId="{E38D0830-023C-42CB-B037-E5BAFA7B8B41}" type="presOf" srcId="{6977E782-FCAE-4FCD-AC4D-24219C5C1ACA}" destId="{DE862BA6-3B53-4670-AD1E-14E38174A1DC}" srcOrd="0" destOrd="1" presId="urn:microsoft.com/office/officeart/2005/8/layout/hList6"/>
    <dgm:cxn modelId="{337C2336-E35E-4F43-8CED-25A507D81912}" srcId="{AC4D0CC7-99E8-4502-872C-5F579D92A1A3}" destId="{1952D3F8-9047-4218-AE22-D786AC15412E}" srcOrd="2" destOrd="0" parTransId="{7173D312-C886-4147-8C27-E16116046475}" sibTransId="{9E9AF1BD-883E-432C-91A9-043918B01090}"/>
    <dgm:cxn modelId="{A6543F38-1166-4F81-A79C-79682375EE14}" type="presOf" srcId="{664C3593-B523-467F-97D0-D9DD94CF731E}" destId="{DE862BA6-3B53-4670-AD1E-14E38174A1DC}" srcOrd="0" destOrd="0" presId="urn:microsoft.com/office/officeart/2005/8/layout/hList6"/>
    <dgm:cxn modelId="{558B4338-AACF-4F97-8ADD-8F6A2E0F634E}" srcId="{B87DFF3F-3AE7-4E7D-A876-50A22A88D405}" destId="{EFD86541-38AE-4EC3-80A2-92ED8BC1E09C}" srcOrd="1" destOrd="0" parTransId="{3DB57741-FE06-4BEB-92AA-3161D0725952}" sibTransId="{0FA5A6DB-F73E-46FD-993E-58DAAC4DE01E}"/>
    <dgm:cxn modelId="{7D731640-147E-4F97-8FC9-780ECC5E7E74}" type="presOf" srcId="{AC4D0CC7-99E8-4502-872C-5F579D92A1A3}" destId="{8DA170B0-DDAE-4CB7-99BA-C08F5838BFC8}" srcOrd="0" destOrd="0" presId="urn:microsoft.com/office/officeart/2005/8/layout/hList6"/>
    <dgm:cxn modelId="{1FB25E40-084D-4692-813D-E5C69FD92313}" type="presOf" srcId="{134D389C-A8E1-4E62-8016-71BBD869220B}" destId="{5B7D28CB-9289-4C8F-ACC4-8B2F96DEF3AA}" srcOrd="0" destOrd="4" presId="urn:microsoft.com/office/officeart/2005/8/layout/hList6"/>
    <dgm:cxn modelId="{A3D5C25B-02B9-421C-8A2A-F895338E96BC}" srcId="{B87DFF3F-3AE7-4E7D-A876-50A22A88D405}" destId="{134D389C-A8E1-4E62-8016-71BBD869220B}" srcOrd="3" destOrd="0" parTransId="{DC12FDC4-D106-4C3A-BA22-CFA72F213EB1}" sibTransId="{23FE85E3-2987-4366-A638-DF1AD812B9AB}"/>
    <dgm:cxn modelId="{BD66E25D-CA95-4A08-9D0A-7FC78813F044}" srcId="{1952D3F8-9047-4218-AE22-D786AC15412E}" destId="{689375C4-3D51-4175-8E31-C1C68590D903}" srcOrd="2" destOrd="0" parTransId="{8D57AEFB-494C-468E-973A-B729DFDC6107}" sibTransId="{0EE127D3-9FAB-461B-82F0-BDCD07CE869F}"/>
    <dgm:cxn modelId="{822C5D60-B160-4699-8759-DD967030FDFA}" type="presOf" srcId="{5BED4270-9017-452E-AF2E-F9D0283A3D39}" destId="{C1EDE653-A586-4BE0-99DB-9A997C0C792D}" srcOrd="0" destOrd="2" presId="urn:microsoft.com/office/officeart/2005/8/layout/hList6"/>
    <dgm:cxn modelId="{88A84462-5F95-4D52-B963-4E8B6234818E}" type="presOf" srcId="{C0E4CFB6-73AE-434E-8462-6EF5F59C1C10}" destId="{95BE00A0-DC69-4161-ADAA-6759572B3FDD}" srcOrd="0" destOrd="2" presId="urn:microsoft.com/office/officeart/2005/8/layout/hList6"/>
    <dgm:cxn modelId="{5A93244A-084C-48BE-BBC5-71517C29089D}" srcId="{1952D3F8-9047-4218-AE22-D786AC15412E}" destId="{F3476504-2B9A-4FFB-BCC3-BEBE68D046C3}" srcOrd="3" destOrd="0" parTransId="{6E3C9ED7-9C33-432E-88FF-AAFE1E17A9C6}" sibTransId="{B16D230D-A18E-407F-B4F8-0385E8A77F13}"/>
    <dgm:cxn modelId="{7DE8C56A-344E-49D9-8848-ED0DFCCE152F}" srcId="{AC4D0CC7-99E8-4502-872C-5F579D92A1A3}" destId="{664C3593-B523-467F-97D0-D9DD94CF731E}" srcOrd="1" destOrd="0" parTransId="{2D78E231-6DD4-448E-91F5-275E62D5A0DE}" sibTransId="{4BDB7D22-6C01-4AA8-B6D4-FCAFB029E3A0}"/>
    <dgm:cxn modelId="{2733976F-ACA2-4134-8AC1-7BF32954985B}" srcId="{AC4D0CC7-99E8-4502-872C-5F579D92A1A3}" destId="{A32AAFB9-8547-496D-B2AD-4EA62B0AF60E}" srcOrd="4" destOrd="0" parTransId="{E97656B9-A118-4549-97E0-A2F024C1BE9C}" sibTransId="{34A1F41F-8921-490B-A88D-42954266875A}"/>
    <dgm:cxn modelId="{73454A75-FC98-450D-970A-63669AED4E7A}" type="presOf" srcId="{F1F021F8-FF9B-4188-B484-8C6911FCA8C1}" destId="{95BE00A0-DC69-4161-ADAA-6759572B3FDD}" srcOrd="0" destOrd="1" presId="urn:microsoft.com/office/officeart/2005/8/layout/hList6"/>
    <dgm:cxn modelId="{29139A5A-3681-4E1D-B771-7E9BA04130FA}" type="presOf" srcId="{689375C4-3D51-4175-8E31-C1C68590D903}" destId="{D5D9C945-DCDE-4458-9E2A-1D6C70F38316}" srcOrd="0" destOrd="3" presId="urn:microsoft.com/office/officeart/2005/8/layout/hList6"/>
    <dgm:cxn modelId="{A226907C-F170-4133-B5D1-A7EC491EE1C9}" type="presOf" srcId="{CF7AFBA1-918A-4C9F-873C-04CBB4D8B99D}" destId="{DE862BA6-3B53-4670-AD1E-14E38174A1DC}" srcOrd="0" destOrd="2" presId="urn:microsoft.com/office/officeart/2005/8/layout/hList6"/>
    <dgm:cxn modelId="{FA8FD47C-5C2C-4F25-8729-F7EF6427D0F4}" type="presOf" srcId="{32397BCA-95B0-4EEE-8038-675CA66C7787}" destId="{5B7D28CB-9289-4C8F-ACC4-8B2F96DEF3AA}" srcOrd="0" destOrd="3" presId="urn:microsoft.com/office/officeart/2005/8/layout/hList6"/>
    <dgm:cxn modelId="{7D7AAF7F-4A4E-4ABB-BC66-818F35DA2BE0}" srcId="{DBDE7897-47B1-475B-84FB-EECD667B3070}" destId="{C0E4CFB6-73AE-434E-8462-6EF5F59C1C10}" srcOrd="1" destOrd="0" parTransId="{5A10E964-DFA3-4B06-B138-77D8F5DE6D00}" sibTransId="{9B2EB1A0-84CC-4992-8979-A895AE220CC8}"/>
    <dgm:cxn modelId="{BA2BB185-420E-4170-AA13-0AEF209D4B27}" type="presOf" srcId="{1952D3F8-9047-4218-AE22-D786AC15412E}" destId="{D5D9C945-DCDE-4458-9E2A-1D6C70F38316}" srcOrd="0" destOrd="0" presId="urn:microsoft.com/office/officeart/2005/8/layout/hList6"/>
    <dgm:cxn modelId="{9C32A891-E150-478F-BB70-6C44A1300A29}" type="presOf" srcId="{953F9DD8-C001-4A39-BD9D-26F03B252D64}" destId="{5B7D28CB-9289-4C8F-ACC4-8B2F96DEF3AA}" srcOrd="0" destOrd="1" presId="urn:microsoft.com/office/officeart/2005/8/layout/hList6"/>
    <dgm:cxn modelId="{7EFA1395-72E1-40E2-9259-449972A3F5E1}" srcId="{664C3593-B523-467F-97D0-D9DD94CF731E}" destId="{44FC97AF-FA8E-4D5F-81E9-FA5CE94CCC92}" srcOrd="2" destOrd="0" parTransId="{CABD28DB-D88A-40A8-8E29-5C7694B113D6}" sibTransId="{060FDAD5-0B80-4434-86D3-6C8BACB66ABC}"/>
    <dgm:cxn modelId="{62AD8A95-5A32-4487-8295-9B6B0D05DBE5}" srcId="{AC4D0CC7-99E8-4502-872C-5F579D92A1A3}" destId="{B87DFF3F-3AE7-4E7D-A876-50A22A88D405}" srcOrd="3" destOrd="0" parTransId="{7C08CF6E-0C4B-4DE5-8843-F0F1CF575545}" sibTransId="{52BBF368-7F9E-4572-B300-F4A78D646536}"/>
    <dgm:cxn modelId="{05E78D9D-5484-42F1-9919-2B0D3CF204D4}" srcId="{A32AAFB9-8547-496D-B2AD-4EA62B0AF60E}" destId="{1C0B60F4-CB63-4AFC-BF5B-FC3A9AA25AD4}" srcOrd="2" destOrd="0" parTransId="{0A9017FD-6521-4FF4-8999-B6846F831949}" sibTransId="{7002E576-C460-445D-9806-E28ECFADDD34}"/>
    <dgm:cxn modelId="{15925DA3-298A-44B6-ADB0-7CBEFB598504}" type="presOf" srcId="{DBDE7897-47B1-475B-84FB-EECD667B3070}" destId="{95BE00A0-DC69-4161-ADAA-6759572B3FDD}" srcOrd="0" destOrd="0" presId="urn:microsoft.com/office/officeart/2005/8/layout/hList6"/>
    <dgm:cxn modelId="{6B3CC0AC-34D2-462E-98AB-346E36DAA706}" srcId="{B87DFF3F-3AE7-4E7D-A876-50A22A88D405}" destId="{32397BCA-95B0-4EEE-8038-675CA66C7787}" srcOrd="2" destOrd="0" parTransId="{009203F9-BB3A-405E-9D8A-F63E1804C6BD}" sibTransId="{91F1B6DF-5C2F-4C41-9FA1-4B2EACA2C934}"/>
    <dgm:cxn modelId="{CE4ABCB2-E972-4DAA-9ABB-4568F52C99B9}" srcId="{1952D3F8-9047-4218-AE22-D786AC15412E}" destId="{4FF930C4-1C50-4FA2-ACD3-870DD15BA33A}" srcOrd="0" destOrd="0" parTransId="{79F0FC67-8DFC-486F-85EB-8D1BAC9644FF}" sibTransId="{79666C56-6183-47F9-90F9-26F54230DF28}"/>
    <dgm:cxn modelId="{EE8178B3-DE27-4F39-B193-073B05998F99}" type="presOf" srcId="{C16DD2B4-AD0D-42D3-9984-3415E796901C}" destId="{D5D9C945-DCDE-4458-9E2A-1D6C70F38316}" srcOrd="0" destOrd="2" presId="urn:microsoft.com/office/officeart/2005/8/layout/hList6"/>
    <dgm:cxn modelId="{7C232EB4-5FCE-41D2-B19D-08BF00DA01EC}" type="presOf" srcId="{B87DFF3F-3AE7-4E7D-A876-50A22A88D405}" destId="{5B7D28CB-9289-4C8F-ACC4-8B2F96DEF3AA}" srcOrd="0" destOrd="0" presId="urn:microsoft.com/office/officeart/2005/8/layout/hList6"/>
    <dgm:cxn modelId="{D6AE76B5-7D5B-4488-80D6-7FF474F34E23}" srcId="{AC4D0CC7-99E8-4502-872C-5F579D92A1A3}" destId="{DBDE7897-47B1-475B-84FB-EECD667B3070}" srcOrd="0" destOrd="0" parTransId="{B3B9DED3-F9AF-4F29-AF7C-17F1D983F61A}" sibTransId="{651CBE27-1B27-4A71-B6A9-BE89051DCF38}"/>
    <dgm:cxn modelId="{8B2BB3BD-7334-4B1B-BED8-89EDEABC6836}" type="presOf" srcId="{C94490AE-886B-4881-969C-2727B1E6363A}" destId="{C1EDE653-A586-4BE0-99DB-9A997C0C792D}" srcOrd="0" destOrd="1" presId="urn:microsoft.com/office/officeart/2005/8/layout/hList6"/>
    <dgm:cxn modelId="{40D252D1-B722-4755-9DDE-13CE012073C9}" srcId="{A32AAFB9-8547-496D-B2AD-4EA62B0AF60E}" destId="{5BED4270-9017-452E-AF2E-F9D0283A3D39}" srcOrd="1" destOrd="0" parTransId="{DB2F63C6-0088-4D83-AFF1-1F06C8F068D2}" sibTransId="{DAAB550A-D62B-4FCE-B558-DE9237C97397}"/>
    <dgm:cxn modelId="{251FBDE5-D6A5-442B-BD1D-616F3A7F3D1F}" type="presOf" srcId="{4FF930C4-1C50-4FA2-ACD3-870DD15BA33A}" destId="{D5D9C945-DCDE-4458-9E2A-1D6C70F38316}" srcOrd="0" destOrd="1" presId="urn:microsoft.com/office/officeart/2005/8/layout/hList6"/>
    <dgm:cxn modelId="{A1C484E8-5F24-4E6E-930B-F5D2FEB69173}" srcId="{664C3593-B523-467F-97D0-D9DD94CF731E}" destId="{17275117-9571-4527-AE4B-271502D51726}" srcOrd="3" destOrd="0" parTransId="{6F6E87CC-4CDC-4C0F-87DD-37A90A993CBA}" sibTransId="{A3217347-5031-4DDE-9EC4-E2AEBDF129AD}"/>
    <dgm:cxn modelId="{5F2580F9-496D-40BE-82AE-CFF35FDF985B}" type="presOf" srcId="{EFD86541-38AE-4EC3-80A2-92ED8BC1E09C}" destId="{5B7D28CB-9289-4C8F-ACC4-8B2F96DEF3AA}" srcOrd="0" destOrd="2" presId="urn:microsoft.com/office/officeart/2005/8/layout/hList6"/>
    <dgm:cxn modelId="{715592FA-01CE-4620-BC28-9E104DA0EDCF}" type="presOf" srcId="{44FC97AF-FA8E-4D5F-81E9-FA5CE94CCC92}" destId="{DE862BA6-3B53-4670-AD1E-14E38174A1DC}" srcOrd="0" destOrd="3" presId="urn:microsoft.com/office/officeart/2005/8/layout/hList6"/>
    <dgm:cxn modelId="{1E280B8A-07B2-4FB9-A0F4-6EE33B38EA17}" type="presParOf" srcId="{8DA170B0-DDAE-4CB7-99BA-C08F5838BFC8}" destId="{95BE00A0-DC69-4161-ADAA-6759572B3FDD}" srcOrd="0" destOrd="0" presId="urn:microsoft.com/office/officeart/2005/8/layout/hList6"/>
    <dgm:cxn modelId="{C588247F-367C-4772-AA98-DC4ECE85E400}" type="presParOf" srcId="{8DA170B0-DDAE-4CB7-99BA-C08F5838BFC8}" destId="{3BB6498C-2DF1-425C-9260-66743BCBE4CB}" srcOrd="1" destOrd="0" presId="urn:microsoft.com/office/officeart/2005/8/layout/hList6"/>
    <dgm:cxn modelId="{694CB24F-2409-4B87-8A84-349CF0EC3858}" type="presParOf" srcId="{8DA170B0-DDAE-4CB7-99BA-C08F5838BFC8}" destId="{DE862BA6-3B53-4670-AD1E-14E38174A1DC}" srcOrd="2" destOrd="0" presId="urn:microsoft.com/office/officeart/2005/8/layout/hList6"/>
    <dgm:cxn modelId="{2E594D1B-F71A-477D-972A-1A8F8030C41B}" type="presParOf" srcId="{8DA170B0-DDAE-4CB7-99BA-C08F5838BFC8}" destId="{33D0081B-CADD-433F-B6EE-91ABF345E995}" srcOrd="3" destOrd="0" presId="urn:microsoft.com/office/officeart/2005/8/layout/hList6"/>
    <dgm:cxn modelId="{D7A3B42F-5ACC-42BE-A2BD-79B8E42DF1F3}" type="presParOf" srcId="{8DA170B0-DDAE-4CB7-99BA-C08F5838BFC8}" destId="{D5D9C945-DCDE-4458-9E2A-1D6C70F38316}" srcOrd="4" destOrd="0" presId="urn:microsoft.com/office/officeart/2005/8/layout/hList6"/>
    <dgm:cxn modelId="{95379DD9-7392-4609-8B32-F1F470D8173C}" type="presParOf" srcId="{8DA170B0-DDAE-4CB7-99BA-C08F5838BFC8}" destId="{D462A9AC-23FA-4833-BB41-753D5D7C2D3D}" srcOrd="5" destOrd="0" presId="urn:microsoft.com/office/officeart/2005/8/layout/hList6"/>
    <dgm:cxn modelId="{61D5F7AD-6D15-466A-BD64-841C0A182E33}" type="presParOf" srcId="{8DA170B0-DDAE-4CB7-99BA-C08F5838BFC8}" destId="{5B7D28CB-9289-4C8F-ACC4-8B2F96DEF3AA}" srcOrd="6" destOrd="0" presId="urn:microsoft.com/office/officeart/2005/8/layout/hList6"/>
    <dgm:cxn modelId="{DC39CB4E-B910-46C6-B972-5769002EDFA1}" type="presParOf" srcId="{8DA170B0-DDAE-4CB7-99BA-C08F5838BFC8}" destId="{BFB5B502-CDD9-458D-8F67-A2B842FAEDDE}" srcOrd="7" destOrd="0" presId="urn:microsoft.com/office/officeart/2005/8/layout/hList6"/>
    <dgm:cxn modelId="{B063F596-88F5-4BE5-88A0-8F3ACA7C1143}" type="presParOf" srcId="{8DA170B0-DDAE-4CB7-99BA-C08F5838BFC8}" destId="{C1EDE653-A586-4BE0-99DB-9A997C0C792D}"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50E0C2-8146-4DD6-BB29-A97F2560BBDA}" type="doc">
      <dgm:prSet loTypeId="urn:microsoft.com/office/officeart/2005/8/layout/gear1" loCatId="relationship" qsTypeId="urn:microsoft.com/office/officeart/2005/8/quickstyle/simple1" qsCatId="simple" csTypeId="urn:microsoft.com/office/officeart/2005/8/colors/accent5_1" csCatId="accent5" phldr="1"/>
      <dgm:spPr/>
    </dgm:pt>
    <dgm:pt modelId="{16F2F83B-C7A0-49F1-9774-F08FE329A49D}">
      <dgm:prSet phldrT="[Tekst]"/>
      <dgm:spPr/>
      <dgm:t>
        <a:bodyPr/>
        <a:lstStyle/>
        <a:p>
          <a:r>
            <a:rPr lang="pl-PL"/>
            <a:t>Mieszkańcy</a:t>
          </a:r>
        </a:p>
      </dgm:t>
      <dgm:extLst>
        <a:ext uri="{E40237B7-FDA0-4F09-8148-C483321AD2D9}">
          <dgm14:cNvPr xmlns:dgm14="http://schemas.microsoft.com/office/drawing/2010/diagram" id="0" name="" descr="Koło zębate i wyraz Mieszkańcy"/>
        </a:ext>
      </dgm:extLst>
    </dgm:pt>
    <dgm:pt modelId="{62E963C1-B8E1-4687-B9B1-03EF5204AB03}" type="parTrans" cxnId="{11F80AC9-3440-468A-8629-C89DA3283E56}">
      <dgm:prSet/>
      <dgm:spPr/>
      <dgm:t>
        <a:bodyPr/>
        <a:lstStyle/>
        <a:p>
          <a:endParaRPr lang="pl-PL"/>
        </a:p>
      </dgm:t>
    </dgm:pt>
    <dgm:pt modelId="{A0DCCD2B-9956-42BC-B650-BAB3A470002E}" type="sibTrans" cxnId="{11F80AC9-3440-468A-8629-C89DA3283E56}">
      <dgm:prSet/>
      <dgm:spPr/>
      <dgm:t>
        <a:bodyPr/>
        <a:lstStyle/>
        <a:p>
          <a:endParaRPr lang="pl-PL"/>
        </a:p>
      </dgm:t>
    </dgm:pt>
    <dgm:pt modelId="{875FCCA0-910E-4144-8AFE-D5507700E141}">
      <dgm:prSet phldrT="[Tekst]"/>
      <dgm:spPr/>
      <dgm:t>
        <a:bodyPr/>
        <a:lstStyle/>
        <a:p>
          <a:r>
            <a:rPr lang="pl-PL"/>
            <a:t>Imigranci</a:t>
          </a:r>
        </a:p>
      </dgm:t>
      <dgm:extLst>
        <a:ext uri="{E40237B7-FDA0-4F09-8148-C483321AD2D9}">
          <dgm14:cNvPr xmlns:dgm14="http://schemas.microsoft.com/office/drawing/2010/diagram" id="0" name="" descr="Koło zębate i wyraz Imigrancji"/>
        </a:ext>
      </dgm:extLst>
    </dgm:pt>
    <dgm:pt modelId="{7FC9C187-CB3D-4BFD-8AB9-33B6666174F4}" type="parTrans" cxnId="{FFE1A8BF-1B0D-44C8-83B1-857D7B4E41D5}">
      <dgm:prSet/>
      <dgm:spPr/>
      <dgm:t>
        <a:bodyPr/>
        <a:lstStyle/>
        <a:p>
          <a:endParaRPr lang="pl-PL"/>
        </a:p>
      </dgm:t>
    </dgm:pt>
    <dgm:pt modelId="{9E801775-9B6A-49FC-97C5-F5BB3265DA31}" type="sibTrans" cxnId="{FFE1A8BF-1B0D-44C8-83B1-857D7B4E41D5}">
      <dgm:prSet/>
      <dgm:spPr/>
      <dgm:t>
        <a:bodyPr/>
        <a:lstStyle/>
        <a:p>
          <a:endParaRPr lang="pl-PL"/>
        </a:p>
      </dgm:t>
    </dgm:pt>
    <dgm:pt modelId="{9F8ED964-DF8E-4D26-AFBF-908C1D0CC9FD}">
      <dgm:prSet phldrT="[Tekst]"/>
      <dgm:spPr/>
      <dgm:t>
        <a:bodyPr/>
        <a:lstStyle/>
        <a:p>
          <a:r>
            <a:rPr lang="pl-PL"/>
            <a:t>Reemigranci</a:t>
          </a:r>
        </a:p>
      </dgm:t>
      <dgm:extLst>
        <a:ext uri="{E40237B7-FDA0-4F09-8148-C483321AD2D9}">
          <dgm14:cNvPr xmlns:dgm14="http://schemas.microsoft.com/office/drawing/2010/diagram" id="0" name="" descr="Koło zębate i wyraz Reemigranci"/>
        </a:ext>
      </dgm:extLst>
    </dgm:pt>
    <dgm:pt modelId="{EE45DE2E-D59B-4B76-A454-32F590866805}" type="parTrans" cxnId="{748CC2A8-EB03-45CA-A581-0A13FB145EFD}">
      <dgm:prSet/>
      <dgm:spPr/>
      <dgm:t>
        <a:bodyPr/>
        <a:lstStyle/>
        <a:p>
          <a:endParaRPr lang="pl-PL"/>
        </a:p>
      </dgm:t>
    </dgm:pt>
    <dgm:pt modelId="{EEFE23C9-AA6E-43DC-B228-07B1211DAE6A}" type="sibTrans" cxnId="{748CC2A8-EB03-45CA-A581-0A13FB145EFD}">
      <dgm:prSet/>
      <dgm:spPr/>
      <dgm:t>
        <a:bodyPr/>
        <a:lstStyle/>
        <a:p>
          <a:endParaRPr lang="pl-PL"/>
        </a:p>
      </dgm:t>
    </dgm:pt>
    <dgm:pt modelId="{4F9E48F6-FF9B-4E77-ACB1-35688FE21C05}" type="pres">
      <dgm:prSet presAssocID="{4450E0C2-8146-4DD6-BB29-A97F2560BBDA}" presName="composite" presStyleCnt="0">
        <dgm:presLayoutVars>
          <dgm:chMax val="3"/>
          <dgm:animLvl val="lvl"/>
          <dgm:resizeHandles val="exact"/>
        </dgm:presLayoutVars>
      </dgm:prSet>
      <dgm:spPr/>
    </dgm:pt>
    <dgm:pt modelId="{BA2BA23B-1DB0-4A69-86F3-01B41EAA38D3}" type="pres">
      <dgm:prSet presAssocID="{16F2F83B-C7A0-49F1-9774-F08FE329A49D}" presName="gear1" presStyleLbl="node1" presStyleIdx="0" presStyleCnt="3">
        <dgm:presLayoutVars>
          <dgm:chMax val="1"/>
          <dgm:bulletEnabled val="1"/>
        </dgm:presLayoutVars>
      </dgm:prSet>
      <dgm:spPr/>
    </dgm:pt>
    <dgm:pt modelId="{16B78FA8-0B8E-4A6F-A3EC-27DD354AAA3E}" type="pres">
      <dgm:prSet presAssocID="{16F2F83B-C7A0-49F1-9774-F08FE329A49D}" presName="gear1srcNode" presStyleLbl="node1" presStyleIdx="0" presStyleCnt="3"/>
      <dgm:spPr/>
    </dgm:pt>
    <dgm:pt modelId="{1005B1A2-405A-4D6F-93CF-8D2C9D8DD109}" type="pres">
      <dgm:prSet presAssocID="{16F2F83B-C7A0-49F1-9774-F08FE329A49D}" presName="gear1dstNode" presStyleLbl="node1" presStyleIdx="0" presStyleCnt="3"/>
      <dgm:spPr/>
    </dgm:pt>
    <dgm:pt modelId="{837B87C8-13D6-430F-97DF-F9794E9E5EF2}" type="pres">
      <dgm:prSet presAssocID="{875FCCA0-910E-4144-8AFE-D5507700E141}" presName="gear2" presStyleLbl="node1" presStyleIdx="1" presStyleCnt="3">
        <dgm:presLayoutVars>
          <dgm:chMax val="1"/>
          <dgm:bulletEnabled val="1"/>
        </dgm:presLayoutVars>
      </dgm:prSet>
      <dgm:spPr/>
    </dgm:pt>
    <dgm:pt modelId="{83EC591E-77E4-4397-8A8A-93A00B052CDD}" type="pres">
      <dgm:prSet presAssocID="{875FCCA0-910E-4144-8AFE-D5507700E141}" presName="gear2srcNode" presStyleLbl="node1" presStyleIdx="1" presStyleCnt="3"/>
      <dgm:spPr/>
    </dgm:pt>
    <dgm:pt modelId="{92F4D943-53F1-44EF-B437-DEAF4E932DEB}" type="pres">
      <dgm:prSet presAssocID="{875FCCA0-910E-4144-8AFE-D5507700E141}" presName="gear2dstNode" presStyleLbl="node1" presStyleIdx="1" presStyleCnt="3"/>
      <dgm:spPr/>
    </dgm:pt>
    <dgm:pt modelId="{C60DB689-4769-42D2-81A3-4974EB9233D5}" type="pres">
      <dgm:prSet presAssocID="{9F8ED964-DF8E-4D26-AFBF-908C1D0CC9FD}" presName="gear3" presStyleLbl="node1" presStyleIdx="2" presStyleCnt="3"/>
      <dgm:spPr/>
    </dgm:pt>
    <dgm:pt modelId="{BC9734EE-7871-4BC6-BAB8-1D1F0654ABBD}" type="pres">
      <dgm:prSet presAssocID="{9F8ED964-DF8E-4D26-AFBF-908C1D0CC9FD}" presName="gear3tx" presStyleLbl="node1" presStyleIdx="2" presStyleCnt="3">
        <dgm:presLayoutVars>
          <dgm:chMax val="1"/>
          <dgm:bulletEnabled val="1"/>
        </dgm:presLayoutVars>
      </dgm:prSet>
      <dgm:spPr/>
    </dgm:pt>
    <dgm:pt modelId="{8A3F7E8F-266F-44F8-A599-74864060B9F8}" type="pres">
      <dgm:prSet presAssocID="{9F8ED964-DF8E-4D26-AFBF-908C1D0CC9FD}" presName="gear3srcNode" presStyleLbl="node1" presStyleIdx="2" presStyleCnt="3"/>
      <dgm:spPr/>
    </dgm:pt>
    <dgm:pt modelId="{FAB68D7B-E402-484F-B5EB-99769F5B8CDD}" type="pres">
      <dgm:prSet presAssocID="{9F8ED964-DF8E-4D26-AFBF-908C1D0CC9FD}" presName="gear3dstNode" presStyleLbl="node1" presStyleIdx="2" presStyleCnt="3"/>
      <dgm:spPr/>
    </dgm:pt>
    <dgm:pt modelId="{4EA1ED58-44AD-435D-AA88-7FCEC9D13391}" type="pres">
      <dgm:prSet presAssocID="{A0DCCD2B-9956-42BC-B650-BAB3A470002E}" presName="connector1" presStyleLbl="sibTrans2D1" presStyleIdx="0" presStyleCnt="3"/>
      <dgm:spPr/>
    </dgm:pt>
    <dgm:pt modelId="{71C6C8AD-DB4E-4EE4-894A-77510442E817}" type="pres">
      <dgm:prSet presAssocID="{9E801775-9B6A-49FC-97C5-F5BB3265DA31}" presName="connector2" presStyleLbl="sibTrans2D1" presStyleIdx="1" presStyleCnt="3"/>
      <dgm:spPr/>
    </dgm:pt>
    <dgm:pt modelId="{24D14796-3591-4865-97E9-D1073CB6D95A}" type="pres">
      <dgm:prSet presAssocID="{EEFE23C9-AA6E-43DC-B228-07B1211DAE6A}" presName="connector3" presStyleLbl="sibTrans2D1" presStyleIdx="2" presStyleCnt="3"/>
      <dgm:spPr/>
    </dgm:pt>
  </dgm:ptLst>
  <dgm:cxnLst>
    <dgm:cxn modelId="{72CCC404-BAF0-4382-A838-9FEFE0FCBA8C}" type="presOf" srcId="{16F2F83B-C7A0-49F1-9774-F08FE329A49D}" destId="{1005B1A2-405A-4D6F-93CF-8D2C9D8DD109}" srcOrd="2" destOrd="0" presId="urn:microsoft.com/office/officeart/2005/8/layout/gear1"/>
    <dgm:cxn modelId="{C6AA320B-939E-42A5-811E-EADB2F2D12ED}" type="presOf" srcId="{9F8ED964-DF8E-4D26-AFBF-908C1D0CC9FD}" destId="{BC9734EE-7871-4BC6-BAB8-1D1F0654ABBD}" srcOrd="1" destOrd="0" presId="urn:microsoft.com/office/officeart/2005/8/layout/gear1"/>
    <dgm:cxn modelId="{45C51A16-020D-4F79-B6CC-1EEE2788B441}" type="presOf" srcId="{4450E0C2-8146-4DD6-BB29-A97F2560BBDA}" destId="{4F9E48F6-FF9B-4E77-ACB1-35688FE21C05}" srcOrd="0" destOrd="0" presId="urn:microsoft.com/office/officeart/2005/8/layout/gear1"/>
    <dgm:cxn modelId="{DAA1A53C-56B6-41E8-ABC5-E313FEF49DC9}" type="presOf" srcId="{16F2F83B-C7A0-49F1-9774-F08FE329A49D}" destId="{16B78FA8-0B8E-4A6F-A3EC-27DD354AAA3E}" srcOrd="1" destOrd="0" presId="urn:microsoft.com/office/officeart/2005/8/layout/gear1"/>
    <dgm:cxn modelId="{E894DF5C-BB4E-451B-BECF-A294EEA0E6A6}" type="presOf" srcId="{EEFE23C9-AA6E-43DC-B228-07B1211DAE6A}" destId="{24D14796-3591-4865-97E9-D1073CB6D95A}" srcOrd="0" destOrd="0" presId="urn:microsoft.com/office/officeart/2005/8/layout/gear1"/>
    <dgm:cxn modelId="{F582A65D-F8BD-42FB-9B65-03AF29D6BC3E}" type="presOf" srcId="{9E801775-9B6A-49FC-97C5-F5BB3265DA31}" destId="{71C6C8AD-DB4E-4EE4-894A-77510442E817}" srcOrd="0" destOrd="0" presId="urn:microsoft.com/office/officeart/2005/8/layout/gear1"/>
    <dgm:cxn modelId="{A6735E6D-3898-426B-A5A9-322435C9DB18}" type="presOf" srcId="{875FCCA0-910E-4144-8AFE-D5507700E141}" destId="{837B87C8-13D6-430F-97DF-F9794E9E5EF2}" srcOrd="0" destOrd="0" presId="urn:microsoft.com/office/officeart/2005/8/layout/gear1"/>
    <dgm:cxn modelId="{FDC54B50-83CF-447E-8753-F2E92DD1F641}" type="presOf" srcId="{A0DCCD2B-9956-42BC-B650-BAB3A470002E}" destId="{4EA1ED58-44AD-435D-AA88-7FCEC9D13391}" srcOrd="0" destOrd="0" presId="urn:microsoft.com/office/officeart/2005/8/layout/gear1"/>
    <dgm:cxn modelId="{C9BD7E74-9B1C-44BF-8427-5C100AD9B57B}" type="presOf" srcId="{16F2F83B-C7A0-49F1-9774-F08FE329A49D}" destId="{BA2BA23B-1DB0-4A69-86F3-01B41EAA38D3}" srcOrd="0" destOrd="0" presId="urn:microsoft.com/office/officeart/2005/8/layout/gear1"/>
    <dgm:cxn modelId="{5894F68F-52B3-4D11-9303-BB1E52345F65}" type="presOf" srcId="{875FCCA0-910E-4144-8AFE-D5507700E141}" destId="{92F4D943-53F1-44EF-B437-DEAF4E932DEB}" srcOrd="2" destOrd="0" presId="urn:microsoft.com/office/officeart/2005/8/layout/gear1"/>
    <dgm:cxn modelId="{EE15DC94-E8B4-448B-B2DB-503F5BA8E136}" type="presOf" srcId="{875FCCA0-910E-4144-8AFE-D5507700E141}" destId="{83EC591E-77E4-4397-8A8A-93A00B052CDD}" srcOrd="1" destOrd="0" presId="urn:microsoft.com/office/officeart/2005/8/layout/gear1"/>
    <dgm:cxn modelId="{F90A039B-5DB4-46C5-8B47-5192FB99B4F7}" type="presOf" srcId="{9F8ED964-DF8E-4D26-AFBF-908C1D0CC9FD}" destId="{C60DB689-4769-42D2-81A3-4974EB9233D5}" srcOrd="0" destOrd="0" presId="urn:microsoft.com/office/officeart/2005/8/layout/gear1"/>
    <dgm:cxn modelId="{748CC2A8-EB03-45CA-A581-0A13FB145EFD}" srcId="{4450E0C2-8146-4DD6-BB29-A97F2560BBDA}" destId="{9F8ED964-DF8E-4D26-AFBF-908C1D0CC9FD}" srcOrd="2" destOrd="0" parTransId="{EE45DE2E-D59B-4B76-A454-32F590866805}" sibTransId="{EEFE23C9-AA6E-43DC-B228-07B1211DAE6A}"/>
    <dgm:cxn modelId="{9D8A8AB5-DB71-491E-8CDE-57DBCF478C2A}" type="presOf" srcId="{9F8ED964-DF8E-4D26-AFBF-908C1D0CC9FD}" destId="{FAB68D7B-E402-484F-B5EB-99769F5B8CDD}" srcOrd="3" destOrd="0" presId="urn:microsoft.com/office/officeart/2005/8/layout/gear1"/>
    <dgm:cxn modelId="{FFE1A8BF-1B0D-44C8-83B1-857D7B4E41D5}" srcId="{4450E0C2-8146-4DD6-BB29-A97F2560BBDA}" destId="{875FCCA0-910E-4144-8AFE-D5507700E141}" srcOrd="1" destOrd="0" parTransId="{7FC9C187-CB3D-4BFD-8AB9-33B6666174F4}" sibTransId="{9E801775-9B6A-49FC-97C5-F5BB3265DA31}"/>
    <dgm:cxn modelId="{11F80AC9-3440-468A-8629-C89DA3283E56}" srcId="{4450E0C2-8146-4DD6-BB29-A97F2560BBDA}" destId="{16F2F83B-C7A0-49F1-9774-F08FE329A49D}" srcOrd="0" destOrd="0" parTransId="{62E963C1-B8E1-4687-B9B1-03EF5204AB03}" sibTransId="{A0DCCD2B-9956-42BC-B650-BAB3A470002E}"/>
    <dgm:cxn modelId="{3E0FCFF5-029A-4264-97EE-C99A52E67C49}" type="presOf" srcId="{9F8ED964-DF8E-4D26-AFBF-908C1D0CC9FD}" destId="{8A3F7E8F-266F-44F8-A599-74864060B9F8}" srcOrd="2" destOrd="0" presId="urn:microsoft.com/office/officeart/2005/8/layout/gear1"/>
    <dgm:cxn modelId="{4D45B551-EB85-494B-92AC-AE73ADD79761}" type="presParOf" srcId="{4F9E48F6-FF9B-4E77-ACB1-35688FE21C05}" destId="{BA2BA23B-1DB0-4A69-86F3-01B41EAA38D3}" srcOrd="0" destOrd="0" presId="urn:microsoft.com/office/officeart/2005/8/layout/gear1"/>
    <dgm:cxn modelId="{C9FE058F-77D7-49F6-9DA4-29F8C02D36A2}" type="presParOf" srcId="{4F9E48F6-FF9B-4E77-ACB1-35688FE21C05}" destId="{16B78FA8-0B8E-4A6F-A3EC-27DD354AAA3E}" srcOrd="1" destOrd="0" presId="urn:microsoft.com/office/officeart/2005/8/layout/gear1"/>
    <dgm:cxn modelId="{EA2BC0A9-1D96-45E5-BE7C-D207799294C7}" type="presParOf" srcId="{4F9E48F6-FF9B-4E77-ACB1-35688FE21C05}" destId="{1005B1A2-405A-4D6F-93CF-8D2C9D8DD109}" srcOrd="2" destOrd="0" presId="urn:microsoft.com/office/officeart/2005/8/layout/gear1"/>
    <dgm:cxn modelId="{EEF33C94-37BD-4FB8-9918-ED7FE088C778}" type="presParOf" srcId="{4F9E48F6-FF9B-4E77-ACB1-35688FE21C05}" destId="{837B87C8-13D6-430F-97DF-F9794E9E5EF2}" srcOrd="3" destOrd="0" presId="urn:microsoft.com/office/officeart/2005/8/layout/gear1"/>
    <dgm:cxn modelId="{F95350CB-4DEE-46AD-8372-A007FE9B8AA9}" type="presParOf" srcId="{4F9E48F6-FF9B-4E77-ACB1-35688FE21C05}" destId="{83EC591E-77E4-4397-8A8A-93A00B052CDD}" srcOrd="4" destOrd="0" presId="urn:microsoft.com/office/officeart/2005/8/layout/gear1"/>
    <dgm:cxn modelId="{22AE430F-0C53-44DA-B3FC-AB65AF18CAAC}" type="presParOf" srcId="{4F9E48F6-FF9B-4E77-ACB1-35688FE21C05}" destId="{92F4D943-53F1-44EF-B437-DEAF4E932DEB}" srcOrd="5" destOrd="0" presId="urn:microsoft.com/office/officeart/2005/8/layout/gear1"/>
    <dgm:cxn modelId="{883716C0-7D13-4F37-B727-69E8DB5460FF}" type="presParOf" srcId="{4F9E48F6-FF9B-4E77-ACB1-35688FE21C05}" destId="{C60DB689-4769-42D2-81A3-4974EB9233D5}" srcOrd="6" destOrd="0" presId="urn:microsoft.com/office/officeart/2005/8/layout/gear1"/>
    <dgm:cxn modelId="{8EF6856E-0EF5-4271-B01F-22F26EAD1A2C}" type="presParOf" srcId="{4F9E48F6-FF9B-4E77-ACB1-35688FE21C05}" destId="{BC9734EE-7871-4BC6-BAB8-1D1F0654ABBD}" srcOrd="7" destOrd="0" presId="urn:microsoft.com/office/officeart/2005/8/layout/gear1"/>
    <dgm:cxn modelId="{9293F2C8-1AF7-45A9-9EB1-3A6A8A7CE642}" type="presParOf" srcId="{4F9E48F6-FF9B-4E77-ACB1-35688FE21C05}" destId="{8A3F7E8F-266F-44F8-A599-74864060B9F8}" srcOrd="8" destOrd="0" presId="urn:microsoft.com/office/officeart/2005/8/layout/gear1"/>
    <dgm:cxn modelId="{211A8510-71E4-469F-A4FA-DC0830F275C6}" type="presParOf" srcId="{4F9E48F6-FF9B-4E77-ACB1-35688FE21C05}" destId="{FAB68D7B-E402-484F-B5EB-99769F5B8CDD}" srcOrd="9" destOrd="0" presId="urn:microsoft.com/office/officeart/2005/8/layout/gear1"/>
    <dgm:cxn modelId="{7BB8D48A-8B82-4ED9-9415-B5B2F936AC55}" type="presParOf" srcId="{4F9E48F6-FF9B-4E77-ACB1-35688FE21C05}" destId="{4EA1ED58-44AD-435D-AA88-7FCEC9D13391}" srcOrd="10" destOrd="0" presId="urn:microsoft.com/office/officeart/2005/8/layout/gear1"/>
    <dgm:cxn modelId="{9AEFAB80-261C-4E93-B59A-549B051BB23E}" type="presParOf" srcId="{4F9E48F6-FF9B-4E77-ACB1-35688FE21C05}" destId="{71C6C8AD-DB4E-4EE4-894A-77510442E817}" srcOrd="11" destOrd="0" presId="urn:microsoft.com/office/officeart/2005/8/layout/gear1"/>
    <dgm:cxn modelId="{94E28C63-E899-461A-8B75-29511069AC35}" type="presParOf" srcId="{4F9E48F6-FF9B-4E77-ACB1-35688FE21C05}" destId="{24D14796-3591-4865-97E9-D1073CB6D9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30AA0-2956-432A-B331-ECC88EB867B6}"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pl-PL"/>
        </a:p>
      </dgm:t>
    </dgm:pt>
    <dgm:pt modelId="{01D023F7-9073-4F64-BF24-32833C87EB1A}">
      <dgm:prSet phldrT="[Tekst]"/>
      <dgm:spPr/>
      <dgm:t>
        <a:bodyPr/>
        <a:lstStyle/>
        <a:p>
          <a:r>
            <a:rPr lang="pl-PL" dirty="0"/>
            <a:t>Wsparcie osób młodych wchodzących w dorosłe, samodzielne życie</a:t>
          </a:r>
        </a:p>
      </dgm:t>
    </dgm:pt>
    <dgm:pt modelId="{EB7B2CCF-07B7-4F13-8EEB-DADE4702A619}" type="parTrans" cxnId="{C805BC6E-E281-4FD0-AE3B-FAE4B1136A3D}">
      <dgm:prSet/>
      <dgm:spPr/>
      <dgm:t>
        <a:bodyPr/>
        <a:lstStyle/>
        <a:p>
          <a:endParaRPr lang="pl-PL"/>
        </a:p>
      </dgm:t>
    </dgm:pt>
    <dgm:pt modelId="{4A76DE91-C3BA-428B-86F7-7C758A980BA2}" type="sibTrans" cxnId="{C805BC6E-E281-4FD0-AE3B-FAE4B1136A3D}">
      <dgm:prSet/>
      <dgm:spPr/>
      <dgm:t>
        <a:bodyPr/>
        <a:lstStyle/>
        <a:p>
          <a:endParaRPr lang="pl-PL"/>
        </a:p>
      </dgm:t>
    </dgm:pt>
    <dgm:pt modelId="{153E8790-08A0-423B-AF16-A0E081C568BA}">
      <dgm:prSet phldrT="[Tekst]"/>
      <dgm:spPr/>
      <dgm:t>
        <a:bodyPr/>
        <a:lstStyle/>
        <a:p>
          <a:r>
            <a:rPr lang="pl-PL" dirty="0"/>
            <a:t>Promowanie elastycznych form zatrudnienia </a:t>
          </a:r>
          <a:r>
            <a:rPr lang="pl-PL" i="1" dirty="0" err="1"/>
            <a:t>work</a:t>
          </a:r>
          <a:r>
            <a:rPr lang="pl-PL" i="1" dirty="0"/>
            <a:t>-life </a:t>
          </a:r>
          <a:r>
            <a:rPr lang="pl-PL" i="1" dirty="0" err="1"/>
            <a:t>balance</a:t>
          </a:r>
          <a:endParaRPr lang="pl-PL" i="1" dirty="0"/>
        </a:p>
      </dgm:t>
    </dgm:pt>
    <dgm:pt modelId="{1DD034A3-934E-4C70-923C-AD11DB88ECC1}" type="parTrans" cxnId="{4760159C-6F61-47E3-919B-EA35AB961D42}">
      <dgm:prSet/>
      <dgm:spPr/>
      <dgm:t>
        <a:bodyPr/>
        <a:lstStyle/>
        <a:p>
          <a:endParaRPr lang="pl-PL"/>
        </a:p>
      </dgm:t>
    </dgm:pt>
    <dgm:pt modelId="{2D70999F-C19C-4DDF-AC0A-BE5FF3F68659}" type="sibTrans" cxnId="{4760159C-6F61-47E3-919B-EA35AB961D42}">
      <dgm:prSet/>
      <dgm:spPr/>
      <dgm:t>
        <a:bodyPr/>
        <a:lstStyle/>
        <a:p>
          <a:endParaRPr lang="pl-PL"/>
        </a:p>
      </dgm:t>
    </dgm:pt>
    <dgm:pt modelId="{BA68549D-F651-4ECE-B618-D4F37A473F2E}">
      <dgm:prSet phldrT="[Tekst]"/>
      <dgm:spPr/>
      <dgm:t>
        <a:bodyPr/>
        <a:lstStyle/>
        <a:p>
          <a:r>
            <a:rPr lang="pl-PL" dirty="0"/>
            <a:t>Wspieranie podkarpackich uczelni w zakresie tworzenia kierunków prowadzonych w języku angielskim</a:t>
          </a:r>
        </a:p>
      </dgm:t>
    </dgm:pt>
    <dgm:pt modelId="{B9E01F37-800A-45EF-8FC7-65EB2F1484FE}" type="parTrans" cxnId="{600EFCF6-9491-44BC-839E-4F65680DA344}">
      <dgm:prSet/>
      <dgm:spPr/>
      <dgm:t>
        <a:bodyPr/>
        <a:lstStyle/>
        <a:p>
          <a:endParaRPr lang="pl-PL"/>
        </a:p>
      </dgm:t>
    </dgm:pt>
    <dgm:pt modelId="{453B3075-CAEF-4051-9D9E-86EC5752D532}" type="sibTrans" cxnId="{600EFCF6-9491-44BC-839E-4F65680DA344}">
      <dgm:prSet/>
      <dgm:spPr/>
      <dgm:t>
        <a:bodyPr/>
        <a:lstStyle/>
        <a:p>
          <a:endParaRPr lang="pl-PL"/>
        </a:p>
      </dgm:t>
    </dgm:pt>
    <dgm:pt modelId="{6A0862DD-CE98-4CB7-8156-B1105B3DD747}">
      <dgm:prSet phldrT="[Tekst]"/>
      <dgm:spPr/>
      <dgm:t>
        <a:bodyPr/>
        <a:lstStyle/>
        <a:p>
          <a:r>
            <a:rPr lang="pl-PL" dirty="0"/>
            <a:t>Wspieranie podkarpackich uczelni w kształceniu w zawodach zbieżnych z regionalnymi inteligentnymi specjalizacjami</a:t>
          </a:r>
        </a:p>
      </dgm:t>
    </dgm:pt>
    <dgm:pt modelId="{C79AD669-E9FB-4C9D-92C5-DEEB865EE903}" type="parTrans" cxnId="{BB70E8C1-1C8D-4318-8A73-168504AA5FB1}">
      <dgm:prSet/>
      <dgm:spPr/>
      <dgm:t>
        <a:bodyPr/>
        <a:lstStyle/>
        <a:p>
          <a:endParaRPr lang="pl-PL"/>
        </a:p>
      </dgm:t>
    </dgm:pt>
    <dgm:pt modelId="{ABBFBCF9-BD75-464C-93D8-E6B9CCA09B72}" type="sibTrans" cxnId="{BB70E8C1-1C8D-4318-8A73-168504AA5FB1}">
      <dgm:prSet/>
      <dgm:spPr/>
      <dgm:t>
        <a:bodyPr/>
        <a:lstStyle/>
        <a:p>
          <a:endParaRPr lang="pl-PL"/>
        </a:p>
      </dgm:t>
    </dgm:pt>
    <dgm:pt modelId="{1BA8B43B-40E5-4CC3-ACFA-9F3037D549B7}">
      <dgm:prSet phldrT="[Tekst]"/>
      <dgm:spPr/>
      <dgm:t>
        <a:bodyPr/>
        <a:lstStyle/>
        <a:p>
          <a:r>
            <a:rPr lang="pl-PL" dirty="0"/>
            <a:t>Wzmacnianie tożsamości regionalnej</a:t>
          </a:r>
        </a:p>
      </dgm:t>
    </dgm:pt>
    <dgm:pt modelId="{38B57AAB-62E1-4EFF-A246-22270B26D4D6}" type="parTrans" cxnId="{0EFAB691-BFAF-4B30-8F2C-B12A448C6E85}">
      <dgm:prSet/>
      <dgm:spPr/>
      <dgm:t>
        <a:bodyPr/>
        <a:lstStyle/>
        <a:p>
          <a:endParaRPr lang="pl-PL"/>
        </a:p>
      </dgm:t>
    </dgm:pt>
    <dgm:pt modelId="{A1F46FEA-A269-4324-BDE7-C3CF8BC32F45}" type="sibTrans" cxnId="{0EFAB691-BFAF-4B30-8F2C-B12A448C6E85}">
      <dgm:prSet/>
      <dgm:spPr/>
      <dgm:t>
        <a:bodyPr/>
        <a:lstStyle/>
        <a:p>
          <a:endParaRPr lang="pl-PL"/>
        </a:p>
      </dgm:t>
    </dgm:pt>
    <dgm:pt modelId="{998CC7EF-DE08-47D0-9D2D-BE1F89943995}">
      <dgm:prSet phldrT="[Tekst]"/>
      <dgm:spPr/>
      <dgm:t>
        <a:bodyPr/>
        <a:lstStyle/>
        <a:p>
          <a:r>
            <a:rPr lang="pl-PL" dirty="0"/>
            <a:t>Wzmacnianie Przemysłu 4.0/5.0</a:t>
          </a:r>
        </a:p>
      </dgm:t>
    </dgm:pt>
    <dgm:pt modelId="{0BE2D831-E536-4F1C-AFB9-0A856CB31DFE}" type="parTrans" cxnId="{61EA86DD-3D41-4234-9AEE-07777178140B}">
      <dgm:prSet/>
      <dgm:spPr/>
      <dgm:t>
        <a:bodyPr/>
        <a:lstStyle/>
        <a:p>
          <a:endParaRPr lang="pl-PL"/>
        </a:p>
      </dgm:t>
    </dgm:pt>
    <dgm:pt modelId="{7CECA85A-0FE2-4258-A09F-FBF6F60627B6}" type="sibTrans" cxnId="{61EA86DD-3D41-4234-9AEE-07777178140B}">
      <dgm:prSet/>
      <dgm:spPr/>
      <dgm:t>
        <a:bodyPr/>
        <a:lstStyle/>
        <a:p>
          <a:endParaRPr lang="pl-PL"/>
        </a:p>
      </dgm:t>
    </dgm:pt>
    <dgm:pt modelId="{91FFF003-2EC7-4342-BCEB-860368996707}">
      <dgm:prSet phldrT="[Tekst]"/>
      <dgm:spPr/>
      <dgm:t>
        <a:bodyPr/>
        <a:lstStyle/>
        <a:p>
          <a:r>
            <a:rPr lang="pl-PL" dirty="0"/>
            <a:t>Kształtowanie pozytywnego wizerunku migranta</a:t>
          </a:r>
        </a:p>
      </dgm:t>
    </dgm:pt>
    <dgm:pt modelId="{1DDEE199-9E49-4A39-9DA3-486E9C95BBCF}" type="parTrans" cxnId="{EEDA773C-9025-4A8E-9F43-069C74664141}">
      <dgm:prSet/>
      <dgm:spPr/>
      <dgm:t>
        <a:bodyPr/>
        <a:lstStyle/>
        <a:p>
          <a:endParaRPr lang="pl-PL"/>
        </a:p>
      </dgm:t>
    </dgm:pt>
    <dgm:pt modelId="{12606D1C-78B0-4F7A-9C29-5C889F471231}" type="sibTrans" cxnId="{EEDA773C-9025-4A8E-9F43-069C74664141}">
      <dgm:prSet/>
      <dgm:spPr/>
      <dgm:t>
        <a:bodyPr/>
        <a:lstStyle/>
        <a:p>
          <a:endParaRPr lang="pl-PL"/>
        </a:p>
      </dgm:t>
    </dgm:pt>
    <dgm:pt modelId="{044AF93C-A87A-45F3-8AAC-6C6640747D61}" type="pres">
      <dgm:prSet presAssocID="{C7730AA0-2956-432A-B331-ECC88EB867B6}" presName="Name0" presStyleCnt="0">
        <dgm:presLayoutVars>
          <dgm:chMax val="7"/>
          <dgm:chPref val="7"/>
          <dgm:dir/>
        </dgm:presLayoutVars>
      </dgm:prSet>
      <dgm:spPr/>
    </dgm:pt>
    <dgm:pt modelId="{3FAD12FF-AA7D-43E6-AAB2-8B40848AA4E2}" type="pres">
      <dgm:prSet presAssocID="{C7730AA0-2956-432A-B331-ECC88EB867B6}" presName="Name1" presStyleCnt="0"/>
      <dgm:spPr/>
    </dgm:pt>
    <dgm:pt modelId="{39F63E1F-7DEA-427E-9167-E6E889EE81D1}" type="pres">
      <dgm:prSet presAssocID="{C7730AA0-2956-432A-B331-ECC88EB867B6}" presName="cycle" presStyleCnt="0"/>
      <dgm:spPr/>
    </dgm:pt>
    <dgm:pt modelId="{ABBF2AE5-A1AA-4900-AEDB-6423BDF27377}" type="pres">
      <dgm:prSet presAssocID="{C7730AA0-2956-432A-B331-ECC88EB867B6}" presName="srcNode" presStyleLbl="node1" presStyleIdx="0" presStyleCnt="7"/>
      <dgm:spPr/>
    </dgm:pt>
    <dgm:pt modelId="{C264B1D3-238C-49B8-99BE-3B46401B4763}" type="pres">
      <dgm:prSet presAssocID="{C7730AA0-2956-432A-B331-ECC88EB867B6}" presName="conn" presStyleLbl="parChTrans1D2" presStyleIdx="0" presStyleCnt="1"/>
      <dgm:spPr/>
    </dgm:pt>
    <dgm:pt modelId="{9265D0BC-AA4A-494E-BFCF-2D66D6B2AC27}" type="pres">
      <dgm:prSet presAssocID="{C7730AA0-2956-432A-B331-ECC88EB867B6}" presName="extraNode" presStyleLbl="node1" presStyleIdx="0" presStyleCnt="7"/>
      <dgm:spPr/>
    </dgm:pt>
    <dgm:pt modelId="{620AA1BA-D76E-40F9-B5BB-F305828730D8}" type="pres">
      <dgm:prSet presAssocID="{C7730AA0-2956-432A-B331-ECC88EB867B6}" presName="dstNode" presStyleLbl="node1" presStyleIdx="0" presStyleCnt="7"/>
      <dgm:spPr/>
    </dgm:pt>
    <dgm:pt modelId="{9327BF26-1DA7-4B30-BF76-2912C8EACF6D}" type="pres">
      <dgm:prSet presAssocID="{01D023F7-9073-4F64-BF24-32833C87EB1A}" presName="text_1" presStyleLbl="node1" presStyleIdx="0" presStyleCnt="7">
        <dgm:presLayoutVars>
          <dgm:bulletEnabled val="1"/>
        </dgm:presLayoutVars>
      </dgm:prSet>
      <dgm:spPr/>
    </dgm:pt>
    <dgm:pt modelId="{5DDDD4BB-ED3A-4CA4-839F-3FAAE5975635}" type="pres">
      <dgm:prSet presAssocID="{01D023F7-9073-4F64-BF24-32833C87EB1A}" presName="accent_1" presStyleCnt="0"/>
      <dgm:spPr/>
    </dgm:pt>
    <dgm:pt modelId="{7B022950-E761-4BCE-AEAB-9AEB22D49428}" type="pres">
      <dgm:prSet presAssocID="{01D023F7-9073-4F64-BF24-32833C87EB1A}" presName="accentRepeatNode" presStyleLbl="solidFgAcc1" presStyleIdx="0" presStyleCnt="7"/>
      <dgm:spPr/>
    </dgm:pt>
    <dgm:pt modelId="{CF9D61F9-3832-4ABF-8304-ADAE404BB732}" type="pres">
      <dgm:prSet presAssocID="{153E8790-08A0-423B-AF16-A0E081C568BA}" presName="text_2" presStyleLbl="node1" presStyleIdx="1" presStyleCnt="7">
        <dgm:presLayoutVars>
          <dgm:bulletEnabled val="1"/>
        </dgm:presLayoutVars>
      </dgm:prSet>
      <dgm:spPr/>
    </dgm:pt>
    <dgm:pt modelId="{FAC97A4D-4086-41D3-863E-CF4BCB5559D0}" type="pres">
      <dgm:prSet presAssocID="{153E8790-08A0-423B-AF16-A0E081C568BA}" presName="accent_2" presStyleCnt="0"/>
      <dgm:spPr/>
    </dgm:pt>
    <dgm:pt modelId="{89764843-229D-4740-8E1D-FE1E2B40F7CD}" type="pres">
      <dgm:prSet presAssocID="{153E8790-08A0-423B-AF16-A0E081C568BA}" presName="accentRepeatNode" presStyleLbl="solidFgAcc1" presStyleIdx="1" presStyleCnt="7"/>
      <dgm:spPr/>
    </dgm:pt>
    <dgm:pt modelId="{3EED0A15-BEEC-47DA-A543-4BC92ACAEF83}" type="pres">
      <dgm:prSet presAssocID="{BA68549D-F651-4ECE-B618-D4F37A473F2E}" presName="text_3" presStyleLbl="node1" presStyleIdx="2" presStyleCnt="7">
        <dgm:presLayoutVars>
          <dgm:bulletEnabled val="1"/>
        </dgm:presLayoutVars>
      </dgm:prSet>
      <dgm:spPr/>
    </dgm:pt>
    <dgm:pt modelId="{83E4AD64-3A69-4EC4-8C4B-E63A4D982F88}" type="pres">
      <dgm:prSet presAssocID="{BA68549D-F651-4ECE-B618-D4F37A473F2E}" presName="accent_3" presStyleCnt="0"/>
      <dgm:spPr/>
    </dgm:pt>
    <dgm:pt modelId="{8142C146-180F-4F46-A8B3-66105BDC932D}" type="pres">
      <dgm:prSet presAssocID="{BA68549D-F651-4ECE-B618-D4F37A473F2E}" presName="accentRepeatNode" presStyleLbl="solidFgAcc1" presStyleIdx="2" presStyleCnt="7"/>
      <dgm:spPr/>
    </dgm:pt>
    <dgm:pt modelId="{F7A11DA5-8688-40BA-8DA7-CF6B9DBE401E}" type="pres">
      <dgm:prSet presAssocID="{6A0862DD-CE98-4CB7-8156-B1105B3DD747}" presName="text_4" presStyleLbl="node1" presStyleIdx="3" presStyleCnt="7">
        <dgm:presLayoutVars>
          <dgm:bulletEnabled val="1"/>
        </dgm:presLayoutVars>
      </dgm:prSet>
      <dgm:spPr/>
    </dgm:pt>
    <dgm:pt modelId="{494DB6C6-9E32-40FF-92C6-418D1CD8AF09}" type="pres">
      <dgm:prSet presAssocID="{6A0862DD-CE98-4CB7-8156-B1105B3DD747}" presName="accent_4" presStyleCnt="0"/>
      <dgm:spPr/>
    </dgm:pt>
    <dgm:pt modelId="{9DEAF556-ECC4-45B2-8A5E-269BCADF34C2}" type="pres">
      <dgm:prSet presAssocID="{6A0862DD-CE98-4CB7-8156-B1105B3DD747}" presName="accentRepeatNode" presStyleLbl="solidFgAcc1" presStyleIdx="3" presStyleCnt="7"/>
      <dgm:spPr/>
    </dgm:pt>
    <dgm:pt modelId="{2B2AF2F8-9114-4521-A3C4-C583BFE4626F}" type="pres">
      <dgm:prSet presAssocID="{1BA8B43B-40E5-4CC3-ACFA-9F3037D549B7}" presName="text_5" presStyleLbl="node1" presStyleIdx="4" presStyleCnt="7">
        <dgm:presLayoutVars>
          <dgm:bulletEnabled val="1"/>
        </dgm:presLayoutVars>
      </dgm:prSet>
      <dgm:spPr/>
    </dgm:pt>
    <dgm:pt modelId="{155C5433-8F5E-487E-9900-8F1AE428582B}" type="pres">
      <dgm:prSet presAssocID="{1BA8B43B-40E5-4CC3-ACFA-9F3037D549B7}" presName="accent_5" presStyleCnt="0"/>
      <dgm:spPr/>
    </dgm:pt>
    <dgm:pt modelId="{F1266867-8385-4108-8CE8-289B2B31C78B}" type="pres">
      <dgm:prSet presAssocID="{1BA8B43B-40E5-4CC3-ACFA-9F3037D549B7}" presName="accentRepeatNode" presStyleLbl="solidFgAcc1" presStyleIdx="4" presStyleCnt="7"/>
      <dgm:spPr/>
    </dgm:pt>
    <dgm:pt modelId="{1432A177-37B4-44BD-98B6-7E3AA73DE693}" type="pres">
      <dgm:prSet presAssocID="{998CC7EF-DE08-47D0-9D2D-BE1F89943995}" presName="text_6" presStyleLbl="node1" presStyleIdx="5" presStyleCnt="7">
        <dgm:presLayoutVars>
          <dgm:bulletEnabled val="1"/>
        </dgm:presLayoutVars>
      </dgm:prSet>
      <dgm:spPr/>
    </dgm:pt>
    <dgm:pt modelId="{17A53CAA-2CAC-4437-905C-87C4BAA6CF2B}" type="pres">
      <dgm:prSet presAssocID="{998CC7EF-DE08-47D0-9D2D-BE1F89943995}" presName="accent_6" presStyleCnt="0"/>
      <dgm:spPr/>
    </dgm:pt>
    <dgm:pt modelId="{49C10BB5-5FC4-4E2B-AC2D-697F92443DA8}" type="pres">
      <dgm:prSet presAssocID="{998CC7EF-DE08-47D0-9D2D-BE1F89943995}" presName="accentRepeatNode" presStyleLbl="solidFgAcc1" presStyleIdx="5" presStyleCnt="7"/>
      <dgm:spPr/>
    </dgm:pt>
    <dgm:pt modelId="{0E06407F-6C7B-4608-BF0D-62319B316E5D}" type="pres">
      <dgm:prSet presAssocID="{91FFF003-2EC7-4342-BCEB-860368996707}" presName="text_7" presStyleLbl="node1" presStyleIdx="6" presStyleCnt="7">
        <dgm:presLayoutVars>
          <dgm:bulletEnabled val="1"/>
        </dgm:presLayoutVars>
      </dgm:prSet>
      <dgm:spPr/>
    </dgm:pt>
    <dgm:pt modelId="{8F0F18AD-3625-4F7D-98ED-DB7FDD130298}" type="pres">
      <dgm:prSet presAssocID="{91FFF003-2EC7-4342-BCEB-860368996707}" presName="accent_7" presStyleCnt="0"/>
      <dgm:spPr/>
    </dgm:pt>
    <dgm:pt modelId="{72F3E75E-EE82-489D-8A78-5D24C1F5264C}" type="pres">
      <dgm:prSet presAssocID="{91FFF003-2EC7-4342-BCEB-860368996707}" presName="accentRepeatNode" presStyleLbl="solidFgAcc1" presStyleIdx="6" presStyleCnt="7"/>
      <dgm:spPr/>
    </dgm:pt>
  </dgm:ptLst>
  <dgm:cxnLst>
    <dgm:cxn modelId="{EEDA773C-9025-4A8E-9F43-069C74664141}" srcId="{C7730AA0-2956-432A-B331-ECC88EB867B6}" destId="{91FFF003-2EC7-4342-BCEB-860368996707}" srcOrd="6" destOrd="0" parTransId="{1DDEE199-9E49-4A39-9DA3-486E9C95BBCF}" sibTransId="{12606D1C-78B0-4F7A-9C29-5C889F471231}"/>
    <dgm:cxn modelId="{C805BC6E-E281-4FD0-AE3B-FAE4B1136A3D}" srcId="{C7730AA0-2956-432A-B331-ECC88EB867B6}" destId="{01D023F7-9073-4F64-BF24-32833C87EB1A}" srcOrd="0" destOrd="0" parTransId="{EB7B2CCF-07B7-4F13-8EEB-DADE4702A619}" sibTransId="{4A76DE91-C3BA-428B-86F7-7C758A980BA2}"/>
    <dgm:cxn modelId="{C9B4ED78-E851-438A-89B5-0B6DE59D187B}" type="presOf" srcId="{998CC7EF-DE08-47D0-9D2D-BE1F89943995}" destId="{1432A177-37B4-44BD-98B6-7E3AA73DE693}" srcOrd="0" destOrd="0" presId="urn:microsoft.com/office/officeart/2008/layout/VerticalCurvedList"/>
    <dgm:cxn modelId="{0EFAB691-BFAF-4B30-8F2C-B12A448C6E85}" srcId="{C7730AA0-2956-432A-B331-ECC88EB867B6}" destId="{1BA8B43B-40E5-4CC3-ACFA-9F3037D549B7}" srcOrd="4" destOrd="0" parTransId="{38B57AAB-62E1-4EFF-A246-22270B26D4D6}" sibTransId="{A1F46FEA-A269-4324-BDE7-C3CF8BC32F45}"/>
    <dgm:cxn modelId="{7433DF96-14A5-478A-A1AC-D623D8137075}" type="presOf" srcId="{01D023F7-9073-4F64-BF24-32833C87EB1A}" destId="{9327BF26-1DA7-4B30-BF76-2912C8EACF6D}" srcOrd="0" destOrd="0" presId="urn:microsoft.com/office/officeart/2008/layout/VerticalCurvedList"/>
    <dgm:cxn modelId="{4760159C-6F61-47E3-919B-EA35AB961D42}" srcId="{C7730AA0-2956-432A-B331-ECC88EB867B6}" destId="{153E8790-08A0-423B-AF16-A0E081C568BA}" srcOrd="1" destOrd="0" parTransId="{1DD034A3-934E-4C70-923C-AD11DB88ECC1}" sibTransId="{2D70999F-C19C-4DDF-AC0A-BE5FF3F68659}"/>
    <dgm:cxn modelId="{CAFB6AA7-C342-4F2D-B7DC-65C4DA8DD8DA}" type="presOf" srcId="{1BA8B43B-40E5-4CC3-ACFA-9F3037D549B7}" destId="{2B2AF2F8-9114-4521-A3C4-C583BFE4626F}" srcOrd="0" destOrd="0" presId="urn:microsoft.com/office/officeart/2008/layout/VerticalCurvedList"/>
    <dgm:cxn modelId="{DDF4DBB4-507C-4D84-948D-DCB185D6A434}" type="presOf" srcId="{4A76DE91-C3BA-428B-86F7-7C758A980BA2}" destId="{C264B1D3-238C-49B8-99BE-3B46401B4763}" srcOrd="0" destOrd="0" presId="urn:microsoft.com/office/officeart/2008/layout/VerticalCurvedList"/>
    <dgm:cxn modelId="{BB70E8C1-1C8D-4318-8A73-168504AA5FB1}" srcId="{C7730AA0-2956-432A-B331-ECC88EB867B6}" destId="{6A0862DD-CE98-4CB7-8156-B1105B3DD747}" srcOrd="3" destOrd="0" parTransId="{C79AD669-E9FB-4C9D-92C5-DEEB865EE903}" sibTransId="{ABBFBCF9-BD75-464C-93D8-E6B9CCA09B72}"/>
    <dgm:cxn modelId="{B8BA64C5-F209-4F2E-932E-4EC23A116D6F}" type="presOf" srcId="{6A0862DD-CE98-4CB7-8156-B1105B3DD747}" destId="{F7A11DA5-8688-40BA-8DA7-CF6B9DBE401E}" srcOrd="0" destOrd="0" presId="urn:microsoft.com/office/officeart/2008/layout/VerticalCurvedList"/>
    <dgm:cxn modelId="{61EA86DD-3D41-4234-9AEE-07777178140B}" srcId="{C7730AA0-2956-432A-B331-ECC88EB867B6}" destId="{998CC7EF-DE08-47D0-9D2D-BE1F89943995}" srcOrd="5" destOrd="0" parTransId="{0BE2D831-E536-4F1C-AFB9-0A856CB31DFE}" sibTransId="{7CECA85A-0FE2-4258-A09F-FBF6F60627B6}"/>
    <dgm:cxn modelId="{17A21CE2-B9D2-4029-ACEA-B1451F1EC922}" type="presOf" srcId="{BA68549D-F651-4ECE-B618-D4F37A473F2E}" destId="{3EED0A15-BEEC-47DA-A543-4BC92ACAEF83}" srcOrd="0" destOrd="0" presId="urn:microsoft.com/office/officeart/2008/layout/VerticalCurvedList"/>
    <dgm:cxn modelId="{5A276DE3-0327-4BAB-93D9-CC80965AAA15}" type="presOf" srcId="{91FFF003-2EC7-4342-BCEB-860368996707}" destId="{0E06407F-6C7B-4608-BF0D-62319B316E5D}" srcOrd="0" destOrd="0" presId="urn:microsoft.com/office/officeart/2008/layout/VerticalCurvedList"/>
    <dgm:cxn modelId="{2467A1E6-7509-4958-9837-E5F87A8080DC}" type="presOf" srcId="{C7730AA0-2956-432A-B331-ECC88EB867B6}" destId="{044AF93C-A87A-45F3-8AAC-6C6640747D61}" srcOrd="0" destOrd="0" presId="urn:microsoft.com/office/officeart/2008/layout/VerticalCurvedList"/>
    <dgm:cxn modelId="{6BEFC5E7-D095-4381-9625-AC1BA01337C3}" type="presOf" srcId="{153E8790-08A0-423B-AF16-A0E081C568BA}" destId="{CF9D61F9-3832-4ABF-8304-ADAE404BB732}" srcOrd="0" destOrd="0" presId="urn:microsoft.com/office/officeart/2008/layout/VerticalCurvedList"/>
    <dgm:cxn modelId="{600EFCF6-9491-44BC-839E-4F65680DA344}" srcId="{C7730AA0-2956-432A-B331-ECC88EB867B6}" destId="{BA68549D-F651-4ECE-B618-D4F37A473F2E}" srcOrd="2" destOrd="0" parTransId="{B9E01F37-800A-45EF-8FC7-65EB2F1484FE}" sibTransId="{453B3075-CAEF-4051-9D9E-86EC5752D532}"/>
    <dgm:cxn modelId="{71734B74-BDB2-4BB0-9D5F-4724A5102971}" type="presParOf" srcId="{044AF93C-A87A-45F3-8AAC-6C6640747D61}" destId="{3FAD12FF-AA7D-43E6-AAB2-8B40848AA4E2}" srcOrd="0" destOrd="0" presId="urn:microsoft.com/office/officeart/2008/layout/VerticalCurvedList"/>
    <dgm:cxn modelId="{F64298E7-66C0-4155-8923-571672CBEE98}" type="presParOf" srcId="{3FAD12FF-AA7D-43E6-AAB2-8B40848AA4E2}" destId="{39F63E1F-7DEA-427E-9167-E6E889EE81D1}" srcOrd="0" destOrd="0" presId="urn:microsoft.com/office/officeart/2008/layout/VerticalCurvedList"/>
    <dgm:cxn modelId="{53C673AB-3705-4996-BA22-7A84F858C54D}" type="presParOf" srcId="{39F63E1F-7DEA-427E-9167-E6E889EE81D1}" destId="{ABBF2AE5-A1AA-4900-AEDB-6423BDF27377}" srcOrd="0" destOrd="0" presId="urn:microsoft.com/office/officeart/2008/layout/VerticalCurvedList"/>
    <dgm:cxn modelId="{88DD6D9D-DEE3-40B9-B7C3-1580A574F402}" type="presParOf" srcId="{39F63E1F-7DEA-427E-9167-E6E889EE81D1}" destId="{C264B1D3-238C-49B8-99BE-3B46401B4763}" srcOrd="1" destOrd="0" presId="urn:microsoft.com/office/officeart/2008/layout/VerticalCurvedList"/>
    <dgm:cxn modelId="{391CCB7B-A4C3-487E-9C38-6C04827AB78C}" type="presParOf" srcId="{39F63E1F-7DEA-427E-9167-E6E889EE81D1}" destId="{9265D0BC-AA4A-494E-BFCF-2D66D6B2AC27}" srcOrd="2" destOrd="0" presId="urn:microsoft.com/office/officeart/2008/layout/VerticalCurvedList"/>
    <dgm:cxn modelId="{3EBE40CF-96BB-4854-B954-D5A35FCFBB61}" type="presParOf" srcId="{39F63E1F-7DEA-427E-9167-E6E889EE81D1}" destId="{620AA1BA-D76E-40F9-B5BB-F305828730D8}" srcOrd="3" destOrd="0" presId="urn:microsoft.com/office/officeart/2008/layout/VerticalCurvedList"/>
    <dgm:cxn modelId="{A9A4CD9F-DD51-46FB-9C6E-21345B548641}" type="presParOf" srcId="{3FAD12FF-AA7D-43E6-AAB2-8B40848AA4E2}" destId="{9327BF26-1DA7-4B30-BF76-2912C8EACF6D}" srcOrd="1" destOrd="0" presId="urn:microsoft.com/office/officeart/2008/layout/VerticalCurvedList"/>
    <dgm:cxn modelId="{2C07A23B-42A1-4E5F-9FD2-7B06F4DBF09B}" type="presParOf" srcId="{3FAD12FF-AA7D-43E6-AAB2-8B40848AA4E2}" destId="{5DDDD4BB-ED3A-4CA4-839F-3FAAE5975635}" srcOrd="2" destOrd="0" presId="urn:microsoft.com/office/officeart/2008/layout/VerticalCurvedList"/>
    <dgm:cxn modelId="{DF6A3C86-26E9-48D0-9ECF-DB18CDF8C321}" type="presParOf" srcId="{5DDDD4BB-ED3A-4CA4-839F-3FAAE5975635}" destId="{7B022950-E761-4BCE-AEAB-9AEB22D49428}" srcOrd="0" destOrd="0" presId="urn:microsoft.com/office/officeart/2008/layout/VerticalCurvedList"/>
    <dgm:cxn modelId="{CE41C3D5-EF1D-4A2D-B53C-E0E4CFA90B1F}" type="presParOf" srcId="{3FAD12FF-AA7D-43E6-AAB2-8B40848AA4E2}" destId="{CF9D61F9-3832-4ABF-8304-ADAE404BB732}" srcOrd="3" destOrd="0" presId="urn:microsoft.com/office/officeart/2008/layout/VerticalCurvedList"/>
    <dgm:cxn modelId="{C6BE351E-E607-4FDD-B221-DE3D8699A9B3}" type="presParOf" srcId="{3FAD12FF-AA7D-43E6-AAB2-8B40848AA4E2}" destId="{FAC97A4D-4086-41D3-863E-CF4BCB5559D0}" srcOrd="4" destOrd="0" presId="urn:microsoft.com/office/officeart/2008/layout/VerticalCurvedList"/>
    <dgm:cxn modelId="{B7DC588E-A821-45B4-B56B-816B6336983F}" type="presParOf" srcId="{FAC97A4D-4086-41D3-863E-CF4BCB5559D0}" destId="{89764843-229D-4740-8E1D-FE1E2B40F7CD}" srcOrd="0" destOrd="0" presId="urn:microsoft.com/office/officeart/2008/layout/VerticalCurvedList"/>
    <dgm:cxn modelId="{12B28ECC-D984-452C-B52D-4263E4D36FA5}" type="presParOf" srcId="{3FAD12FF-AA7D-43E6-AAB2-8B40848AA4E2}" destId="{3EED0A15-BEEC-47DA-A543-4BC92ACAEF83}" srcOrd="5" destOrd="0" presId="urn:microsoft.com/office/officeart/2008/layout/VerticalCurvedList"/>
    <dgm:cxn modelId="{88669BE2-A39D-437B-8B57-3E03BF6C8F1C}" type="presParOf" srcId="{3FAD12FF-AA7D-43E6-AAB2-8B40848AA4E2}" destId="{83E4AD64-3A69-4EC4-8C4B-E63A4D982F88}" srcOrd="6" destOrd="0" presId="urn:microsoft.com/office/officeart/2008/layout/VerticalCurvedList"/>
    <dgm:cxn modelId="{7DAB71A2-30BF-4918-9FE1-8C3A3379F8F2}" type="presParOf" srcId="{83E4AD64-3A69-4EC4-8C4B-E63A4D982F88}" destId="{8142C146-180F-4F46-A8B3-66105BDC932D}" srcOrd="0" destOrd="0" presId="urn:microsoft.com/office/officeart/2008/layout/VerticalCurvedList"/>
    <dgm:cxn modelId="{9CF48F74-A2E0-40C7-8915-D48074186FB1}" type="presParOf" srcId="{3FAD12FF-AA7D-43E6-AAB2-8B40848AA4E2}" destId="{F7A11DA5-8688-40BA-8DA7-CF6B9DBE401E}" srcOrd="7" destOrd="0" presId="urn:microsoft.com/office/officeart/2008/layout/VerticalCurvedList"/>
    <dgm:cxn modelId="{50CA9BED-DC88-43BF-81D7-DD9AC1AE116D}" type="presParOf" srcId="{3FAD12FF-AA7D-43E6-AAB2-8B40848AA4E2}" destId="{494DB6C6-9E32-40FF-92C6-418D1CD8AF09}" srcOrd="8" destOrd="0" presId="urn:microsoft.com/office/officeart/2008/layout/VerticalCurvedList"/>
    <dgm:cxn modelId="{F02163D0-F80B-462E-9AA9-5E4FB4635096}" type="presParOf" srcId="{494DB6C6-9E32-40FF-92C6-418D1CD8AF09}" destId="{9DEAF556-ECC4-45B2-8A5E-269BCADF34C2}" srcOrd="0" destOrd="0" presId="urn:microsoft.com/office/officeart/2008/layout/VerticalCurvedList"/>
    <dgm:cxn modelId="{3B188E4D-F098-4CB7-BE64-66286DF676BB}" type="presParOf" srcId="{3FAD12FF-AA7D-43E6-AAB2-8B40848AA4E2}" destId="{2B2AF2F8-9114-4521-A3C4-C583BFE4626F}" srcOrd="9" destOrd="0" presId="urn:microsoft.com/office/officeart/2008/layout/VerticalCurvedList"/>
    <dgm:cxn modelId="{7B8C1A18-2F60-4A13-BF8F-1825493183B5}" type="presParOf" srcId="{3FAD12FF-AA7D-43E6-AAB2-8B40848AA4E2}" destId="{155C5433-8F5E-487E-9900-8F1AE428582B}" srcOrd="10" destOrd="0" presId="urn:microsoft.com/office/officeart/2008/layout/VerticalCurvedList"/>
    <dgm:cxn modelId="{44F8816A-D523-4C47-9C71-411B0D0ADA0E}" type="presParOf" srcId="{155C5433-8F5E-487E-9900-8F1AE428582B}" destId="{F1266867-8385-4108-8CE8-289B2B31C78B}" srcOrd="0" destOrd="0" presId="urn:microsoft.com/office/officeart/2008/layout/VerticalCurvedList"/>
    <dgm:cxn modelId="{C4DBED44-39B9-4E21-A105-D29062E9AD54}" type="presParOf" srcId="{3FAD12FF-AA7D-43E6-AAB2-8B40848AA4E2}" destId="{1432A177-37B4-44BD-98B6-7E3AA73DE693}" srcOrd="11" destOrd="0" presId="urn:microsoft.com/office/officeart/2008/layout/VerticalCurvedList"/>
    <dgm:cxn modelId="{A695D4C0-8D91-4FF8-8D62-B282501C771E}" type="presParOf" srcId="{3FAD12FF-AA7D-43E6-AAB2-8B40848AA4E2}" destId="{17A53CAA-2CAC-4437-905C-87C4BAA6CF2B}" srcOrd="12" destOrd="0" presId="urn:microsoft.com/office/officeart/2008/layout/VerticalCurvedList"/>
    <dgm:cxn modelId="{1912DF33-CF73-4846-A317-2CD1A2726D41}" type="presParOf" srcId="{17A53CAA-2CAC-4437-905C-87C4BAA6CF2B}" destId="{49C10BB5-5FC4-4E2B-AC2D-697F92443DA8}" srcOrd="0" destOrd="0" presId="urn:microsoft.com/office/officeart/2008/layout/VerticalCurvedList"/>
    <dgm:cxn modelId="{48CA5030-F136-409C-9785-FDCD8685C114}" type="presParOf" srcId="{3FAD12FF-AA7D-43E6-AAB2-8B40848AA4E2}" destId="{0E06407F-6C7B-4608-BF0D-62319B316E5D}" srcOrd="13" destOrd="0" presId="urn:microsoft.com/office/officeart/2008/layout/VerticalCurvedList"/>
    <dgm:cxn modelId="{197ED861-9943-4AF0-8F03-2B5D6B828082}" type="presParOf" srcId="{3FAD12FF-AA7D-43E6-AAB2-8B40848AA4E2}" destId="{8F0F18AD-3625-4F7D-98ED-DB7FDD130298}" srcOrd="14" destOrd="0" presId="urn:microsoft.com/office/officeart/2008/layout/VerticalCurvedList"/>
    <dgm:cxn modelId="{4820FD10-5D55-4E4F-A0E5-2B49F7F5B5CE}" type="presParOf" srcId="{8F0F18AD-3625-4F7D-98ED-DB7FDD130298}" destId="{72F3E75E-EE82-489D-8A78-5D24C1F5264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30AA0-2956-432A-B331-ECC88EB867B6}"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pl-PL"/>
        </a:p>
      </dgm:t>
    </dgm:pt>
    <dgm:pt modelId="{91FFF003-2EC7-4342-BCEB-860368996707}">
      <dgm:prSet phldrT="[Tekst]"/>
      <dgm:spPr/>
      <dgm:t>
        <a:bodyPr/>
        <a:lstStyle/>
        <a:p>
          <a:r>
            <a:rPr lang="pl-PL" dirty="0"/>
            <a:t>Przeciwdziałanie „brudnemu” kapitałowi społecznemu</a:t>
          </a:r>
        </a:p>
      </dgm:t>
    </dgm:pt>
    <dgm:pt modelId="{1DDEE199-9E49-4A39-9DA3-486E9C95BBCF}" type="parTrans" cxnId="{EEDA773C-9025-4A8E-9F43-069C74664141}">
      <dgm:prSet/>
      <dgm:spPr/>
      <dgm:t>
        <a:bodyPr/>
        <a:lstStyle/>
        <a:p>
          <a:endParaRPr lang="pl-PL"/>
        </a:p>
      </dgm:t>
    </dgm:pt>
    <dgm:pt modelId="{12606D1C-78B0-4F7A-9C29-5C889F471231}" type="sibTrans" cxnId="{EEDA773C-9025-4A8E-9F43-069C74664141}">
      <dgm:prSet/>
      <dgm:spPr/>
      <dgm:t>
        <a:bodyPr/>
        <a:lstStyle/>
        <a:p>
          <a:endParaRPr lang="pl-PL"/>
        </a:p>
      </dgm:t>
    </dgm:pt>
    <dgm:pt modelId="{6F0142D6-5482-4631-B316-1202BA9AFB8E}">
      <dgm:prSet phldrT="[Tekst]"/>
      <dgm:spPr/>
      <dgm:t>
        <a:bodyPr/>
        <a:lstStyle/>
        <a:p>
          <a:r>
            <a:rPr lang="pl-PL" dirty="0"/>
            <a:t>Wspieranie inicjatywy </a:t>
          </a:r>
          <a:r>
            <a:rPr lang="pl-PL" dirty="0" err="1"/>
            <a:t>Czwórmiasta</a:t>
          </a:r>
          <a:r>
            <a:rPr lang="pl-PL" dirty="0"/>
            <a:t> oraz wielobiegunowych miejskich obszarów funkcjonalnych</a:t>
          </a:r>
        </a:p>
      </dgm:t>
    </dgm:pt>
    <dgm:pt modelId="{69A0735A-2764-429B-8665-D176D1C97B7B}" type="parTrans" cxnId="{1E35B8CC-17EE-4631-AD73-B0F8101BC497}">
      <dgm:prSet/>
      <dgm:spPr/>
      <dgm:t>
        <a:bodyPr/>
        <a:lstStyle/>
        <a:p>
          <a:endParaRPr lang="pl-PL"/>
        </a:p>
      </dgm:t>
    </dgm:pt>
    <dgm:pt modelId="{466A2F49-0178-4343-B05E-B735E3054776}" type="sibTrans" cxnId="{1E35B8CC-17EE-4631-AD73-B0F8101BC497}">
      <dgm:prSet/>
      <dgm:spPr/>
      <dgm:t>
        <a:bodyPr/>
        <a:lstStyle/>
        <a:p>
          <a:endParaRPr lang="pl-PL"/>
        </a:p>
      </dgm:t>
    </dgm:pt>
    <dgm:pt modelId="{836811EF-81B4-40BD-8193-327012C464E4}">
      <dgm:prSet phldrT="[Tekst]"/>
      <dgm:spPr/>
      <dgm:t>
        <a:bodyPr/>
        <a:lstStyle/>
        <a:p>
          <a:r>
            <a:rPr lang="pl-PL" dirty="0"/>
            <a:t>Poszerzanie granic miast</a:t>
          </a:r>
        </a:p>
      </dgm:t>
    </dgm:pt>
    <dgm:pt modelId="{AB53674C-12AC-4FA7-80A1-64975EA8AA8C}" type="parTrans" cxnId="{B66D7901-584D-4CB6-A1F2-DE47BD1A6617}">
      <dgm:prSet/>
      <dgm:spPr/>
      <dgm:t>
        <a:bodyPr/>
        <a:lstStyle/>
        <a:p>
          <a:endParaRPr lang="pl-PL"/>
        </a:p>
      </dgm:t>
    </dgm:pt>
    <dgm:pt modelId="{A8CDC397-27E3-4737-BC95-5F086A06DC51}" type="sibTrans" cxnId="{B66D7901-584D-4CB6-A1F2-DE47BD1A6617}">
      <dgm:prSet/>
      <dgm:spPr/>
      <dgm:t>
        <a:bodyPr/>
        <a:lstStyle/>
        <a:p>
          <a:endParaRPr lang="pl-PL"/>
        </a:p>
      </dgm:t>
    </dgm:pt>
    <dgm:pt modelId="{99272F19-34F2-4D7D-9DDE-0C043A24552C}">
      <dgm:prSet phldrT="[Tekst]"/>
      <dgm:spPr/>
      <dgm:t>
        <a:bodyPr/>
        <a:lstStyle/>
        <a:p>
          <a:r>
            <a:rPr lang="pl-PL" dirty="0"/>
            <a:t>Potrzeba federalizacji organizacji pozarządowych</a:t>
          </a:r>
        </a:p>
      </dgm:t>
    </dgm:pt>
    <dgm:pt modelId="{25CC999A-25E5-40EF-9070-DEC93FCF3099}" type="parTrans" cxnId="{4F61F815-3DDD-486C-925E-B587383E4D37}">
      <dgm:prSet/>
      <dgm:spPr/>
      <dgm:t>
        <a:bodyPr/>
        <a:lstStyle/>
        <a:p>
          <a:endParaRPr lang="pl-PL"/>
        </a:p>
      </dgm:t>
    </dgm:pt>
    <dgm:pt modelId="{119724D9-A110-475C-8464-C6186A1CFF8C}" type="sibTrans" cxnId="{4F61F815-3DDD-486C-925E-B587383E4D37}">
      <dgm:prSet/>
      <dgm:spPr/>
      <dgm:t>
        <a:bodyPr/>
        <a:lstStyle/>
        <a:p>
          <a:endParaRPr lang="pl-PL"/>
        </a:p>
      </dgm:t>
    </dgm:pt>
    <dgm:pt modelId="{39FE0C44-43FD-481B-A6A3-8AFBE4E020D2}">
      <dgm:prSet phldrT="[Tekst]"/>
      <dgm:spPr/>
      <dgm:t>
        <a:bodyPr/>
        <a:lstStyle/>
        <a:p>
          <a:r>
            <a:rPr lang="pl-PL" dirty="0"/>
            <a:t>Potrzeba wsparcia bieżącej działalności organizacji pozarządowych</a:t>
          </a:r>
        </a:p>
      </dgm:t>
    </dgm:pt>
    <dgm:pt modelId="{624C494A-8561-41F6-BD5A-946930577476}" type="parTrans" cxnId="{C656EC1E-388A-4180-9E61-6B17C50267FB}">
      <dgm:prSet/>
      <dgm:spPr/>
      <dgm:t>
        <a:bodyPr/>
        <a:lstStyle/>
        <a:p>
          <a:endParaRPr lang="pl-PL"/>
        </a:p>
      </dgm:t>
    </dgm:pt>
    <dgm:pt modelId="{0236D056-19FD-46CA-B6DE-386255EEBA1A}" type="sibTrans" cxnId="{C656EC1E-388A-4180-9E61-6B17C50267FB}">
      <dgm:prSet/>
      <dgm:spPr/>
      <dgm:t>
        <a:bodyPr/>
        <a:lstStyle/>
        <a:p>
          <a:endParaRPr lang="pl-PL"/>
        </a:p>
      </dgm:t>
    </dgm:pt>
    <dgm:pt modelId="{9FC693D7-37DF-4164-9079-8F7025EDEA21}">
      <dgm:prSet phldrT="[Tekst]"/>
      <dgm:spPr/>
      <dgm:t>
        <a:bodyPr/>
        <a:lstStyle/>
        <a:p>
          <a:r>
            <a:rPr lang="pl-PL"/>
            <a:t>Potrzeba wsparcia organizacji pozarządowych w zakresie zapewnienia wkładu własnego</a:t>
          </a:r>
          <a:endParaRPr lang="pl-PL" dirty="0"/>
        </a:p>
      </dgm:t>
    </dgm:pt>
    <dgm:pt modelId="{9DF45BD7-0A6E-441D-BA46-B8A3A6715E38}" type="parTrans" cxnId="{4853C0E6-14E8-4277-A2B6-481D5BADA097}">
      <dgm:prSet/>
      <dgm:spPr/>
      <dgm:t>
        <a:bodyPr/>
        <a:lstStyle/>
        <a:p>
          <a:endParaRPr lang="pl-PL"/>
        </a:p>
      </dgm:t>
    </dgm:pt>
    <dgm:pt modelId="{74BCD16B-44E0-47C4-B28E-F5A89CCBA59C}" type="sibTrans" cxnId="{4853C0E6-14E8-4277-A2B6-481D5BADA097}">
      <dgm:prSet/>
      <dgm:spPr/>
      <dgm:t>
        <a:bodyPr/>
        <a:lstStyle/>
        <a:p>
          <a:endParaRPr lang="pl-PL"/>
        </a:p>
      </dgm:t>
    </dgm:pt>
    <dgm:pt modelId="{044AF93C-A87A-45F3-8AAC-6C6640747D61}" type="pres">
      <dgm:prSet presAssocID="{C7730AA0-2956-432A-B331-ECC88EB867B6}" presName="Name0" presStyleCnt="0">
        <dgm:presLayoutVars>
          <dgm:chMax val="7"/>
          <dgm:chPref val="7"/>
          <dgm:dir/>
        </dgm:presLayoutVars>
      </dgm:prSet>
      <dgm:spPr/>
    </dgm:pt>
    <dgm:pt modelId="{3FAD12FF-AA7D-43E6-AAB2-8B40848AA4E2}" type="pres">
      <dgm:prSet presAssocID="{C7730AA0-2956-432A-B331-ECC88EB867B6}" presName="Name1" presStyleCnt="0"/>
      <dgm:spPr/>
    </dgm:pt>
    <dgm:pt modelId="{39F63E1F-7DEA-427E-9167-E6E889EE81D1}" type="pres">
      <dgm:prSet presAssocID="{C7730AA0-2956-432A-B331-ECC88EB867B6}" presName="cycle" presStyleCnt="0"/>
      <dgm:spPr/>
    </dgm:pt>
    <dgm:pt modelId="{ABBF2AE5-A1AA-4900-AEDB-6423BDF27377}" type="pres">
      <dgm:prSet presAssocID="{C7730AA0-2956-432A-B331-ECC88EB867B6}" presName="srcNode" presStyleLbl="node1" presStyleIdx="0" presStyleCnt="6"/>
      <dgm:spPr/>
    </dgm:pt>
    <dgm:pt modelId="{C264B1D3-238C-49B8-99BE-3B46401B4763}" type="pres">
      <dgm:prSet presAssocID="{C7730AA0-2956-432A-B331-ECC88EB867B6}" presName="conn" presStyleLbl="parChTrans1D2" presStyleIdx="0" presStyleCnt="1"/>
      <dgm:spPr/>
    </dgm:pt>
    <dgm:pt modelId="{9265D0BC-AA4A-494E-BFCF-2D66D6B2AC27}" type="pres">
      <dgm:prSet presAssocID="{C7730AA0-2956-432A-B331-ECC88EB867B6}" presName="extraNode" presStyleLbl="node1" presStyleIdx="0" presStyleCnt="6"/>
      <dgm:spPr/>
    </dgm:pt>
    <dgm:pt modelId="{620AA1BA-D76E-40F9-B5BB-F305828730D8}" type="pres">
      <dgm:prSet presAssocID="{C7730AA0-2956-432A-B331-ECC88EB867B6}" presName="dstNode" presStyleLbl="node1" presStyleIdx="0" presStyleCnt="6"/>
      <dgm:spPr/>
    </dgm:pt>
    <dgm:pt modelId="{07B8A66E-1E1D-4DD0-AD00-8A6D3369069F}" type="pres">
      <dgm:prSet presAssocID="{91FFF003-2EC7-4342-BCEB-860368996707}" presName="text_1" presStyleLbl="node1" presStyleIdx="0" presStyleCnt="6">
        <dgm:presLayoutVars>
          <dgm:bulletEnabled val="1"/>
        </dgm:presLayoutVars>
      </dgm:prSet>
      <dgm:spPr/>
    </dgm:pt>
    <dgm:pt modelId="{6FFE2DF8-A96D-4731-8061-891D33B4F628}" type="pres">
      <dgm:prSet presAssocID="{91FFF003-2EC7-4342-BCEB-860368996707}" presName="accent_1" presStyleCnt="0"/>
      <dgm:spPr/>
    </dgm:pt>
    <dgm:pt modelId="{72F3E75E-EE82-489D-8A78-5D24C1F5264C}" type="pres">
      <dgm:prSet presAssocID="{91FFF003-2EC7-4342-BCEB-860368996707}" presName="accentRepeatNode" presStyleLbl="solidFgAcc1" presStyleIdx="0" presStyleCnt="6"/>
      <dgm:spPr/>
    </dgm:pt>
    <dgm:pt modelId="{C779C80E-0127-47D6-A9C5-E7BEEC5C6CC4}" type="pres">
      <dgm:prSet presAssocID="{6F0142D6-5482-4631-B316-1202BA9AFB8E}" presName="text_2" presStyleLbl="node1" presStyleIdx="1" presStyleCnt="6">
        <dgm:presLayoutVars>
          <dgm:bulletEnabled val="1"/>
        </dgm:presLayoutVars>
      </dgm:prSet>
      <dgm:spPr/>
    </dgm:pt>
    <dgm:pt modelId="{B052C2FE-E63A-4544-A79D-D717C79A6419}" type="pres">
      <dgm:prSet presAssocID="{6F0142D6-5482-4631-B316-1202BA9AFB8E}" presName="accent_2" presStyleCnt="0"/>
      <dgm:spPr/>
    </dgm:pt>
    <dgm:pt modelId="{066AB88D-9BE3-4C3E-9C48-BD5E3CF849A8}" type="pres">
      <dgm:prSet presAssocID="{6F0142D6-5482-4631-B316-1202BA9AFB8E}" presName="accentRepeatNode" presStyleLbl="solidFgAcc1" presStyleIdx="1" presStyleCnt="6"/>
      <dgm:spPr/>
    </dgm:pt>
    <dgm:pt modelId="{7D7CDE39-E7E3-48F5-A432-332B91E563E1}" type="pres">
      <dgm:prSet presAssocID="{836811EF-81B4-40BD-8193-327012C464E4}" presName="text_3" presStyleLbl="node1" presStyleIdx="2" presStyleCnt="6">
        <dgm:presLayoutVars>
          <dgm:bulletEnabled val="1"/>
        </dgm:presLayoutVars>
      </dgm:prSet>
      <dgm:spPr/>
    </dgm:pt>
    <dgm:pt modelId="{626474A2-2DC1-4949-B288-8B98367E91C8}" type="pres">
      <dgm:prSet presAssocID="{836811EF-81B4-40BD-8193-327012C464E4}" presName="accent_3" presStyleCnt="0"/>
      <dgm:spPr/>
    </dgm:pt>
    <dgm:pt modelId="{011EE8C2-DC02-482F-B94B-8DCC6DCB3143}" type="pres">
      <dgm:prSet presAssocID="{836811EF-81B4-40BD-8193-327012C464E4}" presName="accentRepeatNode" presStyleLbl="solidFgAcc1" presStyleIdx="2" presStyleCnt="6"/>
      <dgm:spPr/>
    </dgm:pt>
    <dgm:pt modelId="{367954D6-1A7D-4708-B8A4-8DFCAA24D001}" type="pres">
      <dgm:prSet presAssocID="{99272F19-34F2-4D7D-9DDE-0C043A24552C}" presName="text_4" presStyleLbl="node1" presStyleIdx="3" presStyleCnt="6">
        <dgm:presLayoutVars>
          <dgm:bulletEnabled val="1"/>
        </dgm:presLayoutVars>
      </dgm:prSet>
      <dgm:spPr/>
    </dgm:pt>
    <dgm:pt modelId="{895C1C83-AAF2-4582-8E75-8A0D5B6F23A0}" type="pres">
      <dgm:prSet presAssocID="{99272F19-34F2-4D7D-9DDE-0C043A24552C}" presName="accent_4" presStyleCnt="0"/>
      <dgm:spPr/>
    </dgm:pt>
    <dgm:pt modelId="{736EF3F2-752F-4753-810E-3ABD94D5237A}" type="pres">
      <dgm:prSet presAssocID="{99272F19-34F2-4D7D-9DDE-0C043A24552C}" presName="accentRepeatNode" presStyleLbl="solidFgAcc1" presStyleIdx="3" presStyleCnt="6"/>
      <dgm:spPr/>
    </dgm:pt>
    <dgm:pt modelId="{D042EF8C-E329-4130-A356-833168BEDFD1}" type="pres">
      <dgm:prSet presAssocID="{39FE0C44-43FD-481B-A6A3-8AFBE4E020D2}" presName="text_5" presStyleLbl="node1" presStyleIdx="4" presStyleCnt="6">
        <dgm:presLayoutVars>
          <dgm:bulletEnabled val="1"/>
        </dgm:presLayoutVars>
      </dgm:prSet>
      <dgm:spPr/>
    </dgm:pt>
    <dgm:pt modelId="{4BF97D4A-51A4-4C4B-B95C-78FE6AAD384E}" type="pres">
      <dgm:prSet presAssocID="{39FE0C44-43FD-481B-A6A3-8AFBE4E020D2}" presName="accent_5" presStyleCnt="0"/>
      <dgm:spPr/>
    </dgm:pt>
    <dgm:pt modelId="{1DFF7184-F4CC-4558-A6CB-6A975F1CE116}" type="pres">
      <dgm:prSet presAssocID="{39FE0C44-43FD-481B-A6A3-8AFBE4E020D2}" presName="accentRepeatNode" presStyleLbl="solidFgAcc1" presStyleIdx="4" presStyleCnt="6"/>
      <dgm:spPr/>
    </dgm:pt>
    <dgm:pt modelId="{52BE62D2-26D5-4ABF-BE6F-FA0C7281B3DA}" type="pres">
      <dgm:prSet presAssocID="{9FC693D7-37DF-4164-9079-8F7025EDEA21}" presName="text_6" presStyleLbl="node1" presStyleIdx="5" presStyleCnt="6">
        <dgm:presLayoutVars>
          <dgm:bulletEnabled val="1"/>
        </dgm:presLayoutVars>
      </dgm:prSet>
      <dgm:spPr/>
    </dgm:pt>
    <dgm:pt modelId="{DA51C220-FC3D-4C20-B33A-93872F8F437A}" type="pres">
      <dgm:prSet presAssocID="{9FC693D7-37DF-4164-9079-8F7025EDEA21}" presName="accent_6" presStyleCnt="0"/>
      <dgm:spPr/>
    </dgm:pt>
    <dgm:pt modelId="{68EC7BA2-0FF1-448A-B64B-A9B63E9541A9}" type="pres">
      <dgm:prSet presAssocID="{9FC693D7-37DF-4164-9079-8F7025EDEA21}" presName="accentRepeatNode" presStyleLbl="solidFgAcc1" presStyleIdx="5" presStyleCnt="6"/>
      <dgm:spPr/>
    </dgm:pt>
  </dgm:ptLst>
  <dgm:cxnLst>
    <dgm:cxn modelId="{B66D7901-584D-4CB6-A1F2-DE47BD1A6617}" srcId="{C7730AA0-2956-432A-B331-ECC88EB867B6}" destId="{836811EF-81B4-40BD-8193-327012C464E4}" srcOrd="2" destOrd="0" parTransId="{AB53674C-12AC-4FA7-80A1-64975EA8AA8C}" sibTransId="{A8CDC397-27E3-4737-BC95-5F086A06DC51}"/>
    <dgm:cxn modelId="{F2B5650B-1AF0-4FE2-B227-B066B9F9AD69}" type="presOf" srcId="{9FC693D7-37DF-4164-9079-8F7025EDEA21}" destId="{52BE62D2-26D5-4ABF-BE6F-FA0C7281B3DA}" srcOrd="0" destOrd="0" presId="urn:microsoft.com/office/officeart/2008/layout/VerticalCurvedList"/>
    <dgm:cxn modelId="{4F61F815-3DDD-486C-925E-B587383E4D37}" srcId="{C7730AA0-2956-432A-B331-ECC88EB867B6}" destId="{99272F19-34F2-4D7D-9DDE-0C043A24552C}" srcOrd="3" destOrd="0" parTransId="{25CC999A-25E5-40EF-9070-DEC93FCF3099}" sibTransId="{119724D9-A110-475C-8464-C6186A1CFF8C}"/>
    <dgm:cxn modelId="{C656EC1E-388A-4180-9E61-6B17C50267FB}" srcId="{C7730AA0-2956-432A-B331-ECC88EB867B6}" destId="{39FE0C44-43FD-481B-A6A3-8AFBE4E020D2}" srcOrd="4" destOrd="0" parTransId="{624C494A-8561-41F6-BD5A-946930577476}" sibTransId="{0236D056-19FD-46CA-B6DE-386255EEBA1A}"/>
    <dgm:cxn modelId="{0BE52F28-1765-46DD-B931-6BDCA9C219A4}" type="presOf" srcId="{91FFF003-2EC7-4342-BCEB-860368996707}" destId="{07B8A66E-1E1D-4DD0-AD00-8A6D3369069F}" srcOrd="0" destOrd="0" presId="urn:microsoft.com/office/officeart/2008/layout/VerticalCurvedList"/>
    <dgm:cxn modelId="{FDA0EC37-43A8-4795-915E-11843000A44D}" type="presOf" srcId="{6F0142D6-5482-4631-B316-1202BA9AFB8E}" destId="{C779C80E-0127-47D6-A9C5-E7BEEC5C6CC4}" srcOrd="0" destOrd="0" presId="urn:microsoft.com/office/officeart/2008/layout/VerticalCurvedList"/>
    <dgm:cxn modelId="{EEDA773C-9025-4A8E-9F43-069C74664141}" srcId="{C7730AA0-2956-432A-B331-ECC88EB867B6}" destId="{91FFF003-2EC7-4342-BCEB-860368996707}" srcOrd="0" destOrd="0" parTransId="{1DDEE199-9E49-4A39-9DA3-486E9C95BBCF}" sibTransId="{12606D1C-78B0-4F7A-9C29-5C889F471231}"/>
    <dgm:cxn modelId="{97C00553-BBA5-4887-9EBE-FC14CD7E2746}" type="presOf" srcId="{99272F19-34F2-4D7D-9DDE-0C043A24552C}" destId="{367954D6-1A7D-4708-B8A4-8DFCAA24D001}" srcOrd="0" destOrd="0" presId="urn:microsoft.com/office/officeart/2008/layout/VerticalCurvedList"/>
    <dgm:cxn modelId="{52F519A1-90D4-4863-AB84-E48021D88912}" type="presOf" srcId="{39FE0C44-43FD-481B-A6A3-8AFBE4E020D2}" destId="{D042EF8C-E329-4130-A356-833168BEDFD1}" srcOrd="0" destOrd="0" presId="urn:microsoft.com/office/officeart/2008/layout/VerticalCurvedList"/>
    <dgm:cxn modelId="{1E35B8CC-17EE-4631-AD73-B0F8101BC497}" srcId="{C7730AA0-2956-432A-B331-ECC88EB867B6}" destId="{6F0142D6-5482-4631-B316-1202BA9AFB8E}" srcOrd="1" destOrd="0" parTransId="{69A0735A-2764-429B-8665-D176D1C97B7B}" sibTransId="{466A2F49-0178-4343-B05E-B735E3054776}"/>
    <dgm:cxn modelId="{CF8456DB-1E94-4ACA-8BB1-5E2D6AF8BE34}" type="presOf" srcId="{836811EF-81B4-40BD-8193-327012C464E4}" destId="{7D7CDE39-E7E3-48F5-A432-332B91E563E1}" srcOrd="0" destOrd="0" presId="urn:microsoft.com/office/officeart/2008/layout/VerticalCurvedList"/>
    <dgm:cxn modelId="{FE5957DC-94E7-43CE-94FB-C7FBBD657F73}" type="presOf" srcId="{12606D1C-78B0-4F7A-9C29-5C889F471231}" destId="{C264B1D3-238C-49B8-99BE-3B46401B4763}" srcOrd="0" destOrd="0" presId="urn:microsoft.com/office/officeart/2008/layout/VerticalCurvedList"/>
    <dgm:cxn modelId="{2467A1E6-7509-4958-9837-E5F87A8080DC}" type="presOf" srcId="{C7730AA0-2956-432A-B331-ECC88EB867B6}" destId="{044AF93C-A87A-45F3-8AAC-6C6640747D61}" srcOrd="0" destOrd="0" presId="urn:microsoft.com/office/officeart/2008/layout/VerticalCurvedList"/>
    <dgm:cxn modelId="{4853C0E6-14E8-4277-A2B6-481D5BADA097}" srcId="{C7730AA0-2956-432A-B331-ECC88EB867B6}" destId="{9FC693D7-37DF-4164-9079-8F7025EDEA21}" srcOrd="5" destOrd="0" parTransId="{9DF45BD7-0A6E-441D-BA46-B8A3A6715E38}" sibTransId="{74BCD16B-44E0-47C4-B28E-F5A89CCBA59C}"/>
    <dgm:cxn modelId="{71734B74-BDB2-4BB0-9D5F-4724A5102971}" type="presParOf" srcId="{044AF93C-A87A-45F3-8AAC-6C6640747D61}" destId="{3FAD12FF-AA7D-43E6-AAB2-8B40848AA4E2}" srcOrd="0" destOrd="0" presId="urn:microsoft.com/office/officeart/2008/layout/VerticalCurvedList"/>
    <dgm:cxn modelId="{F64298E7-66C0-4155-8923-571672CBEE98}" type="presParOf" srcId="{3FAD12FF-AA7D-43E6-AAB2-8B40848AA4E2}" destId="{39F63E1F-7DEA-427E-9167-E6E889EE81D1}" srcOrd="0" destOrd="0" presId="urn:microsoft.com/office/officeart/2008/layout/VerticalCurvedList"/>
    <dgm:cxn modelId="{53C673AB-3705-4996-BA22-7A84F858C54D}" type="presParOf" srcId="{39F63E1F-7DEA-427E-9167-E6E889EE81D1}" destId="{ABBF2AE5-A1AA-4900-AEDB-6423BDF27377}" srcOrd="0" destOrd="0" presId="urn:microsoft.com/office/officeart/2008/layout/VerticalCurvedList"/>
    <dgm:cxn modelId="{88DD6D9D-DEE3-40B9-B7C3-1580A574F402}" type="presParOf" srcId="{39F63E1F-7DEA-427E-9167-E6E889EE81D1}" destId="{C264B1D3-238C-49B8-99BE-3B46401B4763}" srcOrd="1" destOrd="0" presId="urn:microsoft.com/office/officeart/2008/layout/VerticalCurvedList"/>
    <dgm:cxn modelId="{391CCB7B-A4C3-487E-9C38-6C04827AB78C}" type="presParOf" srcId="{39F63E1F-7DEA-427E-9167-E6E889EE81D1}" destId="{9265D0BC-AA4A-494E-BFCF-2D66D6B2AC27}" srcOrd="2" destOrd="0" presId="urn:microsoft.com/office/officeart/2008/layout/VerticalCurvedList"/>
    <dgm:cxn modelId="{3EBE40CF-96BB-4854-B954-D5A35FCFBB61}" type="presParOf" srcId="{39F63E1F-7DEA-427E-9167-E6E889EE81D1}" destId="{620AA1BA-D76E-40F9-B5BB-F305828730D8}" srcOrd="3" destOrd="0" presId="urn:microsoft.com/office/officeart/2008/layout/VerticalCurvedList"/>
    <dgm:cxn modelId="{FB435E1A-38F8-456A-812B-6C794880CE64}" type="presParOf" srcId="{3FAD12FF-AA7D-43E6-AAB2-8B40848AA4E2}" destId="{07B8A66E-1E1D-4DD0-AD00-8A6D3369069F}" srcOrd="1" destOrd="0" presId="urn:microsoft.com/office/officeart/2008/layout/VerticalCurvedList"/>
    <dgm:cxn modelId="{4ACD8691-02DF-496C-B232-A62E6593F1FE}" type="presParOf" srcId="{3FAD12FF-AA7D-43E6-AAB2-8B40848AA4E2}" destId="{6FFE2DF8-A96D-4731-8061-891D33B4F628}" srcOrd="2" destOrd="0" presId="urn:microsoft.com/office/officeart/2008/layout/VerticalCurvedList"/>
    <dgm:cxn modelId="{2CE450C5-7852-4575-A80D-505C77E28A18}" type="presParOf" srcId="{6FFE2DF8-A96D-4731-8061-891D33B4F628}" destId="{72F3E75E-EE82-489D-8A78-5D24C1F5264C}" srcOrd="0" destOrd="0" presId="urn:microsoft.com/office/officeart/2008/layout/VerticalCurvedList"/>
    <dgm:cxn modelId="{440B0D0E-EF3D-4184-AA2F-59586CE00671}" type="presParOf" srcId="{3FAD12FF-AA7D-43E6-AAB2-8B40848AA4E2}" destId="{C779C80E-0127-47D6-A9C5-E7BEEC5C6CC4}" srcOrd="3" destOrd="0" presId="urn:microsoft.com/office/officeart/2008/layout/VerticalCurvedList"/>
    <dgm:cxn modelId="{5A3BB3A8-6249-4D2F-BB19-165E5E49D8DD}" type="presParOf" srcId="{3FAD12FF-AA7D-43E6-AAB2-8B40848AA4E2}" destId="{B052C2FE-E63A-4544-A79D-D717C79A6419}" srcOrd="4" destOrd="0" presId="urn:microsoft.com/office/officeart/2008/layout/VerticalCurvedList"/>
    <dgm:cxn modelId="{B2F83188-2133-46C5-AA9D-FBEB79D00E77}" type="presParOf" srcId="{B052C2FE-E63A-4544-A79D-D717C79A6419}" destId="{066AB88D-9BE3-4C3E-9C48-BD5E3CF849A8}" srcOrd="0" destOrd="0" presId="urn:microsoft.com/office/officeart/2008/layout/VerticalCurvedList"/>
    <dgm:cxn modelId="{A14FF8B7-D8E8-4342-A944-1E6523CDA506}" type="presParOf" srcId="{3FAD12FF-AA7D-43E6-AAB2-8B40848AA4E2}" destId="{7D7CDE39-E7E3-48F5-A432-332B91E563E1}" srcOrd="5" destOrd="0" presId="urn:microsoft.com/office/officeart/2008/layout/VerticalCurvedList"/>
    <dgm:cxn modelId="{039CEC99-2305-4CFE-9BA5-A946CEAAC0D9}" type="presParOf" srcId="{3FAD12FF-AA7D-43E6-AAB2-8B40848AA4E2}" destId="{626474A2-2DC1-4949-B288-8B98367E91C8}" srcOrd="6" destOrd="0" presId="urn:microsoft.com/office/officeart/2008/layout/VerticalCurvedList"/>
    <dgm:cxn modelId="{66F4C22F-44DF-44C6-AB57-CEBCB09A7272}" type="presParOf" srcId="{626474A2-2DC1-4949-B288-8B98367E91C8}" destId="{011EE8C2-DC02-482F-B94B-8DCC6DCB3143}" srcOrd="0" destOrd="0" presId="urn:microsoft.com/office/officeart/2008/layout/VerticalCurvedList"/>
    <dgm:cxn modelId="{67BD6FA9-5F64-4CA1-AC3A-50790520C767}" type="presParOf" srcId="{3FAD12FF-AA7D-43E6-AAB2-8B40848AA4E2}" destId="{367954D6-1A7D-4708-B8A4-8DFCAA24D001}" srcOrd="7" destOrd="0" presId="urn:microsoft.com/office/officeart/2008/layout/VerticalCurvedList"/>
    <dgm:cxn modelId="{B88B46C5-84B5-4012-BFA0-E9AD876F7D0B}" type="presParOf" srcId="{3FAD12FF-AA7D-43E6-AAB2-8B40848AA4E2}" destId="{895C1C83-AAF2-4582-8E75-8A0D5B6F23A0}" srcOrd="8" destOrd="0" presId="urn:microsoft.com/office/officeart/2008/layout/VerticalCurvedList"/>
    <dgm:cxn modelId="{88B99450-33E2-45A8-B337-FE24938AED4F}" type="presParOf" srcId="{895C1C83-AAF2-4582-8E75-8A0D5B6F23A0}" destId="{736EF3F2-752F-4753-810E-3ABD94D5237A}" srcOrd="0" destOrd="0" presId="urn:microsoft.com/office/officeart/2008/layout/VerticalCurvedList"/>
    <dgm:cxn modelId="{C8BE3E6E-33BB-4DF8-A992-8510C606AAA7}" type="presParOf" srcId="{3FAD12FF-AA7D-43E6-AAB2-8B40848AA4E2}" destId="{D042EF8C-E329-4130-A356-833168BEDFD1}" srcOrd="9" destOrd="0" presId="urn:microsoft.com/office/officeart/2008/layout/VerticalCurvedList"/>
    <dgm:cxn modelId="{F38CF1C3-8708-4BD9-99E5-88707E35AD6E}" type="presParOf" srcId="{3FAD12FF-AA7D-43E6-AAB2-8B40848AA4E2}" destId="{4BF97D4A-51A4-4C4B-B95C-78FE6AAD384E}" srcOrd="10" destOrd="0" presId="urn:microsoft.com/office/officeart/2008/layout/VerticalCurvedList"/>
    <dgm:cxn modelId="{7C953DF2-E364-4B21-8ABC-F818F8A806AF}" type="presParOf" srcId="{4BF97D4A-51A4-4C4B-B95C-78FE6AAD384E}" destId="{1DFF7184-F4CC-4558-A6CB-6A975F1CE116}" srcOrd="0" destOrd="0" presId="urn:microsoft.com/office/officeart/2008/layout/VerticalCurvedList"/>
    <dgm:cxn modelId="{E11B3665-C077-4C0D-B959-112AD95410C9}" type="presParOf" srcId="{3FAD12FF-AA7D-43E6-AAB2-8B40848AA4E2}" destId="{52BE62D2-26D5-4ABF-BE6F-FA0C7281B3DA}" srcOrd="11" destOrd="0" presId="urn:microsoft.com/office/officeart/2008/layout/VerticalCurvedList"/>
    <dgm:cxn modelId="{C4047B5F-16AB-4D2C-B2D9-7FDD99D08321}" type="presParOf" srcId="{3FAD12FF-AA7D-43E6-AAB2-8B40848AA4E2}" destId="{DA51C220-FC3D-4C20-B33A-93872F8F437A}" srcOrd="12" destOrd="0" presId="urn:microsoft.com/office/officeart/2008/layout/VerticalCurvedList"/>
    <dgm:cxn modelId="{7867EDD7-08FE-4C34-964D-DE1758E591B4}" type="presParOf" srcId="{DA51C220-FC3D-4C20-B33A-93872F8F437A}" destId="{68EC7BA2-0FF1-448A-B64B-A9B63E9541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2099-61CD-46D4-AEF9-10590B092E1E}">
      <dsp:nvSpPr>
        <dsp:cNvPr id="0" name=""/>
        <dsp:cNvSpPr/>
      </dsp:nvSpPr>
      <dsp:spPr>
        <a:xfrm>
          <a:off x="0" y="34704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1.	Analiza kapitału ludzkiego w województwie podkarpackim</a:t>
          </a:r>
          <a:endParaRPr lang="en-US" sz="1400" kern="1200" dirty="0"/>
        </a:p>
      </dsp:txBody>
      <dsp:txXfrm>
        <a:off x="15992" y="363032"/>
        <a:ext cx="8197256" cy="295616"/>
      </dsp:txXfrm>
    </dsp:sp>
    <dsp:sp modelId="{E26E5FCC-CF9D-4614-BDDD-B37860A398F7}">
      <dsp:nvSpPr>
        <dsp:cNvPr id="0" name=""/>
        <dsp:cNvSpPr/>
      </dsp:nvSpPr>
      <dsp:spPr>
        <a:xfrm>
          <a:off x="0" y="71496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2.	Potencjał województwa podkarpackiego w kontekście budowania kapitału społecznego</a:t>
          </a:r>
        </a:p>
      </dsp:txBody>
      <dsp:txXfrm>
        <a:off x="15992" y="730952"/>
        <a:ext cx="8197256" cy="295616"/>
      </dsp:txXfrm>
    </dsp:sp>
    <dsp:sp modelId="{18FA4D35-DCAA-4534-BD65-CA0CA00B794B}">
      <dsp:nvSpPr>
        <dsp:cNvPr id="0" name=""/>
        <dsp:cNvSpPr/>
      </dsp:nvSpPr>
      <dsp:spPr>
        <a:xfrm>
          <a:off x="0" y="108288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3.	Rola zaufania społecznego jako elementu wzmacniania kapitału społecznego</a:t>
          </a:r>
        </a:p>
      </dsp:txBody>
      <dsp:txXfrm>
        <a:off x="15992" y="1098872"/>
        <a:ext cx="8197256" cy="295616"/>
      </dsp:txXfrm>
    </dsp:sp>
    <dsp:sp modelId="{3789A13C-99AA-4246-9A09-5D6042E6555F}">
      <dsp:nvSpPr>
        <dsp:cNvPr id="0" name=""/>
        <dsp:cNvSpPr/>
      </dsp:nvSpPr>
      <dsp:spPr>
        <a:xfrm>
          <a:off x="0" y="145080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4.	Wpływ władz rządowych i samorządowych na stymulowanie aktywności obywateli i NGO</a:t>
          </a:r>
        </a:p>
      </dsp:txBody>
      <dsp:txXfrm>
        <a:off x="15992" y="1466792"/>
        <a:ext cx="8197256" cy="295616"/>
      </dsp:txXfrm>
    </dsp:sp>
    <dsp:sp modelId="{5D7C1303-2F95-4369-8AE8-ADD04AE096FB}">
      <dsp:nvSpPr>
        <dsp:cNvPr id="0" name=""/>
        <dsp:cNvSpPr/>
      </dsp:nvSpPr>
      <dsp:spPr>
        <a:xfrm>
          <a:off x="0" y="181872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5.	Postawy obywatelskie wśród studentów</a:t>
          </a:r>
          <a:endParaRPr lang="pl-PL" sz="1400" kern="1200" dirty="0"/>
        </a:p>
      </dsp:txBody>
      <dsp:txXfrm>
        <a:off x="15992" y="1834712"/>
        <a:ext cx="8197256" cy="295616"/>
      </dsp:txXfrm>
    </dsp:sp>
    <dsp:sp modelId="{A41FC908-E8CA-44F4-B9D8-6B9F42C42FFA}">
      <dsp:nvSpPr>
        <dsp:cNvPr id="0" name=""/>
        <dsp:cNvSpPr/>
      </dsp:nvSpPr>
      <dsp:spPr>
        <a:xfrm>
          <a:off x="0" y="218664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6.	Postawy wobec „brudnego” kapitału społecznego</a:t>
          </a:r>
        </a:p>
      </dsp:txBody>
      <dsp:txXfrm>
        <a:off x="15992" y="2202632"/>
        <a:ext cx="8197256" cy="295616"/>
      </dsp:txXfrm>
    </dsp:sp>
    <dsp:sp modelId="{384B56C7-99B6-4DBF-BEBD-45958082D0A4}">
      <dsp:nvSpPr>
        <dsp:cNvPr id="0" name=""/>
        <dsp:cNvSpPr/>
      </dsp:nvSpPr>
      <dsp:spPr>
        <a:xfrm>
          <a:off x="0" y="255456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7.	Wzmacnianie współpracy i partnerstwa (podmioty, publiczne, prywatne, nauka, społ. ob.)</a:t>
          </a:r>
        </a:p>
      </dsp:txBody>
      <dsp:txXfrm>
        <a:off x="15992" y="2570552"/>
        <a:ext cx="8197256" cy="295616"/>
      </dsp:txXfrm>
    </dsp:sp>
    <dsp:sp modelId="{57ECF19E-71D6-49BF-92D3-DD0957079D8F}">
      <dsp:nvSpPr>
        <dsp:cNvPr id="0" name=""/>
        <dsp:cNvSpPr/>
      </dsp:nvSpPr>
      <dsp:spPr>
        <a:xfrm>
          <a:off x="0" y="292248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8.	Kooperacja jednostek samorządu terytorialnego</a:t>
          </a:r>
        </a:p>
      </dsp:txBody>
      <dsp:txXfrm>
        <a:off x="15992" y="2938472"/>
        <a:ext cx="8197256" cy="295616"/>
      </dsp:txXfrm>
    </dsp:sp>
    <dsp:sp modelId="{7A70D7C6-9FB8-4F92-AD68-FA97A40C2411}">
      <dsp:nvSpPr>
        <dsp:cNvPr id="0" name=""/>
        <dsp:cNvSpPr/>
      </dsp:nvSpPr>
      <dsp:spPr>
        <a:xfrm>
          <a:off x="0" y="329040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9.	Regionalna polityka migracyjna</a:t>
          </a:r>
        </a:p>
      </dsp:txBody>
      <dsp:txXfrm>
        <a:off x="15992" y="3306392"/>
        <a:ext cx="8197256" cy="295616"/>
      </dsp:txXfrm>
    </dsp:sp>
    <dsp:sp modelId="{941EA9B3-FDB2-459E-A6B9-DA1C9CB36259}">
      <dsp:nvSpPr>
        <dsp:cNvPr id="0" name=""/>
        <dsp:cNvSpPr/>
      </dsp:nvSpPr>
      <dsp:spPr>
        <a:xfrm>
          <a:off x="0" y="365832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10.	Określenie jakości kapitału ludzkiego za pomocą zsyntetyzowanego miernika</a:t>
          </a:r>
        </a:p>
      </dsp:txBody>
      <dsp:txXfrm>
        <a:off x="15992" y="3674312"/>
        <a:ext cx="8197256" cy="295616"/>
      </dsp:txXfrm>
    </dsp:sp>
    <dsp:sp modelId="{6683E8DC-C39D-4AEB-9901-037F5BC665C5}">
      <dsp:nvSpPr>
        <dsp:cNvPr id="0" name=""/>
        <dsp:cNvSpPr/>
      </dsp:nvSpPr>
      <dsp:spPr>
        <a:xfrm>
          <a:off x="0" y="402624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11.	Bariery i szanse w zakresie rozwoju kapitału ludzkiego, społecznego i społ. ob.)</a:t>
          </a:r>
        </a:p>
      </dsp:txBody>
      <dsp:txXfrm>
        <a:off x="15992" y="4042232"/>
        <a:ext cx="8197256" cy="295616"/>
      </dsp:txXfrm>
    </dsp:sp>
    <dsp:sp modelId="{E1060DA9-2787-4166-ACBF-B687309E4D20}">
      <dsp:nvSpPr>
        <dsp:cNvPr id="0" name=""/>
        <dsp:cNvSpPr/>
      </dsp:nvSpPr>
      <dsp:spPr>
        <a:xfrm>
          <a:off x="0" y="4394160"/>
          <a:ext cx="8229240" cy="3276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dirty="0"/>
            <a:t>12.	Sformułowanie wniosków i rekomendacji</a:t>
          </a:r>
        </a:p>
      </dsp:txBody>
      <dsp:txXfrm>
        <a:off x="15992" y="4410152"/>
        <a:ext cx="8197256" cy="29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82099-61CD-46D4-AEF9-10590B092E1E}">
      <dsp:nvSpPr>
        <dsp:cNvPr id="0" name=""/>
        <dsp:cNvSpPr/>
      </dsp:nvSpPr>
      <dsp:spPr>
        <a:xfrm>
          <a:off x="0" y="5868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Analiza desk research</a:t>
          </a:r>
          <a:endParaRPr lang="en-US" sz="1700" kern="1200"/>
        </a:p>
      </dsp:txBody>
      <dsp:txXfrm>
        <a:off x="19419" y="78099"/>
        <a:ext cx="8190402" cy="358962"/>
      </dsp:txXfrm>
    </dsp:sp>
    <dsp:sp modelId="{F909E0C0-81F9-4A9D-B920-A7D6D752E0E4}">
      <dsp:nvSpPr>
        <dsp:cNvPr id="0" name=""/>
        <dsp:cNvSpPr/>
      </dsp:nvSpPr>
      <dsp:spPr>
        <a:xfrm>
          <a:off x="0" y="50544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Metoda kartograficzna</a:t>
          </a:r>
          <a:endParaRPr lang="en-US" sz="1700" kern="1200"/>
        </a:p>
      </dsp:txBody>
      <dsp:txXfrm>
        <a:off x="19419" y="524859"/>
        <a:ext cx="8190402" cy="358962"/>
      </dsp:txXfrm>
    </dsp:sp>
    <dsp:sp modelId="{44E2A9CC-5C4A-4481-8CF5-6A2A18E005D1}">
      <dsp:nvSpPr>
        <dsp:cNvPr id="0" name=""/>
        <dsp:cNvSpPr/>
      </dsp:nvSpPr>
      <dsp:spPr>
        <a:xfrm>
          <a:off x="0" y="95220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Analiza statystyczna</a:t>
          </a:r>
          <a:endParaRPr lang="en-US" sz="1700" kern="1200"/>
        </a:p>
      </dsp:txBody>
      <dsp:txXfrm>
        <a:off x="19419" y="971619"/>
        <a:ext cx="8190402" cy="358962"/>
      </dsp:txXfrm>
    </dsp:sp>
    <dsp:sp modelId="{E845B5B6-2196-48DF-8741-5AFFDD6E41C3}">
      <dsp:nvSpPr>
        <dsp:cNvPr id="0" name=""/>
        <dsp:cNvSpPr/>
      </dsp:nvSpPr>
      <dsp:spPr>
        <a:xfrm>
          <a:off x="0" y="139896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CAWI z mieszkańcami i studentami</a:t>
          </a:r>
          <a:endParaRPr lang="en-US" sz="1700" kern="1200" dirty="0"/>
        </a:p>
      </dsp:txBody>
      <dsp:txXfrm>
        <a:off x="19419" y="1418379"/>
        <a:ext cx="8190402" cy="358962"/>
      </dsp:txXfrm>
    </dsp:sp>
    <dsp:sp modelId="{49249CED-593E-449C-BE91-66F400E7B2E6}">
      <dsp:nvSpPr>
        <dsp:cNvPr id="0" name=""/>
        <dsp:cNvSpPr/>
      </dsp:nvSpPr>
      <dsp:spPr>
        <a:xfrm>
          <a:off x="0" y="184572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Analiza zawartości stron internetowych podkarpackich JST</a:t>
          </a:r>
          <a:endParaRPr lang="en-US" sz="1700" kern="1200" dirty="0"/>
        </a:p>
      </dsp:txBody>
      <dsp:txXfrm>
        <a:off x="19419" y="1865139"/>
        <a:ext cx="8190402" cy="358962"/>
      </dsp:txXfrm>
    </dsp:sp>
    <dsp:sp modelId="{63C43F00-0844-47C3-8A17-4561F0301412}">
      <dsp:nvSpPr>
        <dsp:cNvPr id="0" name=""/>
        <dsp:cNvSpPr/>
      </dsp:nvSpPr>
      <dsp:spPr>
        <a:xfrm>
          <a:off x="0" y="229248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IDI/TDI</a:t>
          </a:r>
          <a:endParaRPr lang="en-US" sz="1700" kern="1200" dirty="0"/>
        </a:p>
      </dsp:txBody>
      <dsp:txXfrm>
        <a:off x="19419" y="2311899"/>
        <a:ext cx="8190402" cy="358962"/>
      </dsp:txXfrm>
    </dsp:sp>
    <dsp:sp modelId="{E44739A1-AE61-41E2-8AF1-722B1936CDC3}">
      <dsp:nvSpPr>
        <dsp:cNvPr id="0" name=""/>
        <dsp:cNvSpPr/>
      </dsp:nvSpPr>
      <dsp:spPr>
        <a:xfrm>
          <a:off x="0" y="273924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FGI</a:t>
          </a:r>
          <a:endParaRPr lang="en-US" sz="1700" kern="1200" dirty="0"/>
        </a:p>
      </dsp:txBody>
      <dsp:txXfrm>
        <a:off x="19419" y="2758659"/>
        <a:ext cx="8190402" cy="358962"/>
      </dsp:txXfrm>
    </dsp:sp>
    <dsp:sp modelId="{BE43726F-1757-44C4-AC8C-6C8DB5602BCC}">
      <dsp:nvSpPr>
        <dsp:cNvPr id="0" name=""/>
        <dsp:cNvSpPr/>
      </dsp:nvSpPr>
      <dsp:spPr>
        <a:xfrm>
          <a:off x="0" y="318600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Warsztat heurystyczny</a:t>
          </a:r>
          <a:endParaRPr lang="en-US" sz="1700" kern="1200" dirty="0"/>
        </a:p>
      </dsp:txBody>
      <dsp:txXfrm>
        <a:off x="19419" y="3205419"/>
        <a:ext cx="8190402" cy="358962"/>
      </dsp:txXfrm>
    </dsp:sp>
    <dsp:sp modelId="{2CC0F775-D5FA-4736-BDF3-EE5302976F03}">
      <dsp:nvSpPr>
        <dsp:cNvPr id="0" name=""/>
        <dsp:cNvSpPr/>
      </dsp:nvSpPr>
      <dsp:spPr>
        <a:xfrm>
          <a:off x="0" y="363276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Studium przypadku</a:t>
          </a:r>
          <a:endParaRPr lang="en-US" sz="1700" kern="1200" dirty="0"/>
        </a:p>
      </dsp:txBody>
      <dsp:txXfrm>
        <a:off x="19419" y="3652179"/>
        <a:ext cx="8190402" cy="358962"/>
      </dsp:txXfrm>
    </dsp:sp>
    <dsp:sp modelId="{A148DC27-7D48-402E-A5D2-4BC983F6E5A8}">
      <dsp:nvSpPr>
        <dsp:cNvPr id="0" name=""/>
        <dsp:cNvSpPr/>
      </dsp:nvSpPr>
      <dsp:spPr>
        <a:xfrm>
          <a:off x="0" y="407952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Analiza SWOT</a:t>
          </a:r>
          <a:endParaRPr lang="en-US" sz="1700" kern="1200"/>
        </a:p>
      </dsp:txBody>
      <dsp:txXfrm>
        <a:off x="19419" y="4098939"/>
        <a:ext cx="8190402" cy="358962"/>
      </dsp:txXfrm>
    </dsp:sp>
    <dsp:sp modelId="{D4D9B2E8-2FE1-4409-83EB-FCBF0845709B}">
      <dsp:nvSpPr>
        <dsp:cNvPr id="0" name=""/>
        <dsp:cNvSpPr/>
      </dsp:nvSpPr>
      <dsp:spPr>
        <a:xfrm>
          <a:off x="0" y="4526280"/>
          <a:ext cx="8229240" cy="397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Panel ekspertów</a:t>
          </a:r>
          <a:endParaRPr lang="en-US" sz="1700" kern="1200"/>
        </a:p>
      </dsp:txBody>
      <dsp:txXfrm>
        <a:off x="19419" y="4545699"/>
        <a:ext cx="8190402"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E00A0-DC69-4161-ADAA-6759572B3FDD}">
      <dsp:nvSpPr>
        <dsp:cNvPr id="0" name=""/>
        <dsp:cNvSpPr/>
      </dsp:nvSpPr>
      <dsp:spPr>
        <a:xfrm rot="16200000">
          <a:off x="-2060994" y="2065635"/>
          <a:ext cx="5759640" cy="162836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pl-PL" sz="1400" kern="1200"/>
            <a:t>Impuls</a:t>
          </a:r>
        </a:p>
        <a:p>
          <a:pPr marL="114300" lvl="1" indent="-114300" algn="l" defTabSz="622300">
            <a:lnSpc>
              <a:spcPct val="90000"/>
            </a:lnSpc>
            <a:spcBef>
              <a:spcPct val="0"/>
            </a:spcBef>
            <a:spcAft>
              <a:spcPct val="15000"/>
            </a:spcAft>
            <a:buChar char="•"/>
          </a:pPr>
          <a:r>
            <a:rPr lang="pl-PL" sz="1400" kern="1200"/>
            <a:t> Czynniki wewnętrzne (np. zdiagnozowanie współnego problemu)</a:t>
          </a:r>
        </a:p>
        <a:p>
          <a:pPr marL="114300" lvl="1" indent="-114300" algn="l" defTabSz="622300">
            <a:lnSpc>
              <a:spcPct val="90000"/>
            </a:lnSpc>
            <a:spcBef>
              <a:spcPct val="0"/>
            </a:spcBef>
            <a:spcAft>
              <a:spcPct val="15000"/>
            </a:spcAft>
            <a:buChar char="•"/>
          </a:pPr>
          <a:r>
            <a:rPr lang="pl-PL" sz="1400" kern="1200"/>
            <a:t> Czynniki zewnętrzne (np. wprowadzenie ZIT)</a:t>
          </a:r>
        </a:p>
      </dsp:txBody>
      <dsp:txXfrm rot="5400000">
        <a:off x="4641" y="1151928"/>
        <a:ext cx="1628369" cy="3455784"/>
      </dsp:txXfrm>
    </dsp:sp>
    <dsp:sp modelId="{DE862BA6-3B53-4670-AD1E-14E38174A1DC}">
      <dsp:nvSpPr>
        <dsp:cNvPr id="0" name=""/>
        <dsp:cNvSpPr/>
      </dsp:nvSpPr>
      <dsp:spPr>
        <a:xfrm rot="16200000">
          <a:off x="-310497" y="2065635"/>
          <a:ext cx="5759640" cy="162836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pl-PL" sz="1400" kern="1200" dirty="0"/>
            <a:t>Instytucjonalizacja</a:t>
          </a:r>
        </a:p>
        <a:p>
          <a:pPr marL="114300" lvl="1" indent="-114300" algn="l" defTabSz="622300">
            <a:lnSpc>
              <a:spcPct val="90000"/>
            </a:lnSpc>
            <a:spcBef>
              <a:spcPct val="0"/>
            </a:spcBef>
            <a:spcAft>
              <a:spcPct val="15000"/>
            </a:spcAft>
            <a:buChar char="•"/>
          </a:pPr>
          <a:r>
            <a:rPr lang="pl-PL" sz="1400" kern="1200" dirty="0"/>
            <a:t> Określenie zasad współpracy</a:t>
          </a:r>
        </a:p>
        <a:p>
          <a:pPr marL="114300" lvl="1" indent="-114300" algn="l" defTabSz="622300">
            <a:lnSpc>
              <a:spcPct val="90000"/>
            </a:lnSpc>
            <a:spcBef>
              <a:spcPct val="0"/>
            </a:spcBef>
            <a:spcAft>
              <a:spcPct val="15000"/>
            </a:spcAft>
            <a:buChar char="•"/>
          </a:pPr>
          <a:r>
            <a:rPr lang="pl-PL" sz="1400" kern="1200"/>
            <a:t> Zawiązanie partnerstwa</a:t>
          </a:r>
        </a:p>
        <a:p>
          <a:pPr marL="114300" lvl="1" indent="-114300" algn="l" defTabSz="622300">
            <a:lnSpc>
              <a:spcPct val="90000"/>
            </a:lnSpc>
            <a:spcBef>
              <a:spcPct val="0"/>
            </a:spcBef>
            <a:spcAft>
              <a:spcPct val="15000"/>
            </a:spcAft>
            <a:buChar char="•"/>
          </a:pPr>
          <a:r>
            <a:rPr lang="pl-PL" sz="1400" kern="1200"/>
            <a:t> Powołanie stowarzyszenia</a:t>
          </a:r>
        </a:p>
        <a:p>
          <a:pPr marL="114300" lvl="1" indent="-114300" algn="l" defTabSz="622300">
            <a:lnSpc>
              <a:spcPct val="90000"/>
            </a:lnSpc>
            <a:spcBef>
              <a:spcPct val="0"/>
            </a:spcBef>
            <a:spcAft>
              <a:spcPct val="15000"/>
            </a:spcAft>
            <a:buChar char="•"/>
          </a:pPr>
          <a:r>
            <a:rPr lang="pl-PL" sz="1400" kern="1200"/>
            <a:t> Zatrudnienie lub oddelegowanie personelu</a:t>
          </a:r>
        </a:p>
      </dsp:txBody>
      <dsp:txXfrm rot="5400000">
        <a:off x="1755138" y="1151928"/>
        <a:ext cx="1628369" cy="3455784"/>
      </dsp:txXfrm>
    </dsp:sp>
    <dsp:sp modelId="{D5D9C945-DCDE-4458-9E2A-1D6C70F38316}">
      <dsp:nvSpPr>
        <dsp:cNvPr id="0" name=""/>
        <dsp:cNvSpPr/>
      </dsp:nvSpPr>
      <dsp:spPr>
        <a:xfrm rot="16200000">
          <a:off x="1440000" y="2065635"/>
          <a:ext cx="5759640" cy="162836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pl-PL" sz="1400" kern="1200"/>
            <a:t>Partycypacja</a:t>
          </a:r>
        </a:p>
        <a:p>
          <a:pPr marL="114300" lvl="1" indent="-114300" algn="l" defTabSz="622300">
            <a:lnSpc>
              <a:spcPct val="90000"/>
            </a:lnSpc>
            <a:spcBef>
              <a:spcPct val="0"/>
            </a:spcBef>
            <a:spcAft>
              <a:spcPct val="15000"/>
            </a:spcAft>
            <a:buChar char="•"/>
          </a:pPr>
          <a:r>
            <a:rPr lang="pl-PL" sz="1400" kern="1200"/>
            <a:t> Zangażowanie interesariuszy w prace rady programowej, zespołu sterującego</a:t>
          </a:r>
        </a:p>
        <a:p>
          <a:pPr marL="114300" lvl="1" indent="-114300" algn="l" defTabSz="622300">
            <a:lnSpc>
              <a:spcPct val="90000"/>
            </a:lnSpc>
            <a:spcBef>
              <a:spcPct val="0"/>
            </a:spcBef>
            <a:spcAft>
              <a:spcPct val="15000"/>
            </a:spcAft>
            <a:buChar char="•"/>
          </a:pPr>
          <a:r>
            <a:rPr lang="pl-PL" sz="1400" kern="1200"/>
            <a:t> Powołanie rady społecznej</a:t>
          </a:r>
        </a:p>
        <a:p>
          <a:pPr marL="114300" lvl="1" indent="-114300" algn="l" defTabSz="622300">
            <a:lnSpc>
              <a:spcPct val="90000"/>
            </a:lnSpc>
            <a:spcBef>
              <a:spcPct val="0"/>
            </a:spcBef>
            <a:spcAft>
              <a:spcPct val="15000"/>
            </a:spcAft>
            <a:buChar char="•"/>
          </a:pPr>
          <a:r>
            <a:rPr lang="pl-PL" sz="1400" kern="1200"/>
            <a:t> Organizaowanie spotkań z interesariuszami</a:t>
          </a:r>
        </a:p>
        <a:p>
          <a:pPr marL="114300" lvl="1" indent="-114300" algn="l" defTabSz="622300">
            <a:lnSpc>
              <a:spcPct val="90000"/>
            </a:lnSpc>
            <a:spcBef>
              <a:spcPct val="0"/>
            </a:spcBef>
            <a:spcAft>
              <a:spcPct val="15000"/>
            </a:spcAft>
            <a:buChar char="•"/>
          </a:pPr>
          <a:r>
            <a:rPr lang="pl-PL" sz="1400" kern="1200"/>
            <a:t> Prowadzenie strony internetowej</a:t>
          </a:r>
        </a:p>
      </dsp:txBody>
      <dsp:txXfrm rot="5400000">
        <a:off x="3505635" y="1151928"/>
        <a:ext cx="1628369" cy="3455784"/>
      </dsp:txXfrm>
    </dsp:sp>
    <dsp:sp modelId="{5B7D28CB-9289-4C8F-ACC4-8B2F96DEF3AA}">
      <dsp:nvSpPr>
        <dsp:cNvPr id="0" name=""/>
        <dsp:cNvSpPr/>
      </dsp:nvSpPr>
      <dsp:spPr>
        <a:xfrm rot="16200000">
          <a:off x="3190497" y="2065635"/>
          <a:ext cx="5759640" cy="162836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pl-PL" sz="1400" kern="1200"/>
            <a:t>Planowanie strategiczne</a:t>
          </a:r>
        </a:p>
        <a:p>
          <a:pPr marL="114300" lvl="1" indent="-114300" algn="l" defTabSz="622300">
            <a:lnSpc>
              <a:spcPct val="90000"/>
            </a:lnSpc>
            <a:spcBef>
              <a:spcPct val="0"/>
            </a:spcBef>
            <a:spcAft>
              <a:spcPct val="15000"/>
            </a:spcAft>
            <a:buChar char="•"/>
          </a:pPr>
          <a:r>
            <a:rPr lang="pl-PL" sz="1400" kern="1200"/>
            <a:t> Identyfikacja najważniejszych współnych problemów i wyzwań z zaangażowaniem interesariuszy</a:t>
          </a:r>
        </a:p>
        <a:p>
          <a:pPr marL="114300" lvl="1" indent="-114300" algn="l" defTabSz="622300">
            <a:lnSpc>
              <a:spcPct val="90000"/>
            </a:lnSpc>
            <a:spcBef>
              <a:spcPct val="0"/>
            </a:spcBef>
            <a:spcAft>
              <a:spcPct val="15000"/>
            </a:spcAft>
            <a:buChar char="•"/>
          </a:pPr>
          <a:r>
            <a:rPr lang="pl-PL" sz="1400" kern="1200"/>
            <a:t> Korzystanie ze wsparcia doradczego (np. CWD, ZMP, eksperci zewnętrzni)</a:t>
          </a:r>
        </a:p>
        <a:p>
          <a:pPr marL="114300" lvl="1" indent="-114300" algn="l" defTabSz="622300">
            <a:lnSpc>
              <a:spcPct val="90000"/>
            </a:lnSpc>
            <a:spcBef>
              <a:spcPct val="0"/>
            </a:spcBef>
            <a:spcAft>
              <a:spcPct val="15000"/>
            </a:spcAft>
            <a:buChar char="•"/>
          </a:pPr>
          <a:r>
            <a:rPr lang="pl-PL" sz="1400" kern="1200"/>
            <a:t> Opracowanie strategii ZIT MOF</a:t>
          </a:r>
        </a:p>
        <a:p>
          <a:pPr marL="114300" lvl="1" indent="-114300" algn="l" defTabSz="622300">
            <a:lnSpc>
              <a:spcPct val="90000"/>
            </a:lnSpc>
            <a:spcBef>
              <a:spcPct val="0"/>
            </a:spcBef>
            <a:spcAft>
              <a:spcPct val="15000"/>
            </a:spcAft>
            <a:buChar char="•"/>
          </a:pPr>
          <a:r>
            <a:rPr lang="pl-PL" sz="1400" kern="1200"/>
            <a:t> Przygotoanie projektów</a:t>
          </a:r>
        </a:p>
      </dsp:txBody>
      <dsp:txXfrm rot="5400000">
        <a:off x="5256132" y="1151928"/>
        <a:ext cx="1628369" cy="3455784"/>
      </dsp:txXfrm>
    </dsp:sp>
    <dsp:sp modelId="{C1EDE653-A586-4BE0-99DB-9A997C0C792D}">
      <dsp:nvSpPr>
        <dsp:cNvPr id="0" name=""/>
        <dsp:cNvSpPr/>
      </dsp:nvSpPr>
      <dsp:spPr>
        <a:xfrm rot="16200000">
          <a:off x="4940994" y="2065635"/>
          <a:ext cx="5759640" cy="1628369"/>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pl-PL" sz="1400" kern="1200"/>
            <a:t>Poszerzanie</a:t>
          </a:r>
        </a:p>
        <a:p>
          <a:pPr marL="0" lvl="0" indent="0" algn="l" defTabSz="622300">
            <a:lnSpc>
              <a:spcPct val="90000"/>
            </a:lnSpc>
            <a:spcBef>
              <a:spcPct val="0"/>
            </a:spcBef>
            <a:spcAft>
              <a:spcPct val="35000"/>
            </a:spcAft>
            <a:buNone/>
          </a:pPr>
          <a:r>
            <a:rPr lang="pl-PL" sz="1400" kern="1200"/>
            <a:t>partnerstwa</a:t>
          </a:r>
        </a:p>
        <a:p>
          <a:pPr marL="114300" lvl="1" indent="-114300" algn="l" defTabSz="622300">
            <a:lnSpc>
              <a:spcPct val="90000"/>
            </a:lnSpc>
            <a:spcBef>
              <a:spcPct val="0"/>
            </a:spcBef>
            <a:spcAft>
              <a:spcPct val="15000"/>
            </a:spcAft>
            <a:buChar char="•"/>
          </a:pPr>
          <a:r>
            <a:rPr lang="pl-PL" sz="1400" kern="1200"/>
            <a:t> Włączanie do partnerstwa kolejnych JST, w tym powiatów</a:t>
          </a:r>
        </a:p>
        <a:p>
          <a:pPr marL="114300" lvl="1" indent="-114300" algn="l" defTabSz="622300">
            <a:lnSpc>
              <a:spcPct val="90000"/>
            </a:lnSpc>
            <a:spcBef>
              <a:spcPct val="0"/>
            </a:spcBef>
            <a:spcAft>
              <a:spcPct val="15000"/>
            </a:spcAft>
            <a:buChar char="•"/>
          </a:pPr>
          <a:r>
            <a:rPr lang="pl-PL" sz="1400" kern="1200"/>
            <a:t> Łączenie MOF w ośrodki wielobiegunowe</a:t>
          </a:r>
        </a:p>
        <a:p>
          <a:pPr marL="114300" lvl="1" indent="-114300" algn="l" defTabSz="622300">
            <a:lnSpc>
              <a:spcPct val="90000"/>
            </a:lnSpc>
            <a:spcBef>
              <a:spcPct val="0"/>
            </a:spcBef>
            <a:spcAft>
              <a:spcPct val="15000"/>
            </a:spcAft>
            <a:buChar char="•"/>
          </a:pPr>
          <a:r>
            <a:rPr lang="pl-PL" sz="1400" kern="1200"/>
            <a:t> Federalizacja</a:t>
          </a:r>
        </a:p>
      </dsp:txBody>
      <dsp:txXfrm rot="5400000">
        <a:off x="7006629" y="1151928"/>
        <a:ext cx="1628369" cy="3455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BA23B-1DB0-4A69-86F3-01B41EAA38D3}">
      <dsp:nvSpPr>
        <dsp:cNvPr id="0" name=""/>
        <dsp:cNvSpPr/>
      </dsp:nvSpPr>
      <dsp:spPr>
        <a:xfrm>
          <a:off x="4277970" y="2644650"/>
          <a:ext cx="3232350" cy="3232350"/>
        </a:xfrm>
        <a:prstGeom prst="gear9">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a:t>Mieszkańcy</a:t>
          </a:r>
        </a:p>
      </dsp:txBody>
      <dsp:txXfrm>
        <a:off x="4927816" y="3401813"/>
        <a:ext cx="1932658" cy="1661494"/>
      </dsp:txXfrm>
    </dsp:sp>
    <dsp:sp modelId="{837B87C8-13D6-430F-97DF-F9794E9E5EF2}">
      <dsp:nvSpPr>
        <dsp:cNvPr id="0" name=""/>
        <dsp:cNvSpPr/>
      </dsp:nvSpPr>
      <dsp:spPr>
        <a:xfrm>
          <a:off x="2397330" y="1880640"/>
          <a:ext cx="2350800" cy="2350800"/>
        </a:xfrm>
        <a:prstGeom prst="gear6">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a:t>Imigranci</a:t>
          </a:r>
        </a:p>
      </dsp:txBody>
      <dsp:txXfrm>
        <a:off x="2989151" y="2476038"/>
        <a:ext cx="1167158" cy="1160004"/>
      </dsp:txXfrm>
    </dsp:sp>
    <dsp:sp modelId="{C60DB689-4769-42D2-81A3-4974EB9233D5}">
      <dsp:nvSpPr>
        <dsp:cNvPr id="0" name=""/>
        <dsp:cNvSpPr/>
      </dsp:nvSpPr>
      <dsp:spPr>
        <a:xfrm rot="20700000">
          <a:off x="3714017" y="258827"/>
          <a:ext cx="2303304" cy="2303304"/>
        </a:xfrm>
        <a:prstGeom prst="gear6">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a:t>Reemigranci</a:t>
          </a:r>
        </a:p>
      </dsp:txBody>
      <dsp:txXfrm rot="-20700000">
        <a:off x="4219200" y="764009"/>
        <a:ext cx="1292940" cy="1292940"/>
      </dsp:txXfrm>
    </dsp:sp>
    <dsp:sp modelId="{4EA1ED58-44AD-435D-AA88-7FCEC9D13391}">
      <dsp:nvSpPr>
        <dsp:cNvPr id="0" name=""/>
        <dsp:cNvSpPr/>
      </dsp:nvSpPr>
      <dsp:spPr>
        <a:xfrm>
          <a:off x="4048319" y="2146072"/>
          <a:ext cx="4137408" cy="4137408"/>
        </a:xfrm>
        <a:prstGeom prst="circularArrow">
          <a:avLst>
            <a:gd name="adj1" fmla="val 4687"/>
            <a:gd name="adj2" fmla="val 299029"/>
            <a:gd name="adj3" fmla="val 2545689"/>
            <a:gd name="adj4" fmla="val 15799082"/>
            <a:gd name="adj5" fmla="val 546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C6C8AD-DB4E-4EE4-894A-77510442E817}">
      <dsp:nvSpPr>
        <dsp:cNvPr id="0" name=""/>
        <dsp:cNvSpPr/>
      </dsp:nvSpPr>
      <dsp:spPr>
        <a:xfrm>
          <a:off x="1981007" y="1353275"/>
          <a:ext cx="3006085" cy="3006085"/>
        </a:xfrm>
        <a:prstGeom prst="leftCircularArrow">
          <a:avLst>
            <a:gd name="adj1" fmla="val 6452"/>
            <a:gd name="adj2" fmla="val 429999"/>
            <a:gd name="adj3" fmla="val 10489124"/>
            <a:gd name="adj4" fmla="val 14837806"/>
            <a:gd name="adj5" fmla="val 7527"/>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14796-3591-4865-97E9-D1073CB6D95A}">
      <dsp:nvSpPr>
        <dsp:cNvPr id="0" name=""/>
        <dsp:cNvSpPr/>
      </dsp:nvSpPr>
      <dsp:spPr>
        <a:xfrm>
          <a:off x="3181239" y="-252903"/>
          <a:ext cx="3241165" cy="3241165"/>
        </a:xfrm>
        <a:prstGeom prst="circularArrow">
          <a:avLst>
            <a:gd name="adj1" fmla="val 5984"/>
            <a:gd name="adj2" fmla="val 394124"/>
            <a:gd name="adj3" fmla="val 13313824"/>
            <a:gd name="adj4" fmla="val 10508221"/>
            <a:gd name="adj5" fmla="val 698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B1D3-238C-49B8-99BE-3B46401B4763}">
      <dsp:nvSpPr>
        <dsp:cNvPr id="0" name=""/>
        <dsp:cNvSpPr/>
      </dsp:nvSpPr>
      <dsp:spPr>
        <a:xfrm>
          <a:off x="-6884018" y="-1053395"/>
          <a:ext cx="8199792" cy="8199792"/>
        </a:xfrm>
        <a:prstGeom prst="blockArc">
          <a:avLst>
            <a:gd name="adj1" fmla="val 18900000"/>
            <a:gd name="adj2" fmla="val 2700000"/>
            <a:gd name="adj3" fmla="val 263"/>
          </a:avLst>
        </a:prstGeom>
        <a:noFill/>
        <a:ln w="12700" cap="flat" cmpd="sng" algn="ctr">
          <a:solidFill>
            <a:schemeClr val="accent5">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9327BF26-1DA7-4B30-BF76-2912C8EACF6D}">
      <dsp:nvSpPr>
        <dsp:cNvPr id="0" name=""/>
        <dsp:cNvSpPr/>
      </dsp:nvSpPr>
      <dsp:spPr>
        <a:xfrm>
          <a:off x="427423" y="276987"/>
          <a:ext cx="8634874"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Wsparcie osób młodych wchodzących w dorosłe, samodzielne życie</a:t>
          </a:r>
        </a:p>
      </dsp:txBody>
      <dsp:txXfrm>
        <a:off x="427423" y="276987"/>
        <a:ext cx="8634874" cy="553731"/>
      </dsp:txXfrm>
    </dsp:sp>
    <dsp:sp modelId="{7B022950-E761-4BCE-AEAB-9AEB22D49428}">
      <dsp:nvSpPr>
        <dsp:cNvPr id="0" name=""/>
        <dsp:cNvSpPr/>
      </dsp:nvSpPr>
      <dsp:spPr>
        <a:xfrm>
          <a:off x="81341" y="207771"/>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F9D61F9-3832-4ABF-8304-ADAE404BB732}">
      <dsp:nvSpPr>
        <dsp:cNvPr id="0" name=""/>
        <dsp:cNvSpPr/>
      </dsp:nvSpPr>
      <dsp:spPr>
        <a:xfrm>
          <a:off x="928877" y="1108072"/>
          <a:ext cx="8133420"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Promowanie elastycznych form zatrudnienia </a:t>
          </a:r>
          <a:r>
            <a:rPr lang="pl-PL" sz="1700" i="1" kern="1200" dirty="0" err="1"/>
            <a:t>work</a:t>
          </a:r>
          <a:r>
            <a:rPr lang="pl-PL" sz="1700" i="1" kern="1200" dirty="0"/>
            <a:t>-life </a:t>
          </a:r>
          <a:r>
            <a:rPr lang="pl-PL" sz="1700" i="1" kern="1200" dirty="0" err="1"/>
            <a:t>balance</a:t>
          </a:r>
          <a:endParaRPr lang="pl-PL" sz="1700" i="1" kern="1200" dirty="0"/>
        </a:p>
      </dsp:txBody>
      <dsp:txXfrm>
        <a:off x="928877" y="1108072"/>
        <a:ext cx="8133420" cy="553731"/>
      </dsp:txXfrm>
    </dsp:sp>
    <dsp:sp modelId="{89764843-229D-4740-8E1D-FE1E2B40F7CD}">
      <dsp:nvSpPr>
        <dsp:cNvPr id="0" name=""/>
        <dsp:cNvSpPr/>
      </dsp:nvSpPr>
      <dsp:spPr>
        <a:xfrm>
          <a:off x="582795" y="1038856"/>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EED0A15-BEEC-47DA-A543-4BC92ACAEF83}">
      <dsp:nvSpPr>
        <dsp:cNvPr id="0" name=""/>
        <dsp:cNvSpPr/>
      </dsp:nvSpPr>
      <dsp:spPr>
        <a:xfrm>
          <a:off x="1203672" y="1938548"/>
          <a:ext cx="7858626"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Wspieranie podkarpackich uczelni w zakresie tworzenia kierunków prowadzonych w języku angielskim</a:t>
          </a:r>
        </a:p>
      </dsp:txBody>
      <dsp:txXfrm>
        <a:off x="1203672" y="1938548"/>
        <a:ext cx="7858626" cy="553731"/>
      </dsp:txXfrm>
    </dsp:sp>
    <dsp:sp modelId="{8142C146-180F-4F46-A8B3-66105BDC932D}">
      <dsp:nvSpPr>
        <dsp:cNvPr id="0" name=""/>
        <dsp:cNvSpPr/>
      </dsp:nvSpPr>
      <dsp:spPr>
        <a:xfrm>
          <a:off x="857589" y="1869332"/>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7A11DA5-8688-40BA-8DA7-CF6B9DBE401E}">
      <dsp:nvSpPr>
        <dsp:cNvPr id="0" name=""/>
        <dsp:cNvSpPr/>
      </dsp:nvSpPr>
      <dsp:spPr>
        <a:xfrm>
          <a:off x="1291411" y="2769634"/>
          <a:ext cx="7770887"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Wspieranie podkarpackich uczelni w kształceniu w zawodach zbieżnych z regionalnymi inteligentnymi specjalizacjami</a:t>
          </a:r>
        </a:p>
      </dsp:txBody>
      <dsp:txXfrm>
        <a:off x="1291411" y="2769634"/>
        <a:ext cx="7770887" cy="553731"/>
      </dsp:txXfrm>
    </dsp:sp>
    <dsp:sp modelId="{9DEAF556-ECC4-45B2-8A5E-269BCADF34C2}">
      <dsp:nvSpPr>
        <dsp:cNvPr id="0" name=""/>
        <dsp:cNvSpPr/>
      </dsp:nvSpPr>
      <dsp:spPr>
        <a:xfrm>
          <a:off x="945328" y="2700417"/>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B2AF2F8-9114-4521-A3C4-C583BFE4626F}">
      <dsp:nvSpPr>
        <dsp:cNvPr id="0" name=""/>
        <dsp:cNvSpPr/>
      </dsp:nvSpPr>
      <dsp:spPr>
        <a:xfrm>
          <a:off x="1203672" y="3600719"/>
          <a:ext cx="7858626"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Wzmacnianie tożsamości regionalnej</a:t>
          </a:r>
        </a:p>
      </dsp:txBody>
      <dsp:txXfrm>
        <a:off x="1203672" y="3600719"/>
        <a:ext cx="7858626" cy="553731"/>
      </dsp:txXfrm>
    </dsp:sp>
    <dsp:sp modelId="{F1266867-8385-4108-8CE8-289B2B31C78B}">
      <dsp:nvSpPr>
        <dsp:cNvPr id="0" name=""/>
        <dsp:cNvSpPr/>
      </dsp:nvSpPr>
      <dsp:spPr>
        <a:xfrm>
          <a:off x="857589" y="3531502"/>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432A177-37B4-44BD-98B6-7E3AA73DE693}">
      <dsp:nvSpPr>
        <dsp:cNvPr id="0" name=""/>
        <dsp:cNvSpPr/>
      </dsp:nvSpPr>
      <dsp:spPr>
        <a:xfrm>
          <a:off x="928877" y="4431195"/>
          <a:ext cx="8133420"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Wzmacnianie Przemysłu 4.0/5.0</a:t>
          </a:r>
        </a:p>
      </dsp:txBody>
      <dsp:txXfrm>
        <a:off x="928877" y="4431195"/>
        <a:ext cx="8133420" cy="553731"/>
      </dsp:txXfrm>
    </dsp:sp>
    <dsp:sp modelId="{49C10BB5-5FC4-4E2B-AC2D-697F92443DA8}">
      <dsp:nvSpPr>
        <dsp:cNvPr id="0" name=""/>
        <dsp:cNvSpPr/>
      </dsp:nvSpPr>
      <dsp:spPr>
        <a:xfrm>
          <a:off x="582795" y="4361978"/>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0E06407F-6C7B-4608-BF0D-62319B316E5D}">
      <dsp:nvSpPr>
        <dsp:cNvPr id="0" name=""/>
        <dsp:cNvSpPr/>
      </dsp:nvSpPr>
      <dsp:spPr>
        <a:xfrm>
          <a:off x="427423" y="5262280"/>
          <a:ext cx="8634874" cy="55373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9525" tIns="43180" rIns="43180" bIns="43180" numCol="1" spcCol="1270" anchor="ctr" anchorCtr="0">
          <a:noAutofit/>
        </a:bodyPr>
        <a:lstStyle/>
        <a:p>
          <a:pPr marL="0" lvl="0" indent="0" algn="l" defTabSz="755650">
            <a:lnSpc>
              <a:spcPct val="90000"/>
            </a:lnSpc>
            <a:spcBef>
              <a:spcPct val="0"/>
            </a:spcBef>
            <a:spcAft>
              <a:spcPct val="35000"/>
            </a:spcAft>
            <a:buNone/>
          </a:pPr>
          <a:r>
            <a:rPr lang="pl-PL" sz="1700" kern="1200" dirty="0"/>
            <a:t>Kształtowanie pozytywnego wizerunku migranta</a:t>
          </a:r>
        </a:p>
      </dsp:txBody>
      <dsp:txXfrm>
        <a:off x="427423" y="5262280"/>
        <a:ext cx="8634874" cy="553731"/>
      </dsp:txXfrm>
    </dsp:sp>
    <dsp:sp modelId="{72F3E75E-EE82-489D-8A78-5D24C1F5264C}">
      <dsp:nvSpPr>
        <dsp:cNvPr id="0" name=""/>
        <dsp:cNvSpPr/>
      </dsp:nvSpPr>
      <dsp:spPr>
        <a:xfrm>
          <a:off x="81341" y="5193063"/>
          <a:ext cx="692164" cy="6921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B1D3-238C-49B8-99BE-3B46401B4763}">
      <dsp:nvSpPr>
        <dsp:cNvPr id="0" name=""/>
        <dsp:cNvSpPr/>
      </dsp:nvSpPr>
      <dsp:spPr>
        <a:xfrm>
          <a:off x="-6889502" y="-1053395"/>
          <a:ext cx="8199792" cy="8199792"/>
        </a:xfrm>
        <a:prstGeom prst="blockArc">
          <a:avLst>
            <a:gd name="adj1" fmla="val 18900000"/>
            <a:gd name="adj2" fmla="val 2700000"/>
            <a:gd name="adj3" fmla="val 263"/>
          </a:avLst>
        </a:prstGeom>
        <a:noFill/>
        <a:ln w="12700" cap="flat" cmpd="sng" algn="ctr">
          <a:solidFill>
            <a:schemeClr val="accent5">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07B8A66E-1E1D-4DD0-AD00-8A6D3369069F}">
      <dsp:nvSpPr>
        <dsp:cNvPr id="0" name=""/>
        <dsp:cNvSpPr/>
      </dsp:nvSpPr>
      <dsp:spPr>
        <a:xfrm>
          <a:off x="487744" y="320857"/>
          <a:ext cx="8569070"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dirty="0"/>
            <a:t>Przeciwdziałanie „brudnemu” kapitałowi społecznemu</a:t>
          </a:r>
        </a:p>
      </dsp:txBody>
      <dsp:txXfrm>
        <a:off x="487744" y="320857"/>
        <a:ext cx="8569070" cy="641471"/>
      </dsp:txXfrm>
    </dsp:sp>
    <dsp:sp modelId="{72F3E75E-EE82-489D-8A78-5D24C1F5264C}">
      <dsp:nvSpPr>
        <dsp:cNvPr id="0" name=""/>
        <dsp:cNvSpPr/>
      </dsp:nvSpPr>
      <dsp:spPr>
        <a:xfrm>
          <a:off x="86825" y="240673"/>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779C80E-0127-47D6-A9C5-E7BEEC5C6CC4}">
      <dsp:nvSpPr>
        <dsp:cNvPr id="0" name=""/>
        <dsp:cNvSpPr/>
      </dsp:nvSpPr>
      <dsp:spPr>
        <a:xfrm>
          <a:off x="1015398" y="1282942"/>
          <a:ext cx="8041416"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dirty="0"/>
            <a:t>Wspieranie inicjatywy </a:t>
          </a:r>
          <a:r>
            <a:rPr lang="pl-PL" sz="2000" kern="1200" dirty="0" err="1"/>
            <a:t>Czwórmiasta</a:t>
          </a:r>
          <a:r>
            <a:rPr lang="pl-PL" sz="2000" kern="1200" dirty="0"/>
            <a:t> oraz wielobiegunowych miejskich obszarów funkcjonalnych</a:t>
          </a:r>
        </a:p>
      </dsp:txBody>
      <dsp:txXfrm>
        <a:off x="1015398" y="1282942"/>
        <a:ext cx="8041416" cy="641471"/>
      </dsp:txXfrm>
    </dsp:sp>
    <dsp:sp modelId="{066AB88D-9BE3-4C3E-9C48-BD5E3CF849A8}">
      <dsp:nvSpPr>
        <dsp:cNvPr id="0" name=""/>
        <dsp:cNvSpPr/>
      </dsp:nvSpPr>
      <dsp:spPr>
        <a:xfrm>
          <a:off x="614479" y="1202758"/>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7D7CDE39-E7E3-48F5-A432-332B91E563E1}">
      <dsp:nvSpPr>
        <dsp:cNvPr id="0" name=""/>
        <dsp:cNvSpPr/>
      </dsp:nvSpPr>
      <dsp:spPr>
        <a:xfrm>
          <a:off x="1256681" y="2245026"/>
          <a:ext cx="7800133"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dirty="0"/>
            <a:t>Poszerzanie granic miast</a:t>
          </a:r>
        </a:p>
      </dsp:txBody>
      <dsp:txXfrm>
        <a:off x="1256681" y="2245026"/>
        <a:ext cx="7800133" cy="641471"/>
      </dsp:txXfrm>
    </dsp:sp>
    <dsp:sp modelId="{011EE8C2-DC02-482F-B94B-8DCC6DCB3143}">
      <dsp:nvSpPr>
        <dsp:cNvPr id="0" name=""/>
        <dsp:cNvSpPr/>
      </dsp:nvSpPr>
      <dsp:spPr>
        <a:xfrm>
          <a:off x="855761" y="2164842"/>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67954D6-1A7D-4708-B8A4-8DFCAA24D001}">
      <dsp:nvSpPr>
        <dsp:cNvPr id="0" name=""/>
        <dsp:cNvSpPr/>
      </dsp:nvSpPr>
      <dsp:spPr>
        <a:xfrm>
          <a:off x="1256681" y="3206502"/>
          <a:ext cx="7800133"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dirty="0"/>
            <a:t>Potrzeba federalizacji organizacji pozarządowych</a:t>
          </a:r>
        </a:p>
      </dsp:txBody>
      <dsp:txXfrm>
        <a:off x="1256681" y="3206502"/>
        <a:ext cx="7800133" cy="641471"/>
      </dsp:txXfrm>
    </dsp:sp>
    <dsp:sp modelId="{736EF3F2-752F-4753-810E-3ABD94D5237A}">
      <dsp:nvSpPr>
        <dsp:cNvPr id="0" name=""/>
        <dsp:cNvSpPr/>
      </dsp:nvSpPr>
      <dsp:spPr>
        <a:xfrm>
          <a:off x="855761" y="3126318"/>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D042EF8C-E329-4130-A356-833168BEDFD1}">
      <dsp:nvSpPr>
        <dsp:cNvPr id="0" name=""/>
        <dsp:cNvSpPr/>
      </dsp:nvSpPr>
      <dsp:spPr>
        <a:xfrm>
          <a:off x="1015398" y="4168586"/>
          <a:ext cx="8041416"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dirty="0"/>
            <a:t>Potrzeba wsparcia bieżącej działalności organizacji pozarządowych</a:t>
          </a:r>
        </a:p>
      </dsp:txBody>
      <dsp:txXfrm>
        <a:off x="1015398" y="4168586"/>
        <a:ext cx="8041416" cy="641471"/>
      </dsp:txXfrm>
    </dsp:sp>
    <dsp:sp modelId="{1DFF7184-F4CC-4558-A6CB-6A975F1CE116}">
      <dsp:nvSpPr>
        <dsp:cNvPr id="0" name=""/>
        <dsp:cNvSpPr/>
      </dsp:nvSpPr>
      <dsp:spPr>
        <a:xfrm>
          <a:off x="614479" y="4088403"/>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2BE62D2-26D5-4ABF-BE6F-FA0C7281B3DA}">
      <dsp:nvSpPr>
        <dsp:cNvPr id="0" name=""/>
        <dsp:cNvSpPr/>
      </dsp:nvSpPr>
      <dsp:spPr>
        <a:xfrm>
          <a:off x="487744" y="5130671"/>
          <a:ext cx="8569070" cy="641471"/>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09168" tIns="50800" rIns="50800" bIns="50800" numCol="1" spcCol="1270" anchor="ctr" anchorCtr="0">
          <a:noAutofit/>
        </a:bodyPr>
        <a:lstStyle/>
        <a:p>
          <a:pPr marL="0" lvl="0" indent="0" algn="l" defTabSz="889000">
            <a:lnSpc>
              <a:spcPct val="90000"/>
            </a:lnSpc>
            <a:spcBef>
              <a:spcPct val="0"/>
            </a:spcBef>
            <a:spcAft>
              <a:spcPct val="35000"/>
            </a:spcAft>
            <a:buNone/>
          </a:pPr>
          <a:r>
            <a:rPr lang="pl-PL" sz="2000" kern="1200"/>
            <a:t>Potrzeba wsparcia organizacji pozarządowych w zakresie zapewnienia wkładu własnego</a:t>
          </a:r>
          <a:endParaRPr lang="pl-PL" sz="2000" kern="1200" dirty="0"/>
        </a:p>
      </dsp:txBody>
      <dsp:txXfrm>
        <a:off x="487744" y="5130671"/>
        <a:ext cx="8569070" cy="641471"/>
      </dsp:txXfrm>
    </dsp:sp>
    <dsp:sp modelId="{68EC7BA2-0FF1-448A-B64B-A9B63E9541A9}">
      <dsp:nvSpPr>
        <dsp:cNvPr id="0" name=""/>
        <dsp:cNvSpPr/>
      </dsp:nvSpPr>
      <dsp:spPr>
        <a:xfrm>
          <a:off x="86825" y="5050487"/>
          <a:ext cx="801838" cy="80183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9ED2E01-F916-4DD0-87AE-E78A14B58CFB}"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7BCCAAD-7852-4FB7-879C-8D8D2311289E}"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3BE948C7-0742-47A3-87A5-F3EEB539F276}"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BD0A4CEE-5D0D-44FE-B9B0-F0E701E640BB}"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742FD6F9-56FF-430D-9C56-89DE865379AC}"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9851B12-B272-43DE-ABC8-03604DB57EF6}"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2CFCE8C7-DD64-43D9-8454-96EF83513BE5}"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5EFF093-616C-4D3F-9613-A3E9E10E504E}"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07C3C556-485E-4ED7-A7F8-C8286916F46E}"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9B889B6B-58AD-4109-90AA-0DD066457AC7}"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0C32103-A90E-4678-AD91-C3E53D7301E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1E0E84CF-EC71-439E-86ED-5EB73DA7D44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B52C20E-ED6C-4181-A570-610165D15451}"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0962789-F15B-4075-901D-D2AE12C41F27}"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108EDEF3-15E9-4C75-BB70-7B141B0E6584}"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9C33D54-9847-4F08-9607-8FD95D1F27D9}"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61E8BFA3-96B2-4FF9-BB00-B862A66AF20D}"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FA0A27E6-5166-452D-BF75-F345E3FBB02A}"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8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13DB548C-531C-4B78-AE57-E314E546390B}"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9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FC172E0-5912-4325-B920-D167F6477B36}"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9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9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EEEAE16E-72D1-47EE-9308-5D2AF126D4F6}"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BEED98F7-4507-4ABA-8EEC-BBE8E7EF722F}"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46C3133-E8B0-450E-877D-73C2A653AB74}"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9CE11C5D-8924-4887-B440-4DC49026CFA6}"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9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9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0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C3B98EA7-5F04-42D1-8183-19CD401B3BF6}"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0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0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AF5DA1A-EEC3-4FA1-88C6-C9702860769C}"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0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0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0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82BCDF7-9C15-4C46-AF35-3831374EE30F}"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1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BEA8075-66DE-4127-BC46-90717E781CE0}"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0CBB1259-08A4-4A3C-9168-868B7EB231EC}"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1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2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2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2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2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7D74B8DA-5C53-41E0-B5EF-6FB8F067F97C}"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720DE3C-BEEF-4714-9210-F0E1F48A4C8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5509672-490F-431D-8C8F-969C2C14ADD7}"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63CF25E-5C27-4555-875E-8426BDF785A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8AF8ED6-3C37-4EB2-8431-D8E7872FEA4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387A1A0-D385-4C16-81C3-A49030FF3F8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D695BA1-337D-4C5C-B006-2E85A9BD9A9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anchor="ctr">
            <a:noAutofit/>
          </a:bodyPr>
          <a:lstStyle/>
          <a:p>
            <a:pPr indent="0" algn="ctr">
              <a:lnSpc>
                <a:spcPct val="100000"/>
              </a:lnSpc>
              <a:buNone/>
            </a:pPr>
            <a:r>
              <a:rPr lang="pl-PL" sz="4400" b="0" strike="noStrike" spc="-1">
                <a:solidFill>
                  <a:srgbClr val="000000"/>
                </a:solidFill>
                <a:latin typeface="Calibri"/>
              </a:rPr>
              <a:t>Kliknij, aby edytować styl</a:t>
            </a:r>
          </a:p>
        </p:txBody>
      </p:sp>
      <p:sp>
        <p:nvSpPr>
          <p:cNvPr id="6"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pl-PL" sz="1200" b="0" strike="noStrike" spc="-1">
                <a:solidFill>
                  <a:srgbClr val="8B8B8B"/>
                </a:solidFill>
                <a:latin typeface="Calibri"/>
              </a:defRPr>
            </a:lvl1pPr>
          </a:lstStyle>
          <a:p>
            <a:pPr indent="0">
              <a:lnSpc>
                <a:spcPct val="100000"/>
              </a:lnSpc>
              <a:buNone/>
            </a:pPr>
            <a:r>
              <a:rPr lang="pl-PL" sz="1200" b="0" strike="noStrike" spc="-1">
                <a:solidFill>
                  <a:srgbClr val="8B8B8B"/>
                </a:solidFill>
                <a:latin typeface="Calibri"/>
              </a:rPr>
              <a:t>&lt;data/godzina&gt;</a:t>
            </a:r>
            <a:endParaRPr lang="pl-PL" sz="1200" b="0" strike="noStrike" spc="-1">
              <a:solidFill>
                <a:srgbClr val="000000"/>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pl-PL" sz="1400" b="0" strike="noStrike" spc="-1">
                <a:solidFill>
                  <a:srgbClr val="000000"/>
                </a:solidFill>
                <a:latin typeface="Times New Roman"/>
              </a:defRPr>
            </a:lvl1pPr>
          </a:lstStyle>
          <a:p>
            <a:pPr indent="0" algn="ctr">
              <a:buNone/>
            </a:pPr>
            <a:r>
              <a:rPr lang="pl-PL" sz="1400" b="0" strike="noStrike" spc="-1">
                <a:solidFill>
                  <a:srgbClr val="000000"/>
                </a:solidFill>
                <a:latin typeface="Times New Roman"/>
              </a:rPr>
              <a:t>&lt;stopka&gt;</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pl-PL" sz="1200" b="0" strike="noStrike" spc="-1">
                <a:solidFill>
                  <a:srgbClr val="8B8B8B"/>
                </a:solidFill>
                <a:latin typeface="Calibri"/>
              </a:defRPr>
            </a:lvl1pPr>
          </a:lstStyle>
          <a:p>
            <a:pPr indent="0" algn="r">
              <a:lnSpc>
                <a:spcPct val="100000"/>
              </a:lnSpc>
              <a:buNone/>
            </a:pPr>
            <a:fld id="{AE3F128D-650F-4E3A-B33B-919129DFEA6D}" type="slidenum">
              <a:rPr lang="pl-PL" sz="1200" b="0" strike="noStrike" spc="-1">
                <a:solidFill>
                  <a:srgbClr val="8B8B8B"/>
                </a:solidFill>
                <a:latin typeface="Calibri"/>
              </a:rPr>
              <a:t>‹#›</a:t>
            </a:fld>
            <a:endParaRPr lang="pl-PL" sz="1200" b="0" strike="noStrike" spc="-1">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solidFill>
                  <a:srgbClr val="000000"/>
                </a:solidFill>
                <a:latin typeface="Calibri"/>
              </a:rPr>
              <a:t>Kliknij, aby edytować format tekstu konspektu</a:t>
            </a:r>
          </a:p>
          <a:p>
            <a:pPr marL="864000" lvl="1" indent="-324000">
              <a:spcBef>
                <a:spcPts val="1134"/>
              </a:spcBef>
              <a:buClr>
                <a:srgbClr val="000000"/>
              </a:buClr>
              <a:buSzPct val="75000"/>
              <a:buFont typeface="Symbol" charset="2"/>
              <a:buChar char=""/>
            </a:pPr>
            <a:r>
              <a:rPr lang="pl-PL" sz="2400" b="0" strike="noStrike" spc="-1">
                <a:solidFill>
                  <a:srgbClr val="000000"/>
                </a:solidFill>
                <a:latin typeface="Calibri"/>
              </a:rPr>
              <a:t>Drugi poziom konspektu</a:t>
            </a:r>
          </a:p>
          <a:p>
            <a:pPr marL="1296000" lvl="2" indent="-288000">
              <a:spcBef>
                <a:spcPts val="850"/>
              </a:spcBef>
              <a:buClr>
                <a:srgbClr val="000000"/>
              </a:buClr>
              <a:buSzPct val="45000"/>
              <a:buFont typeface="Wingdings" charset="2"/>
              <a:buChar char=""/>
            </a:pPr>
            <a:r>
              <a:rPr lang="pl-PL" sz="2000" b="0" strike="noStrike" spc="-1">
                <a:solidFill>
                  <a:srgbClr val="000000"/>
                </a:solidFill>
                <a:latin typeface="Calibri"/>
              </a:rPr>
              <a:t>Trzeci poziom konspektu</a:t>
            </a:r>
          </a:p>
          <a:p>
            <a:pPr marL="1728000" lvl="3" indent="-216000">
              <a:spcBef>
                <a:spcPts val="567"/>
              </a:spcBef>
              <a:buClr>
                <a:srgbClr val="000000"/>
              </a:buClr>
              <a:buSzPct val="75000"/>
              <a:buFont typeface="Symbol" charset="2"/>
              <a:buChar char=""/>
            </a:pPr>
            <a:r>
              <a:rPr lang="pl-PL" sz="2000" b="0" strike="noStrike" spc="-1">
                <a:solidFill>
                  <a:srgbClr val="000000"/>
                </a:solidFill>
                <a:latin typeface="Calibri"/>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latin typeface="Calibri"/>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latin typeface="Calibri"/>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latin typeface="Calibri"/>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indent="0" algn="ctr">
              <a:lnSpc>
                <a:spcPct val="100000"/>
              </a:lnSpc>
              <a:buNone/>
            </a:pPr>
            <a:r>
              <a:rPr lang="pl-PL" sz="4400" b="0" strike="noStrike" spc="-1">
                <a:solidFill>
                  <a:srgbClr val="000000"/>
                </a:solidFill>
                <a:latin typeface="Calibri"/>
              </a:rPr>
              <a:t>Kliknij, aby edytować styl</a:t>
            </a: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lstStyle/>
          <a:p>
            <a:pPr marL="343080" indent="-343080">
              <a:lnSpc>
                <a:spcPct val="100000"/>
              </a:lnSpc>
              <a:spcBef>
                <a:spcPts val="641"/>
              </a:spcBef>
              <a:buClr>
                <a:srgbClr val="000000"/>
              </a:buClr>
              <a:buFont typeface="Arial"/>
              <a:buChar char="•"/>
            </a:pPr>
            <a:r>
              <a:rPr lang="pl-PL" sz="3200" b="0" strike="noStrike" spc="-1">
                <a:solidFill>
                  <a:srgbClr val="000000"/>
                </a:solidFill>
                <a:latin typeface="Calibri"/>
              </a:rPr>
              <a:t>Kliknij, aby edytować style wzorca tekstu</a:t>
            </a:r>
          </a:p>
          <a:p>
            <a:pPr marL="743040" lvl="1" indent="-285840">
              <a:lnSpc>
                <a:spcPct val="100000"/>
              </a:lnSpc>
              <a:spcBef>
                <a:spcPts val="561"/>
              </a:spcBef>
              <a:buClr>
                <a:srgbClr val="000000"/>
              </a:buClr>
              <a:buFont typeface="Arial"/>
              <a:buChar char="–"/>
            </a:pPr>
            <a:r>
              <a:rPr lang="pl-PL" sz="2800" b="0" strike="noStrike" spc="-1">
                <a:solidFill>
                  <a:srgbClr val="000000"/>
                </a:solidFill>
                <a:latin typeface="Calibri"/>
              </a:rPr>
              <a:t>Drugi poziom</a:t>
            </a:r>
          </a:p>
          <a:p>
            <a:pPr marL="1143000" lvl="2" indent="-228600">
              <a:lnSpc>
                <a:spcPct val="100000"/>
              </a:lnSpc>
              <a:spcBef>
                <a:spcPts val="479"/>
              </a:spcBef>
              <a:buClr>
                <a:srgbClr val="000000"/>
              </a:buClr>
              <a:buFont typeface="Arial"/>
              <a:buChar char="•"/>
            </a:pPr>
            <a:r>
              <a:rPr lang="pl-PL" sz="2400" b="0" strike="noStrike" spc="-1">
                <a:solidFill>
                  <a:srgbClr val="000000"/>
                </a:solidFill>
                <a:latin typeface="Calibri"/>
              </a:rPr>
              <a:t>Trzeci poziom</a:t>
            </a:r>
          </a:p>
          <a:p>
            <a:pPr marL="1600200" lvl="3" indent="-228600">
              <a:lnSpc>
                <a:spcPct val="100000"/>
              </a:lnSpc>
              <a:spcBef>
                <a:spcPts val="400"/>
              </a:spcBef>
              <a:buClr>
                <a:srgbClr val="000000"/>
              </a:buClr>
              <a:buFont typeface="Arial"/>
              <a:buChar char="–"/>
            </a:pPr>
            <a:r>
              <a:rPr lang="pl-PL" sz="2000" b="0" strike="noStrike" spc="-1">
                <a:solidFill>
                  <a:srgbClr val="000000"/>
                </a:solidFill>
                <a:latin typeface="Calibri"/>
              </a:rPr>
              <a:t>Czwarty poziom</a:t>
            </a:r>
          </a:p>
          <a:p>
            <a:pPr marL="2057400" lvl="4" indent="-228600">
              <a:lnSpc>
                <a:spcPct val="100000"/>
              </a:lnSpc>
              <a:spcBef>
                <a:spcPts val="400"/>
              </a:spcBef>
              <a:buClr>
                <a:srgbClr val="000000"/>
              </a:buClr>
              <a:buFont typeface="Arial"/>
              <a:buChar char="»"/>
            </a:pPr>
            <a:r>
              <a:rPr lang="pl-PL" sz="2000" b="0" strike="noStrike" spc="-1">
                <a:solidFill>
                  <a:srgbClr val="000000"/>
                </a:solidFill>
                <a:latin typeface="Calibri"/>
              </a:rPr>
              <a:t>Piąty poziom</a:t>
            </a: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lnSpc>
                <a:spcPct val="100000"/>
              </a:lnSpc>
              <a:buNone/>
              <a:defRPr lang="pl-PL" sz="1200" b="0" strike="noStrike" spc="-1">
                <a:solidFill>
                  <a:srgbClr val="8B8B8B"/>
                </a:solidFill>
                <a:latin typeface="Calibri"/>
              </a:defRPr>
            </a:lvl1pPr>
          </a:lstStyle>
          <a:p>
            <a:pPr indent="0">
              <a:lnSpc>
                <a:spcPct val="100000"/>
              </a:lnSpc>
              <a:buNone/>
            </a:pPr>
            <a:r>
              <a:rPr lang="pl-PL" sz="1200" b="0" strike="noStrike" spc="-1">
                <a:solidFill>
                  <a:srgbClr val="8B8B8B"/>
                </a:solidFill>
                <a:latin typeface="Calibri"/>
              </a:rPr>
              <a:t>&lt;data/godzina&gt;</a:t>
            </a:r>
            <a:endParaRPr lang="pl-PL" sz="1200" b="0" strike="noStrike" spc="-1">
              <a:solidFill>
                <a:srgbClr val="000000"/>
              </a:solidFill>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buNone/>
              <a:defRPr lang="pl-PL" sz="1400" b="0" strike="noStrike" spc="-1">
                <a:solidFill>
                  <a:srgbClr val="000000"/>
                </a:solidFill>
                <a:latin typeface="Times New Roman"/>
              </a:defRPr>
            </a:lvl1pPr>
          </a:lstStyle>
          <a:p>
            <a:pPr indent="0" algn="ctr">
              <a:buNone/>
            </a:pPr>
            <a:r>
              <a:rPr lang="pl-PL" sz="1400" b="0" strike="noStrike" spc="-1">
                <a:solidFill>
                  <a:srgbClr val="000000"/>
                </a:solidFill>
                <a:latin typeface="Times New Roman"/>
              </a:rPr>
              <a:t>&lt;stopka&gt;</a:t>
            </a: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defRPr lang="pl-PL" sz="1200" b="0" strike="noStrike" spc="-1">
                <a:solidFill>
                  <a:srgbClr val="8B8B8B"/>
                </a:solidFill>
                <a:latin typeface="Calibri"/>
              </a:defRPr>
            </a:lvl1pPr>
          </a:lstStyle>
          <a:p>
            <a:pPr indent="0" algn="r">
              <a:lnSpc>
                <a:spcPct val="100000"/>
              </a:lnSpc>
              <a:buNone/>
            </a:pPr>
            <a:fld id="{384B7764-6B2F-41EE-912E-7D0EB7CEBA0F}" type="slidenum">
              <a:rPr lang="pl-PL" sz="1200" b="0" strike="noStrike" spc="-1">
                <a:solidFill>
                  <a:srgbClr val="8B8B8B"/>
                </a:solidFill>
                <a:latin typeface="Calibri"/>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2880"/>
            <a:ext cx="3007800" cy="1161720"/>
          </a:xfrm>
          <a:prstGeom prst="rect">
            <a:avLst/>
          </a:prstGeom>
          <a:noFill/>
          <a:ln w="0">
            <a:noFill/>
          </a:ln>
        </p:spPr>
        <p:txBody>
          <a:bodyPr anchor="b">
            <a:noAutofit/>
          </a:bodyPr>
          <a:lstStyle/>
          <a:p>
            <a:pPr indent="0">
              <a:lnSpc>
                <a:spcPct val="100000"/>
              </a:lnSpc>
              <a:buNone/>
            </a:pPr>
            <a:r>
              <a:rPr lang="pl-PL" sz="2000" b="1" strike="noStrike" spc="-1">
                <a:solidFill>
                  <a:srgbClr val="000000"/>
                </a:solidFill>
                <a:latin typeface="Calibri"/>
              </a:rPr>
              <a:t>Kliknij, aby edytować styl</a:t>
            </a:r>
            <a:endParaRPr lang="pl-PL" sz="2000" b="0" strike="noStrike" spc="-1">
              <a:solidFill>
                <a:srgbClr val="000000"/>
              </a:solidFill>
              <a:latin typeface="Calibri"/>
            </a:endParaRPr>
          </a:p>
        </p:txBody>
      </p:sp>
      <p:sp>
        <p:nvSpPr>
          <p:cNvPr id="83" name="PlaceHolder 2"/>
          <p:cNvSpPr>
            <a:spLocks noGrp="1"/>
          </p:cNvSpPr>
          <p:nvPr>
            <p:ph type="body"/>
          </p:nvPr>
        </p:nvSpPr>
        <p:spPr>
          <a:xfrm>
            <a:off x="3575160" y="272880"/>
            <a:ext cx="5111280" cy="5852880"/>
          </a:xfrm>
          <a:prstGeom prst="rect">
            <a:avLst/>
          </a:prstGeom>
          <a:noFill/>
          <a:ln w="0">
            <a:noFill/>
          </a:ln>
        </p:spPr>
        <p:txBody>
          <a:bodyPr anchor="t">
            <a:noAutofit/>
          </a:bodyPr>
          <a:lstStyle/>
          <a:p>
            <a:pPr marL="343080" indent="-343080">
              <a:lnSpc>
                <a:spcPct val="100000"/>
              </a:lnSpc>
              <a:spcBef>
                <a:spcPts val="641"/>
              </a:spcBef>
              <a:buClr>
                <a:srgbClr val="000000"/>
              </a:buClr>
              <a:buFont typeface="Arial"/>
              <a:buChar char="•"/>
            </a:pPr>
            <a:r>
              <a:rPr lang="pl-PL" sz="3200" b="0" strike="noStrike" spc="-1">
                <a:solidFill>
                  <a:srgbClr val="000000"/>
                </a:solidFill>
                <a:latin typeface="Calibri"/>
              </a:rPr>
              <a:t>Kliknij, aby edytować style wzorca tekstu</a:t>
            </a:r>
          </a:p>
          <a:p>
            <a:pPr marL="743040" lvl="1" indent="-285840">
              <a:lnSpc>
                <a:spcPct val="100000"/>
              </a:lnSpc>
              <a:spcBef>
                <a:spcPts val="561"/>
              </a:spcBef>
              <a:buClr>
                <a:srgbClr val="000000"/>
              </a:buClr>
              <a:buFont typeface="Arial"/>
              <a:buChar char="–"/>
            </a:pPr>
            <a:r>
              <a:rPr lang="pl-PL" sz="2800" b="0" strike="noStrike" spc="-1">
                <a:solidFill>
                  <a:srgbClr val="000000"/>
                </a:solidFill>
                <a:latin typeface="Calibri"/>
              </a:rPr>
              <a:t>Drugi poziom</a:t>
            </a:r>
          </a:p>
          <a:p>
            <a:pPr marL="1143000" lvl="2" indent="-228600">
              <a:lnSpc>
                <a:spcPct val="100000"/>
              </a:lnSpc>
              <a:spcBef>
                <a:spcPts val="479"/>
              </a:spcBef>
              <a:buClr>
                <a:srgbClr val="000000"/>
              </a:buClr>
              <a:buFont typeface="Arial"/>
              <a:buChar char="•"/>
            </a:pPr>
            <a:r>
              <a:rPr lang="pl-PL" sz="2400" b="0" strike="noStrike" spc="-1">
                <a:solidFill>
                  <a:srgbClr val="000000"/>
                </a:solidFill>
                <a:latin typeface="Calibri"/>
              </a:rPr>
              <a:t>Trzeci poziom</a:t>
            </a:r>
          </a:p>
          <a:p>
            <a:pPr marL="1600200" lvl="3" indent="-228600">
              <a:lnSpc>
                <a:spcPct val="100000"/>
              </a:lnSpc>
              <a:spcBef>
                <a:spcPts val="400"/>
              </a:spcBef>
              <a:buClr>
                <a:srgbClr val="000000"/>
              </a:buClr>
              <a:buFont typeface="Arial"/>
              <a:buChar char="–"/>
            </a:pPr>
            <a:r>
              <a:rPr lang="pl-PL" sz="2000" b="0" strike="noStrike" spc="-1">
                <a:solidFill>
                  <a:srgbClr val="000000"/>
                </a:solidFill>
                <a:latin typeface="Calibri"/>
              </a:rPr>
              <a:t>Czwarty poziom</a:t>
            </a:r>
          </a:p>
          <a:p>
            <a:pPr marL="2057400" lvl="4" indent="-228600">
              <a:lnSpc>
                <a:spcPct val="100000"/>
              </a:lnSpc>
              <a:spcBef>
                <a:spcPts val="400"/>
              </a:spcBef>
              <a:buClr>
                <a:srgbClr val="000000"/>
              </a:buClr>
              <a:buFont typeface="Arial"/>
              <a:buChar char="»"/>
            </a:pPr>
            <a:r>
              <a:rPr lang="pl-PL" sz="2000" b="0" strike="noStrike" spc="-1">
                <a:solidFill>
                  <a:srgbClr val="000000"/>
                </a:solidFill>
                <a:latin typeface="Calibri"/>
              </a:rPr>
              <a:t>Piąty poziom</a:t>
            </a:r>
          </a:p>
        </p:txBody>
      </p:sp>
      <p:sp>
        <p:nvSpPr>
          <p:cNvPr id="84" name="PlaceHolder 3"/>
          <p:cNvSpPr>
            <a:spLocks noGrp="1"/>
          </p:cNvSpPr>
          <p:nvPr>
            <p:ph type="body"/>
          </p:nvPr>
        </p:nvSpPr>
        <p:spPr>
          <a:xfrm>
            <a:off x="457200" y="1434960"/>
            <a:ext cx="3007800" cy="4690800"/>
          </a:xfrm>
          <a:prstGeom prst="rect">
            <a:avLst/>
          </a:prstGeom>
          <a:noFill/>
          <a:ln w="0">
            <a:noFill/>
          </a:ln>
        </p:spPr>
        <p:txBody>
          <a:bodyPr anchor="t">
            <a:noAutofit/>
          </a:bodyPr>
          <a:lstStyle/>
          <a:p>
            <a:pPr indent="0">
              <a:lnSpc>
                <a:spcPct val="100000"/>
              </a:lnSpc>
              <a:spcBef>
                <a:spcPts val="281"/>
              </a:spcBef>
              <a:buNone/>
              <a:tabLst>
                <a:tab pos="0" algn="l"/>
              </a:tabLst>
            </a:pPr>
            <a:r>
              <a:rPr lang="pl-PL" sz="1400" b="0" strike="noStrike" spc="-1">
                <a:solidFill>
                  <a:srgbClr val="000000"/>
                </a:solidFill>
                <a:latin typeface="Calibri"/>
              </a:rPr>
              <a:t>Kliknij, aby edytować style wzorca tekstu</a:t>
            </a:r>
          </a:p>
        </p:txBody>
      </p:sp>
      <p:sp>
        <p:nvSpPr>
          <p:cNvPr id="85" name="PlaceHolder 4"/>
          <p:cNvSpPr>
            <a:spLocks noGrp="1"/>
          </p:cNvSpPr>
          <p:nvPr>
            <p:ph type="dt" idx="7"/>
          </p:nvPr>
        </p:nvSpPr>
        <p:spPr>
          <a:xfrm>
            <a:off x="457200" y="6356520"/>
            <a:ext cx="2133360" cy="364680"/>
          </a:xfrm>
          <a:prstGeom prst="rect">
            <a:avLst/>
          </a:prstGeom>
          <a:noFill/>
          <a:ln w="0">
            <a:noFill/>
          </a:ln>
        </p:spPr>
        <p:txBody>
          <a:bodyPr anchor="ctr">
            <a:noAutofit/>
          </a:bodyPr>
          <a:lstStyle>
            <a:lvl1pPr indent="0">
              <a:lnSpc>
                <a:spcPct val="100000"/>
              </a:lnSpc>
              <a:buNone/>
              <a:defRPr lang="pl-PL" sz="1200" b="0" strike="noStrike" spc="-1">
                <a:solidFill>
                  <a:srgbClr val="8B8B8B"/>
                </a:solidFill>
                <a:latin typeface="Calibri"/>
              </a:defRPr>
            </a:lvl1pPr>
          </a:lstStyle>
          <a:p>
            <a:pPr indent="0">
              <a:lnSpc>
                <a:spcPct val="100000"/>
              </a:lnSpc>
              <a:buNone/>
            </a:pPr>
            <a:r>
              <a:rPr lang="pl-PL" sz="1200" b="0" strike="noStrike" spc="-1">
                <a:solidFill>
                  <a:srgbClr val="8B8B8B"/>
                </a:solidFill>
                <a:latin typeface="Calibri"/>
              </a:rPr>
              <a:t>&lt;data/godzina&gt;</a:t>
            </a:r>
            <a:endParaRPr lang="pl-PL" sz="1200" b="0" strike="noStrike" spc="-1">
              <a:solidFill>
                <a:srgbClr val="000000"/>
              </a:solidFill>
              <a:latin typeface="Times New Roman"/>
            </a:endParaRPr>
          </a:p>
        </p:txBody>
      </p:sp>
      <p:sp>
        <p:nvSpPr>
          <p:cNvPr id="86" name="PlaceHolder 5"/>
          <p:cNvSpPr>
            <a:spLocks noGrp="1"/>
          </p:cNvSpPr>
          <p:nvPr>
            <p:ph type="ftr" idx="8"/>
          </p:nvPr>
        </p:nvSpPr>
        <p:spPr>
          <a:xfrm>
            <a:off x="3124080" y="6356520"/>
            <a:ext cx="2895120" cy="364680"/>
          </a:xfrm>
          <a:prstGeom prst="rect">
            <a:avLst/>
          </a:prstGeom>
          <a:noFill/>
          <a:ln w="0">
            <a:noFill/>
          </a:ln>
        </p:spPr>
        <p:txBody>
          <a:bodyPr anchor="ctr">
            <a:noAutofit/>
          </a:bodyPr>
          <a:lstStyle>
            <a:lvl1pPr indent="0" algn="ctr">
              <a:buNone/>
              <a:defRPr lang="pl-PL" sz="1400" b="0" strike="noStrike" spc="-1">
                <a:solidFill>
                  <a:srgbClr val="000000"/>
                </a:solidFill>
                <a:latin typeface="Times New Roman"/>
              </a:defRPr>
            </a:lvl1pPr>
          </a:lstStyle>
          <a:p>
            <a:pPr indent="0" algn="ctr">
              <a:buNone/>
            </a:pPr>
            <a:r>
              <a:rPr lang="pl-PL" sz="1400" b="0" strike="noStrike" spc="-1">
                <a:solidFill>
                  <a:srgbClr val="000000"/>
                </a:solidFill>
                <a:latin typeface="Times New Roman"/>
              </a:rPr>
              <a:t>&lt;stopka&gt;</a:t>
            </a:r>
          </a:p>
        </p:txBody>
      </p:sp>
      <p:sp>
        <p:nvSpPr>
          <p:cNvPr id="87" name="PlaceHolder 6"/>
          <p:cNvSpPr>
            <a:spLocks noGrp="1"/>
          </p:cNvSpPr>
          <p:nvPr>
            <p:ph type="sldNum" idx="9"/>
          </p:nvPr>
        </p:nvSpPr>
        <p:spPr>
          <a:xfrm>
            <a:off x="6553080" y="6356520"/>
            <a:ext cx="2133360" cy="364680"/>
          </a:xfrm>
          <a:prstGeom prst="rect">
            <a:avLst/>
          </a:prstGeom>
          <a:noFill/>
          <a:ln w="0">
            <a:noFill/>
          </a:ln>
        </p:spPr>
        <p:txBody>
          <a:bodyPr anchor="ctr">
            <a:noAutofit/>
          </a:bodyPr>
          <a:lstStyle>
            <a:lvl1pPr indent="0" algn="r">
              <a:lnSpc>
                <a:spcPct val="100000"/>
              </a:lnSpc>
              <a:buNone/>
              <a:defRPr lang="pl-PL" sz="1200" b="0" strike="noStrike" spc="-1">
                <a:solidFill>
                  <a:srgbClr val="8B8B8B"/>
                </a:solidFill>
                <a:latin typeface="Calibri"/>
              </a:defRPr>
            </a:lvl1pPr>
          </a:lstStyle>
          <a:p>
            <a:pPr indent="0" algn="r">
              <a:lnSpc>
                <a:spcPct val="100000"/>
              </a:lnSpc>
              <a:buNone/>
            </a:pPr>
            <a:fld id="{A9BD24DA-DB11-4AF2-8AB4-2F5F7A6264DC}" type="slidenum">
              <a:rPr lang="pl-PL" sz="1200" b="0" strike="noStrike" spc="-1">
                <a:solidFill>
                  <a:srgbClr val="8B8B8B"/>
                </a:solidFill>
                <a:latin typeface="Calibri"/>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607120"/>
            <a:ext cx="7772040" cy="1469520"/>
          </a:xfrm>
          <a:prstGeom prst="rect">
            <a:avLst/>
          </a:prstGeom>
          <a:noFill/>
          <a:ln w="0">
            <a:noFill/>
          </a:ln>
        </p:spPr>
        <p:txBody>
          <a:bodyPr anchor="ctr">
            <a:noAutofit/>
          </a:bodyPr>
          <a:lstStyle/>
          <a:p>
            <a:pPr indent="0" algn="ctr">
              <a:lnSpc>
                <a:spcPct val="100000"/>
              </a:lnSpc>
              <a:buNone/>
            </a:pPr>
            <a:r>
              <a:rPr lang="pl-PL" sz="3200" b="1" i="1" strike="noStrike" spc="-1" dirty="0">
                <a:solidFill>
                  <a:schemeClr val="accent5">
                    <a:lumMod val="50000"/>
                  </a:schemeClr>
                </a:solidFill>
                <a:latin typeface="Garamond"/>
              </a:rPr>
              <a:t>Społeczeństwo obywatelskie i kapitał społeczny w województwie podkarpackim – kierunki zmian</a:t>
            </a:r>
            <a:endParaRPr lang="pl-PL" sz="3200" b="0" strike="noStrike" spc="-1" dirty="0">
              <a:solidFill>
                <a:srgbClr val="000000"/>
              </a:solidFill>
              <a:latin typeface="Calibri"/>
            </a:endParaRPr>
          </a:p>
        </p:txBody>
      </p:sp>
      <p:sp>
        <p:nvSpPr>
          <p:cNvPr id="125" name="PlaceHolder 2"/>
          <p:cNvSpPr>
            <a:spLocks noGrp="1"/>
          </p:cNvSpPr>
          <p:nvPr>
            <p:ph type="subTitle"/>
          </p:nvPr>
        </p:nvSpPr>
        <p:spPr>
          <a:xfrm>
            <a:off x="1335600" y="4914000"/>
            <a:ext cx="6400440" cy="719640"/>
          </a:xfrm>
          <a:prstGeom prst="rect">
            <a:avLst/>
          </a:prstGeom>
          <a:noFill/>
          <a:ln w="0">
            <a:noFill/>
          </a:ln>
        </p:spPr>
        <p:txBody>
          <a:bodyPr anchor="t">
            <a:normAutofit/>
          </a:bodyPr>
          <a:lstStyle/>
          <a:p>
            <a:pPr indent="0" algn="ctr">
              <a:lnSpc>
                <a:spcPct val="100000"/>
              </a:lnSpc>
              <a:spcBef>
                <a:spcPts val="561"/>
              </a:spcBef>
              <a:buNone/>
              <a:tabLst>
                <a:tab pos="0" algn="l"/>
              </a:tabLst>
            </a:pPr>
            <a:r>
              <a:rPr lang="pl-PL" sz="2800" b="0" strike="noStrike" spc="-1" dirty="0">
                <a:solidFill>
                  <a:srgbClr val="8B8B8B"/>
                </a:solidFill>
                <a:latin typeface="Garamond"/>
              </a:rPr>
              <a:t>Raport końcowy</a:t>
            </a:r>
            <a:endParaRPr lang="pl-PL" sz="2800" b="0" strike="noStrike" spc="-1" dirty="0">
              <a:solidFill>
                <a:srgbClr val="000000"/>
              </a:solidFill>
              <a:latin typeface="Arial"/>
            </a:endParaRPr>
          </a:p>
        </p:txBody>
      </p:sp>
      <p:sp>
        <p:nvSpPr>
          <p:cNvPr id="126" name="Prostokąt 3">
            <a:extLst>
              <a:ext uri="{C183D7F6-B498-43B3-948B-1728B52AA6E4}">
                <adec:decorative xmlns:adec="http://schemas.microsoft.com/office/drawing/2017/decorative" val="1"/>
              </a:ext>
            </a:extLst>
          </p:cNvPr>
          <p:cNvSpPr/>
          <p:nvPr/>
        </p:nvSpPr>
        <p:spPr>
          <a:xfrm>
            <a:off x="0" y="5661360"/>
            <a:ext cx="9143640" cy="1196280"/>
          </a:xfrm>
          <a:prstGeom prst="rect">
            <a:avLst/>
          </a:prstGeom>
          <a:solidFill>
            <a:schemeClr val="accent5">
              <a:lumMod val="5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Calibri"/>
            </a:endParaRPr>
          </a:p>
        </p:txBody>
      </p:sp>
      <p:sp>
        <p:nvSpPr>
          <p:cNvPr id="127" name="Prostokąt 4">
            <a:extLst>
              <a:ext uri="{C183D7F6-B498-43B3-948B-1728B52AA6E4}">
                <adec:decorative xmlns:adec="http://schemas.microsoft.com/office/drawing/2017/decorative" val="1"/>
              </a:ext>
            </a:extLst>
          </p:cNvPr>
          <p:cNvSpPr/>
          <p:nvPr/>
        </p:nvSpPr>
        <p:spPr>
          <a:xfrm>
            <a:off x="0" y="-27360"/>
            <a:ext cx="9143640" cy="1187640"/>
          </a:xfrm>
          <a:prstGeom prst="rect">
            <a:avLst/>
          </a:prstGeom>
          <a:solidFill>
            <a:schemeClr val="accent5">
              <a:lumMod val="5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Calibri"/>
            </a:endParaRPr>
          </a:p>
        </p:txBody>
      </p:sp>
      <p:sp>
        <p:nvSpPr>
          <p:cNvPr id="128" name="Prostokąt 5">
            <a:extLst>
              <a:ext uri="{C183D7F6-B498-43B3-948B-1728B52AA6E4}">
                <adec:decorative xmlns:adec="http://schemas.microsoft.com/office/drawing/2017/decorative" val="1"/>
              </a:ext>
            </a:extLst>
          </p:cNvPr>
          <p:cNvSpPr/>
          <p:nvPr/>
        </p:nvSpPr>
        <p:spPr>
          <a:xfrm>
            <a:off x="251640" y="-62640"/>
            <a:ext cx="143640" cy="6947640"/>
          </a:xfrm>
          <a:prstGeom prst="rect">
            <a:avLst/>
          </a:prstGeom>
          <a:solidFill>
            <a:srgbClr val="FFFFFF"/>
          </a:solidFill>
          <a:ln w="9525">
            <a:solidFill>
              <a:srgbClr val="4BACC6">
                <a:lumMod val="50000"/>
              </a:srgbClr>
            </a:solidFill>
            <a:miter/>
          </a:ln>
        </p:spPr>
        <p:style>
          <a:lnRef idx="0">
            <a:scrgbClr r="0" g="0" b="0"/>
          </a:lnRef>
          <a:fillRef idx="0">
            <a:scrgbClr r="0" g="0" b="0"/>
          </a:fillRef>
          <a:effectRef idx="0">
            <a:scrgbClr r="0" g="0" b="0"/>
          </a:effectRef>
          <a:fontRef idx="minor"/>
        </p:style>
        <p:txBody>
          <a:bodyPr anchor="t" upright="1">
            <a:noAutofit/>
          </a:bodyPr>
          <a:lstStyle/>
          <a:p>
            <a:pPr>
              <a:lnSpc>
                <a:spcPct val="100000"/>
              </a:lnSpc>
            </a:pPr>
            <a:endParaRPr lang="pl-PL" sz="1800" b="0" strike="noStrike" spc="-1">
              <a:solidFill>
                <a:srgbClr val="000000"/>
              </a:solidFill>
              <a:latin typeface="Calibri"/>
            </a:endParaRPr>
          </a:p>
        </p:txBody>
      </p:sp>
      <p:sp>
        <p:nvSpPr>
          <p:cNvPr id="129" name="Prostokąt 6">
            <a:extLst>
              <a:ext uri="{C183D7F6-B498-43B3-948B-1728B52AA6E4}">
                <adec:decorative xmlns:adec="http://schemas.microsoft.com/office/drawing/2017/decorative" val="1"/>
              </a:ext>
            </a:extLst>
          </p:cNvPr>
          <p:cNvSpPr/>
          <p:nvPr/>
        </p:nvSpPr>
        <p:spPr>
          <a:xfrm>
            <a:off x="8676360" y="-62640"/>
            <a:ext cx="143640" cy="6947640"/>
          </a:xfrm>
          <a:prstGeom prst="rect">
            <a:avLst/>
          </a:prstGeom>
          <a:solidFill>
            <a:srgbClr val="FFFFFF"/>
          </a:solidFill>
          <a:ln w="9525">
            <a:solidFill>
              <a:srgbClr val="4BACC6">
                <a:lumMod val="50000"/>
              </a:srgbClr>
            </a:solidFill>
            <a:miter/>
          </a:ln>
        </p:spPr>
        <p:style>
          <a:lnRef idx="0">
            <a:scrgbClr r="0" g="0" b="0"/>
          </a:lnRef>
          <a:fillRef idx="0">
            <a:scrgbClr r="0" g="0" b="0"/>
          </a:fillRef>
          <a:effectRef idx="0">
            <a:scrgbClr r="0" g="0" b="0"/>
          </a:effectRef>
          <a:fontRef idx="minor"/>
        </p:style>
        <p:txBody>
          <a:bodyPr anchor="t" upright="1">
            <a:noAutofit/>
          </a:bodyPr>
          <a:lstStyle/>
          <a:p>
            <a:pPr>
              <a:lnSpc>
                <a:spcPct val="100000"/>
              </a:lnSpc>
            </a:pPr>
            <a:endParaRPr lang="pl-PL" sz="1800" b="0" strike="noStrike" spc="-1">
              <a:solidFill>
                <a:srgbClr val="000000"/>
              </a:solidFill>
              <a:latin typeface="Calibri"/>
            </a:endParaRPr>
          </a:p>
        </p:txBody>
      </p:sp>
      <p:sp>
        <p:nvSpPr>
          <p:cNvPr id="130" name="pole tekstowe 7"/>
          <p:cNvSpPr/>
          <p:nvPr/>
        </p:nvSpPr>
        <p:spPr>
          <a:xfrm>
            <a:off x="395640" y="5661360"/>
            <a:ext cx="828072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600" b="1" strike="noStrike" spc="-1" dirty="0" err="1">
                <a:solidFill>
                  <a:srgbClr val="FFFFFF"/>
                </a:solidFill>
                <a:latin typeface="Garamond"/>
              </a:rPr>
              <a:t>IBERiS</a:t>
            </a:r>
            <a:r>
              <a:rPr lang="pl-PL" sz="1600" b="1" strike="noStrike" spc="-1" dirty="0">
                <a:solidFill>
                  <a:srgbClr val="FFFFFF"/>
                </a:solidFill>
                <a:latin typeface="Garamond"/>
              </a:rPr>
              <a:t> Instytut Badań Ewaluacyjnych Rynkowych i Społecznych Krzysztof Piróg</a:t>
            </a:r>
            <a:endParaRPr lang="pl-PL" sz="1600" b="0" strike="noStrike" spc="-1" dirty="0">
              <a:solidFill>
                <a:srgbClr val="000000"/>
              </a:solidFill>
              <a:latin typeface="Arial"/>
            </a:endParaRPr>
          </a:p>
          <a:p>
            <a:pPr algn="ctr">
              <a:lnSpc>
                <a:spcPct val="100000"/>
              </a:lnSpc>
            </a:pPr>
            <a:r>
              <a:rPr lang="pl-PL" sz="1600" b="0" strike="noStrike" spc="-1" dirty="0">
                <a:solidFill>
                  <a:srgbClr val="FFFFFF"/>
                </a:solidFill>
                <a:latin typeface="Garamond"/>
              </a:rPr>
              <a:t>Ul. Solarza 4/14, 35-118 Rzeszów, </a:t>
            </a:r>
            <a:endParaRPr lang="pl-PL" sz="1600" b="0" strike="noStrike" spc="-1" dirty="0">
              <a:solidFill>
                <a:srgbClr val="000000"/>
              </a:solidFill>
              <a:latin typeface="Arial"/>
            </a:endParaRPr>
          </a:p>
          <a:p>
            <a:pPr algn="ctr">
              <a:lnSpc>
                <a:spcPct val="100000"/>
              </a:lnSpc>
            </a:pPr>
            <a:r>
              <a:rPr lang="pl-PL" sz="1600" b="0" strike="noStrike" spc="-1" dirty="0">
                <a:solidFill>
                  <a:srgbClr val="FFFFFF"/>
                </a:solidFill>
                <a:latin typeface="Garamond"/>
              </a:rPr>
              <a:t>NIP 563-193-48-90, REGON 383649583</a:t>
            </a:r>
            <a:endParaRPr lang="pl-PL" sz="1600" b="0" strike="noStrike" spc="-1" dirty="0">
              <a:solidFill>
                <a:srgbClr val="000000"/>
              </a:solidFill>
              <a:latin typeface="Arial"/>
            </a:endParaRPr>
          </a:p>
          <a:p>
            <a:pPr algn="ctr">
              <a:lnSpc>
                <a:spcPct val="100000"/>
              </a:lnSpc>
            </a:pPr>
            <a:r>
              <a:rPr lang="en-US" sz="1600" b="0" strike="noStrike" spc="-1" dirty="0">
                <a:solidFill>
                  <a:srgbClr val="FFFFFF"/>
                </a:solidFill>
                <a:latin typeface="Garamond"/>
              </a:rPr>
              <a:t>tel. 697 325 209, e-mail: biuro@iberis.pl, www.iberis.pl</a:t>
            </a:r>
            <a:endParaRPr lang="pl-PL" sz="1600" b="0" strike="noStrike" spc="-1" dirty="0">
              <a:solidFill>
                <a:srgbClr val="000000"/>
              </a:solidFill>
              <a:latin typeface="Arial"/>
            </a:endParaRPr>
          </a:p>
          <a:p>
            <a:pPr algn="ctr">
              <a:lnSpc>
                <a:spcPct val="100000"/>
              </a:lnSpc>
            </a:pPr>
            <a:endParaRPr lang="pl-PL" sz="1600" b="0" strike="noStrike" spc="-1" dirty="0">
              <a:solidFill>
                <a:srgbClr val="000000"/>
              </a:solidFill>
              <a:latin typeface="Arial"/>
            </a:endParaRPr>
          </a:p>
        </p:txBody>
      </p:sp>
      <p:pic>
        <p:nvPicPr>
          <p:cNvPr id="131" name="Obraz 8" descr="Logo IBERiS Instytut Badań Ewaluacyjnych Rynkowych i Społecznych"/>
          <p:cNvPicPr/>
          <p:nvPr/>
        </p:nvPicPr>
        <p:blipFill>
          <a:blip r:embed="rId2"/>
          <a:srcRect r="59658"/>
          <a:stretch/>
        </p:blipFill>
        <p:spPr>
          <a:xfrm>
            <a:off x="5093280" y="1196640"/>
            <a:ext cx="3582720" cy="1439640"/>
          </a:xfrm>
          <a:prstGeom prst="rect">
            <a:avLst/>
          </a:prstGeom>
          <a:ln w="0">
            <a:noFill/>
          </a:ln>
        </p:spPr>
      </p:pic>
      <p:sp>
        <p:nvSpPr>
          <p:cNvPr id="132" name="pole tekstowe 10"/>
          <p:cNvSpPr/>
          <p:nvPr/>
        </p:nvSpPr>
        <p:spPr>
          <a:xfrm>
            <a:off x="420480" y="4156560"/>
            <a:ext cx="213516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800" b="0" strike="noStrike" spc="-1" dirty="0">
                <a:solidFill>
                  <a:srgbClr val="215868"/>
                </a:solidFill>
                <a:latin typeface="Calibri"/>
                <a:ea typeface="Calibri"/>
              </a:rPr>
              <a:t>Zespół badawczy:</a:t>
            </a:r>
            <a:endParaRPr lang="pl-PL" sz="1800" b="0" strike="noStrike" spc="-1" dirty="0">
              <a:solidFill>
                <a:srgbClr val="000000"/>
              </a:solidFill>
              <a:latin typeface="Arial"/>
            </a:endParaRPr>
          </a:p>
          <a:p>
            <a:pPr>
              <a:lnSpc>
                <a:spcPct val="100000"/>
              </a:lnSpc>
            </a:pPr>
            <a:r>
              <a:rPr lang="pl-PL" sz="1800" b="0" strike="noStrike" spc="-1" dirty="0">
                <a:solidFill>
                  <a:srgbClr val="215868"/>
                </a:solidFill>
                <a:latin typeface="Calibri"/>
                <a:ea typeface="Calibri"/>
              </a:rPr>
              <a:t>Krzysztof Piróg</a:t>
            </a:r>
            <a:endParaRPr lang="pl-PL" sz="1800" b="0" strike="noStrike" spc="-1" dirty="0">
              <a:solidFill>
                <a:srgbClr val="000000"/>
              </a:solidFill>
              <a:latin typeface="Arial"/>
            </a:endParaRPr>
          </a:p>
          <a:p>
            <a:pPr>
              <a:lnSpc>
                <a:spcPct val="100000"/>
              </a:lnSpc>
            </a:pPr>
            <a:r>
              <a:rPr lang="pl-PL" sz="1800" b="0" strike="noStrike" spc="-1" dirty="0">
                <a:solidFill>
                  <a:srgbClr val="215868"/>
                </a:solidFill>
                <a:latin typeface="Calibri"/>
                <a:ea typeface="Calibri"/>
              </a:rPr>
              <a:t>Hubert Kotarski</a:t>
            </a:r>
            <a:endParaRPr lang="pl-PL" sz="1800" b="0" strike="noStrike" spc="-1" dirty="0">
              <a:solidFill>
                <a:srgbClr val="000000"/>
              </a:solidFill>
              <a:latin typeface="Arial"/>
            </a:endParaRPr>
          </a:p>
          <a:p>
            <a:pPr>
              <a:lnSpc>
                <a:spcPct val="100000"/>
              </a:lnSpc>
            </a:pPr>
            <a:r>
              <a:rPr lang="pl-PL" sz="1800" b="0" strike="noStrike" spc="-1" dirty="0">
                <a:solidFill>
                  <a:srgbClr val="215868"/>
                </a:solidFill>
                <a:latin typeface="Calibri"/>
                <a:ea typeface="Calibri"/>
              </a:rPr>
              <a:t>Barbara Błachut</a:t>
            </a:r>
            <a:endParaRPr lang="pl-PL" sz="1800" b="0" strike="noStrike" spc="-1" dirty="0">
              <a:solidFill>
                <a:srgbClr val="000000"/>
              </a:solidFill>
              <a:latin typeface="Arial"/>
            </a:endParaRPr>
          </a:p>
          <a:p>
            <a:pPr>
              <a:lnSpc>
                <a:spcPct val="100000"/>
              </a:lnSpc>
            </a:pPr>
            <a:r>
              <a:rPr lang="pl-PL" sz="1800" b="0" strike="noStrike" spc="-1" dirty="0">
                <a:solidFill>
                  <a:srgbClr val="215868"/>
                </a:solidFill>
                <a:latin typeface="Calibri"/>
                <a:ea typeface="Calibri"/>
              </a:rPr>
              <a:t>Krystian Mularz</a:t>
            </a:r>
            <a:endParaRPr lang="pl-PL" sz="18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200" b="1" strike="noStrike" spc="-1" dirty="0">
                <a:solidFill>
                  <a:schemeClr val="accent5">
                    <a:lumMod val="50000"/>
                  </a:schemeClr>
                </a:solidFill>
                <a:latin typeface="Garamond"/>
              </a:rPr>
              <a:t>Powody aktywności rodziców/opiekunów uczniów szkół ponadpodstawowych w ramach organizacji</a:t>
            </a:r>
            <a:endParaRPr lang="pl-PL" sz="3200" b="0" strike="noStrike" spc="-1" dirty="0">
              <a:solidFill>
                <a:srgbClr val="000000"/>
              </a:solidFill>
              <a:latin typeface="Calibri"/>
            </a:endParaRPr>
          </a:p>
        </p:txBody>
      </p:sp>
      <p:graphicFrame>
        <p:nvGraphicFramePr>
          <p:cNvPr id="147" name="Symbol zastępczy zawartości 4" descr="Pytania ankietowe: Powody aktywności rodziców/opiekunów uczniów szkół ponadpodstawowych w ramach organizacji."/>
          <p:cNvGraphicFramePr/>
          <p:nvPr>
            <p:extLst>
              <p:ext uri="{D42A27DB-BD31-4B8C-83A1-F6EECF244321}">
                <p14:modId xmlns:p14="http://schemas.microsoft.com/office/powerpoint/2010/main" val="1758368967"/>
              </p:ext>
            </p:extLst>
          </p:nvPr>
        </p:nvGraphicFramePr>
        <p:xfrm>
          <a:off x="0" y="908640"/>
          <a:ext cx="9143640" cy="594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200" b="1" strike="noStrike" spc="-1" dirty="0">
                <a:solidFill>
                  <a:schemeClr val="accent5">
                    <a:lumMod val="50000"/>
                  </a:schemeClr>
                </a:solidFill>
                <a:latin typeface="Garamond"/>
              </a:rPr>
              <a:t>Powody aktywności studentów w ramach organizacji</a:t>
            </a:r>
            <a:endParaRPr lang="pl-PL" sz="3200" b="0" strike="noStrike" spc="-1" dirty="0">
              <a:solidFill>
                <a:srgbClr val="000000"/>
              </a:solidFill>
              <a:latin typeface="Calibri"/>
            </a:endParaRPr>
          </a:p>
        </p:txBody>
      </p:sp>
      <p:graphicFrame>
        <p:nvGraphicFramePr>
          <p:cNvPr id="149" name="Symbol zastępczy zawartości 5" descr="Pytanie ankietowe: Powody aktywności studentów w ramach organizacji"/>
          <p:cNvGraphicFramePr/>
          <p:nvPr>
            <p:extLst>
              <p:ext uri="{D42A27DB-BD31-4B8C-83A1-F6EECF244321}">
                <p14:modId xmlns:p14="http://schemas.microsoft.com/office/powerpoint/2010/main" val="3848709502"/>
              </p:ext>
            </p:extLst>
          </p:nvPr>
        </p:nvGraphicFramePr>
        <p:xfrm>
          <a:off x="0" y="1052640"/>
          <a:ext cx="9143640" cy="58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Powody braku aktywności społecznej rodziców/opiekunów uczniów szkół ponadpodstawowych</a:t>
            </a:r>
            <a:endParaRPr lang="pl-PL" sz="2800" b="0" strike="noStrike" spc="-1" dirty="0">
              <a:solidFill>
                <a:srgbClr val="000000"/>
              </a:solidFill>
              <a:latin typeface="Calibri"/>
            </a:endParaRPr>
          </a:p>
        </p:txBody>
      </p:sp>
      <p:graphicFrame>
        <p:nvGraphicFramePr>
          <p:cNvPr id="151" name="Symbol zastępczy zawartości 5" descr="Pytanie ankietowe: Powody braku aktywności społecznej rodziców/opiekunów uczniów szkół ponadpodstawowych"/>
          <p:cNvGraphicFramePr/>
          <p:nvPr>
            <p:extLst>
              <p:ext uri="{D42A27DB-BD31-4B8C-83A1-F6EECF244321}">
                <p14:modId xmlns:p14="http://schemas.microsoft.com/office/powerpoint/2010/main" val="3258824909"/>
              </p:ext>
            </p:extLst>
          </p:nvPr>
        </p:nvGraphicFramePr>
        <p:xfrm>
          <a:off x="0" y="1052640"/>
          <a:ext cx="9143640" cy="58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Powody braku aktywności społecznej studentów</a:t>
            </a:r>
            <a:endParaRPr lang="pl-PL" sz="2800" b="0" strike="noStrike" spc="-1" dirty="0">
              <a:solidFill>
                <a:srgbClr val="000000"/>
              </a:solidFill>
              <a:latin typeface="Calibri"/>
            </a:endParaRPr>
          </a:p>
        </p:txBody>
      </p:sp>
      <p:graphicFrame>
        <p:nvGraphicFramePr>
          <p:cNvPr id="153" name="Wykres 4" descr="Pytanie ankietowe: Powody braku aktywności społecznej studentów"/>
          <p:cNvGraphicFramePr/>
          <p:nvPr>
            <p:extLst>
              <p:ext uri="{D42A27DB-BD31-4B8C-83A1-F6EECF244321}">
                <p14:modId xmlns:p14="http://schemas.microsoft.com/office/powerpoint/2010/main" val="2271089801"/>
              </p:ext>
            </p:extLst>
          </p:nvPr>
        </p:nvGraphicFramePr>
        <p:xfrm>
          <a:off x="0" y="764640"/>
          <a:ext cx="9143640" cy="609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dirty="0">
                <a:solidFill>
                  <a:schemeClr val="accent5">
                    <a:lumMod val="50000"/>
                  </a:schemeClr>
                </a:solidFill>
                <a:latin typeface="Garamond"/>
              </a:rPr>
              <a:t>Tożsamość regionalna rodziców/opiekunów uczniów szkół ponadpodstawowych</a:t>
            </a:r>
            <a:endParaRPr lang="pl-PL" sz="3600" b="0" strike="noStrike" spc="-1" dirty="0">
              <a:solidFill>
                <a:srgbClr val="000000"/>
              </a:solidFill>
              <a:latin typeface="Calibri"/>
            </a:endParaRPr>
          </a:p>
        </p:txBody>
      </p:sp>
      <p:graphicFrame>
        <p:nvGraphicFramePr>
          <p:cNvPr id="155" name="Symbol zastępczy zawartości 4" descr="Pytanie ankietowe: Tożsamość regionalna rodziców/opiekunów uczniów szkół ponadpodstawowych"/>
          <p:cNvGraphicFramePr/>
          <p:nvPr>
            <p:extLst>
              <p:ext uri="{D42A27DB-BD31-4B8C-83A1-F6EECF244321}">
                <p14:modId xmlns:p14="http://schemas.microsoft.com/office/powerpoint/2010/main" val="1365857764"/>
              </p:ext>
            </p:extLst>
          </p:nvPr>
        </p:nvGraphicFramePr>
        <p:xfrm>
          <a:off x="0" y="1134000"/>
          <a:ext cx="9143640" cy="5723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0" y="0"/>
            <a:ext cx="9143640" cy="620280"/>
          </a:xfrm>
          <a:prstGeom prst="rect">
            <a:avLst/>
          </a:prstGeom>
          <a:noFill/>
          <a:ln w="0">
            <a:noFill/>
          </a:ln>
        </p:spPr>
        <p:txBody>
          <a:bodyPr anchor="ctr">
            <a:noAutofit/>
          </a:bodyPr>
          <a:lstStyle/>
          <a:p>
            <a:pPr indent="0" algn="ctr">
              <a:lnSpc>
                <a:spcPct val="100000"/>
              </a:lnSpc>
              <a:buNone/>
            </a:pPr>
            <a:r>
              <a:rPr lang="pl-PL" sz="3600" b="1" strike="noStrike" spc="-1" dirty="0">
                <a:solidFill>
                  <a:schemeClr val="accent5">
                    <a:lumMod val="50000"/>
                  </a:schemeClr>
                </a:solidFill>
                <a:latin typeface="Garamond"/>
              </a:rPr>
              <a:t>Tożsamość regionalna studentów</a:t>
            </a:r>
            <a:endParaRPr lang="pl-PL" sz="3600" b="0" strike="noStrike" spc="-1" dirty="0">
              <a:solidFill>
                <a:srgbClr val="000000"/>
              </a:solidFill>
              <a:latin typeface="Calibri"/>
            </a:endParaRPr>
          </a:p>
        </p:txBody>
      </p:sp>
      <p:graphicFrame>
        <p:nvGraphicFramePr>
          <p:cNvPr id="157" name="Symbol zastępczy zawartości 15" descr="Pytanie ankietowe: Tożsamość regionalna studentów"/>
          <p:cNvGraphicFramePr/>
          <p:nvPr>
            <p:extLst>
              <p:ext uri="{D42A27DB-BD31-4B8C-83A1-F6EECF244321}">
                <p14:modId xmlns:p14="http://schemas.microsoft.com/office/powerpoint/2010/main" val="597766426"/>
              </p:ext>
            </p:extLst>
          </p:nvPr>
        </p:nvGraphicFramePr>
        <p:xfrm>
          <a:off x="0" y="620640"/>
          <a:ext cx="9143640" cy="623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0" y="0"/>
            <a:ext cx="9143640" cy="105228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Średnia wartość indeksu tożsamości regionalnej studentów a plany dotyczące miejsca zamieszkania za 5 lat</a:t>
            </a:r>
            <a:endParaRPr lang="pl-PL" sz="2800" b="0" strike="noStrike" spc="-1" dirty="0">
              <a:solidFill>
                <a:srgbClr val="000000"/>
              </a:solidFill>
              <a:latin typeface="Calibri"/>
            </a:endParaRPr>
          </a:p>
        </p:txBody>
      </p:sp>
      <p:graphicFrame>
        <p:nvGraphicFramePr>
          <p:cNvPr id="159" name="Symbol zastępczy zawartości 5" descr="Pytanie ankietowe: Średnia wartość indeksu tożsamości regionalnej studentów a plany dotyczące miejsca zamieszkania za 5 lat"/>
          <p:cNvGraphicFramePr/>
          <p:nvPr>
            <p:extLst>
              <p:ext uri="{D42A27DB-BD31-4B8C-83A1-F6EECF244321}">
                <p14:modId xmlns:p14="http://schemas.microsoft.com/office/powerpoint/2010/main" val="693015547"/>
              </p:ext>
            </p:extLst>
          </p:nvPr>
        </p:nvGraphicFramePr>
        <p:xfrm>
          <a:off x="0" y="1052640"/>
          <a:ext cx="9143640" cy="58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Utrzymywanie kontaktu z osobami bliskimi przez rodziców/opiekunów uczniów szkół ponadpodstawowych</a:t>
            </a:r>
            <a:endParaRPr lang="pl-PL" sz="2800" b="0" strike="noStrike" spc="-1" dirty="0">
              <a:solidFill>
                <a:srgbClr val="000000"/>
              </a:solidFill>
              <a:latin typeface="Calibri"/>
            </a:endParaRPr>
          </a:p>
        </p:txBody>
      </p:sp>
      <p:graphicFrame>
        <p:nvGraphicFramePr>
          <p:cNvPr id="161" name="Symbol zastępczy zawartości 4" descr="Pytanie ankietowe: Utrzymywanie kontaktu z osobami bliskimi przez rodziców/opiekunów uczniów szkół ponadpodstawowych"/>
          <p:cNvGraphicFramePr/>
          <p:nvPr>
            <p:extLst>
              <p:ext uri="{D42A27DB-BD31-4B8C-83A1-F6EECF244321}">
                <p14:modId xmlns:p14="http://schemas.microsoft.com/office/powerpoint/2010/main" val="3940912027"/>
              </p:ext>
            </p:extLst>
          </p:nvPr>
        </p:nvGraphicFramePr>
        <p:xfrm>
          <a:off x="0" y="1143000"/>
          <a:ext cx="9143640" cy="567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Utrzymywanie kontaktu z osobami bliskimi przez studentów</a:t>
            </a:r>
            <a:endParaRPr lang="pl-PL" sz="2800" b="0" strike="noStrike" spc="-1" dirty="0">
              <a:solidFill>
                <a:srgbClr val="000000"/>
              </a:solidFill>
              <a:latin typeface="Calibri"/>
            </a:endParaRPr>
          </a:p>
        </p:txBody>
      </p:sp>
      <p:graphicFrame>
        <p:nvGraphicFramePr>
          <p:cNvPr id="163" name="Wykres 6" descr="Pytanie ankietowe: Utrzymywanie kontaktu z osobami bliskimi przez studentów"/>
          <p:cNvGraphicFramePr/>
          <p:nvPr>
            <p:extLst>
              <p:ext uri="{D42A27DB-BD31-4B8C-83A1-F6EECF244321}">
                <p14:modId xmlns:p14="http://schemas.microsoft.com/office/powerpoint/2010/main" val="137686601"/>
              </p:ext>
            </p:extLst>
          </p:nvPr>
        </p:nvGraphicFramePr>
        <p:xfrm>
          <a:off x="0" y="1052640"/>
          <a:ext cx="9143640" cy="580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400" b="1" strike="noStrike" spc="-1" dirty="0">
                <a:solidFill>
                  <a:schemeClr val="accent5">
                    <a:lumMod val="50000"/>
                  </a:schemeClr>
                </a:solidFill>
                <a:latin typeface="Garamond"/>
              </a:rPr>
              <a:t>Wartość wskaźnika utrzymywania kontaktów z osobami bliskimi przez rodziców/opiekunów uczniów szkół ponadpodstawowych (wykres wyżej) oraz studentów (wykres niżej)</a:t>
            </a:r>
            <a:endParaRPr lang="pl-PL" sz="2400" b="0" strike="noStrike" spc="-1" dirty="0">
              <a:solidFill>
                <a:srgbClr val="000000"/>
              </a:solidFill>
              <a:latin typeface="Calibri"/>
            </a:endParaRPr>
          </a:p>
        </p:txBody>
      </p:sp>
      <p:graphicFrame>
        <p:nvGraphicFramePr>
          <p:cNvPr id="165" name="Wykres 2" descr="Pytanie ankietowe: Wartość wskaźnika utrzymywania kontaktów z osobami bliskimi przez rodziców/opiekunów uczniów szkół ponadpodstawowych (wykres wyżej)"/>
          <p:cNvGraphicFramePr/>
          <p:nvPr>
            <p:extLst>
              <p:ext uri="{D42A27DB-BD31-4B8C-83A1-F6EECF244321}">
                <p14:modId xmlns:p14="http://schemas.microsoft.com/office/powerpoint/2010/main" val="1885809889"/>
              </p:ext>
            </p:extLst>
          </p:nvPr>
        </p:nvGraphicFramePr>
        <p:xfrm>
          <a:off x="0" y="1121400"/>
          <a:ext cx="9143640" cy="2955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6" name="Wykres 4" descr="Pytanie ankietowe: Wartość wskaźnika utrzymywania kontaktów z osobami bliskimi przez rodziców/opiekunów uczniów szkół ponadpodstawowych (wykres niżej)"/>
          <p:cNvGraphicFramePr/>
          <p:nvPr>
            <p:extLst>
              <p:ext uri="{D42A27DB-BD31-4B8C-83A1-F6EECF244321}">
                <p14:modId xmlns:p14="http://schemas.microsoft.com/office/powerpoint/2010/main" val="92140519"/>
              </p:ext>
            </p:extLst>
          </p:nvPr>
        </p:nvGraphicFramePr>
        <p:xfrm>
          <a:off x="0" y="4266000"/>
          <a:ext cx="9143640" cy="2591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5E7372-C51B-4CAF-AC88-0F4AC9C325CD}"/>
              </a:ext>
            </a:extLst>
          </p:cNvPr>
          <p:cNvSpPr>
            <a:spLocks noGrp="1"/>
          </p:cNvSpPr>
          <p:nvPr>
            <p:ph type="title"/>
          </p:nvPr>
        </p:nvSpPr>
        <p:spPr>
          <a:xfrm>
            <a:off x="2617694" y="0"/>
            <a:ext cx="3908612" cy="676144"/>
          </a:xfrm>
        </p:spPr>
        <p:txBody>
          <a:bodyPr/>
          <a:lstStyle/>
          <a:p>
            <a:r>
              <a:rPr lang="pl-PL" sz="3600" b="1" spc="-1" dirty="0">
                <a:solidFill>
                  <a:schemeClr val="accent5">
                    <a:lumMod val="50000"/>
                  </a:schemeClr>
                </a:solidFill>
                <a:latin typeface="Garamond"/>
              </a:rPr>
              <a:t>Główny cel badania</a:t>
            </a:r>
            <a:endParaRPr lang="pl-PL" sz="3600" dirty="0"/>
          </a:p>
        </p:txBody>
      </p:sp>
      <p:sp>
        <p:nvSpPr>
          <p:cNvPr id="134" name="PlaceHolder 2"/>
          <p:cNvSpPr>
            <a:spLocks noGrp="1"/>
          </p:cNvSpPr>
          <p:nvPr>
            <p:ph idx="4294967295"/>
          </p:nvPr>
        </p:nvSpPr>
        <p:spPr>
          <a:xfrm>
            <a:off x="457200" y="1999433"/>
            <a:ext cx="7763435" cy="2859134"/>
          </a:xfrm>
          <a:prstGeom prst="rect">
            <a:avLst/>
          </a:prstGeom>
          <a:noFill/>
          <a:ln w="0">
            <a:noFill/>
          </a:ln>
        </p:spPr>
        <p:txBody>
          <a:bodyPr anchor="t">
            <a:normAutofit/>
          </a:bodyPr>
          <a:lstStyle/>
          <a:p>
            <a:pPr indent="0">
              <a:lnSpc>
                <a:spcPct val="100000"/>
              </a:lnSpc>
              <a:spcBef>
                <a:spcPts val="641"/>
              </a:spcBef>
              <a:buNone/>
              <a:tabLst>
                <a:tab pos="0" algn="l"/>
              </a:tabLst>
            </a:pPr>
            <a:r>
              <a:rPr lang="pl-PL" sz="3200" b="0" strike="noStrike" spc="-1" dirty="0">
                <a:solidFill>
                  <a:srgbClr val="000000"/>
                </a:solidFill>
                <a:latin typeface="Garamond"/>
              </a:rPr>
              <a:t>ocena stopnia rozwoju kapitału ludzkiego, społeczeństwa obywatelskiego i budowania kapitału społecznego w województwie podkarpackim, w tym analiza aktywności społecznej</a:t>
            </a:r>
            <a:endParaRPr lang="pl-PL" sz="32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Postrzeganie znaczenia edukacji w procesie budowania kapitału społecznego</a:t>
            </a:r>
            <a:endParaRPr lang="pl-PL" sz="2800" b="0" strike="noStrike" spc="-1" dirty="0">
              <a:solidFill>
                <a:srgbClr val="000000"/>
              </a:solidFill>
              <a:latin typeface="Calibri"/>
            </a:endParaRPr>
          </a:p>
        </p:txBody>
      </p:sp>
      <p:graphicFrame>
        <p:nvGraphicFramePr>
          <p:cNvPr id="168" name="Symbol zastępczy zawartości 5" descr="Pytanie ankietowe: Postrzeganie znaczenia edukacji w procesie budowania kapitału społecznego"/>
          <p:cNvGraphicFramePr/>
          <p:nvPr>
            <p:extLst>
              <p:ext uri="{D42A27DB-BD31-4B8C-83A1-F6EECF244321}">
                <p14:modId xmlns:p14="http://schemas.microsoft.com/office/powerpoint/2010/main" val="3250805834"/>
              </p:ext>
            </p:extLst>
          </p:nvPr>
        </p:nvGraphicFramePr>
        <p:xfrm>
          <a:off x="0" y="1340640"/>
          <a:ext cx="9143640" cy="551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Branie udziału w konsultacjach Strategii rozwoju województwa przez rodziców/opiekunów uczniów szkół ponadpodstawowych</a:t>
            </a:r>
            <a:endParaRPr lang="pl-PL" sz="2800" b="0" strike="noStrike" spc="-1" dirty="0">
              <a:solidFill>
                <a:srgbClr val="000000"/>
              </a:solidFill>
              <a:latin typeface="Calibri"/>
            </a:endParaRPr>
          </a:p>
        </p:txBody>
      </p:sp>
      <p:graphicFrame>
        <p:nvGraphicFramePr>
          <p:cNvPr id="170" name="Symbol zastępczy zawartości 5" descr="Pytanie ankietowe: Branie udziału w konsultacjach Strategii rozwoju województwa przez rodziców/opiekunów uczniów szkół ponadpodstawowych"/>
          <p:cNvGraphicFramePr/>
          <p:nvPr>
            <p:extLst>
              <p:ext uri="{D42A27DB-BD31-4B8C-83A1-F6EECF244321}">
                <p14:modId xmlns:p14="http://schemas.microsoft.com/office/powerpoint/2010/main" val="252597197"/>
              </p:ext>
            </p:extLst>
          </p:nvPr>
        </p:nvGraphicFramePr>
        <p:xfrm>
          <a:off x="0" y="1600200"/>
          <a:ext cx="9143640" cy="5257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400" b="1" strike="noStrike" spc="-1" dirty="0">
                <a:solidFill>
                  <a:schemeClr val="accent5">
                    <a:lumMod val="50000"/>
                  </a:schemeClr>
                </a:solidFill>
                <a:latin typeface="Garamond"/>
              </a:rPr>
              <a:t>Przyczyny braku udziału rodziców/opiekunów uczniów szkół ponadpodstawowych w konsultacjach Strategii rozwoju województwa – Podkarpackie 20230</a:t>
            </a:r>
            <a:endParaRPr lang="pl-PL" sz="2400" b="0" strike="noStrike" spc="-1" dirty="0">
              <a:solidFill>
                <a:srgbClr val="000000"/>
              </a:solidFill>
              <a:latin typeface="Calibri"/>
            </a:endParaRPr>
          </a:p>
        </p:txBody>
      </p:sp>
      <p:graphicFrame>
        <p:nvGraphicFramePr>
          <p:cNvPr id="172" name="Symbol zastępczy zawartości 6" descr="Pytanie ankietowe: Przyczyny braku udziału rodziców/opiekunów uczniów szkół ponadpodstawowych w konsultacjach Strategii rozwoju województwa – Podkarpackie 20230"/>
          <p:cNvGraphicFramePr/>
          <p:nvPr>
            <p:extLst>
              <p:ext uri="{D42A27DB-BD31-4B8C-83A1-F6EECF244321}">
                <p14:modId xmlns:p14="http://schemas.microsoft.com/office/powerpoint/2010/main" val="1289919815"/>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200" b="1" strike="noStrike" spc="-1" dirty="0">
                <a:solidFill>
                  <a:schemeClr val="accent5">
                    <a:lumMod val="50000"/>
                  </a:schemeClr>
                </a:solidFill>
                <a:latin typeface="Garamond"/>
              </a:rPr>
              <a:t>Zaufanie do innych ze strony rodziców/opiekunów uczniów szkół ponadpodstawowych</a:t>
            </a:r>
            <a:endParaRPr lang="pl-PL" sz="3200" b="0" strike="noStrike" spc="-1" dirty="0">
              <a:solidFill>
                <a:srgbClr val="000000"/>
              </a:solidFill>
              <a:latin typeface="Calibri"/>
            </a:endParaRPr>
          </a:p>
        </p:txBody>
      </p:sp>
      <p:graphicFrame>
        <p:nvGraphicFramePr>
          <p:cNvPr id="174" name="Symbol zastępczy zawartości 4" descr="Pytanie ankietowe: Zaufanie do innych ze strony rodziców/opiekunów uczniów szkół ponadpodstawowych"/>
          <p:cNvGraphicFramePr/>
          <p:nvPr>
            <p:extLst>
              <p:ext uri="{D42A27DB-BD31-4B8C-83A1-F6EECF244321}">
                <p14:modId xmlns:p14="http://schemas.microsoft.com/office/powerpoint/2010/main" val="1778692140"/>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0" y="0"/>
            <a:ext cx="9143640" cy="692280"/>
          </a:xfrm>
          <a:prstGeom prst="rect">
            <a:avLst/>
          </a:prstGeom>
          <a:noFill/>
          <a:ln w="0">
            <a:noFill/>
          </a:ln>
        </p:spPr>
        <p:txBody>
          <a:bodyPr anchor="ctr">
            <a:noAutofit/>
          </a:bodyPr>
          <a:lstStyle/>
          <a:p>
            <a:pPr indent="0" algn="ctr">
              <a:lnSpc>
                <a:spcPct val="100000"/>
              </a:lnSpc>
              <a:buNone/>
            </a:pPr>
            <a:r>
              <a:rPr lang="pl-PL" sz="3200" b="1" strike="noStrike" spc="-1" dirty="0">
                <a:solidFill>
                  <a:schemeClr val="accent5">
                    <a:lumMod val="50000"/>
                  </a:schemeClr>
                </a:solidFill>
                <a:latin typeface="Garamond"/>
              </a:rPr>
              <a:t>Zaufanie do innych ze strony studentów</a:t>
            </a:r>
            <a:endParaRPr lang="pl-PL" sz="3200" b="0" strike="noStrike" spc="-1" dirty="0">
              <a:solidFill>
                <a:srgbClr val="000000"/>
              </a:solidFill>
              <a:latin typeface="Calibri"/>
            </a:endParaRPr>
          </a:p>
        </p:txBody>
      </p:sp>
      <p:graphicFrame>
        <p:nvGraphicFramePr>
          <p:cNvPr id="176" name="Wykres 6" descr="Pytanie ankietowe: Zaufanie do innych ze strony studentów"/>
          <p:cNvGraphicFramePr/>
          <p:nvPr>
            <p:extLst>
              <p:ext uri="{D42A27DB-BD31-4B8C-83A1-F6EECF244321}">
                <p14:modId xmlns:p14="http://schemas.microsoft.com/office/powerpoint/2010/main" val="3942940410"/>
              </p:ext>
            </p:extLst>
          </p:nvPr>
        </p:nvGraphicFramePr>
        <p:xfrm>
          <a:off x="0" y="692640"/>
          <a:ext cx="9143640" cy="616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Zaufanie do władz samorządowych ze strony rodziców/opiekunów uczniów szkół ponadpodstawowych</a:t>
            </a:r>
            <a:endParaRPr lang="pl-PL" sz="2800" b="0" strike="noStrike" spc="-1" dirty="0">
              <a:solidFill>
                <a:srgbClr val="000000"/>
              </a:solidFill>
              <a:latin typeface="Calibri"/>
            </a:endParaRPr>
          </a:p>
        </p:txBody>
      </p:sp>
      <p:graphicFrame>
        <p:nvGraphicFramePr>
          <p:cNvPr id="178" name="Symbol zastępczy zawartości 5" descr="Pytanie ankietowe: Zaufanie do władz samorządowych ze strony rodziców/opiekunów uczniów szkół ponadpodstawowych"/>
          <p:cNvGraphicFramePr/>
          <p:nvPr>
            <p:extLst>
              <p:ext uri="{D42A27DB-BD31-4B8C-83A1-F6EECF244321}">
                <p14:modId xmlns:p14="http://schemas.microsoft.com/office/powerpoint/2010/main" val="820256671"/>
              </p:ext>
            </p:extLst>
          </p:nvPr>
        </p:nvGraphicFramePr>
        <p:xfrm>
          <a:off x="0" y="1484640"/>
          <a:ext cx="9143640" cy="5328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Postawy rodziców/opiekunów uczniów szkół ponadpodstawowych wobec „brudnego” kapitału społecznego</a:t>
            </a:r>
            <a:endParaRPr lang="pl-PL" sz="2800" b="0" strike="noStrike" spc="-1" dirty="0">
              <a:solidFill>
                <a:srgbClr val="000000"/>
              </a:solidFill>
              <a:latin typeface="Calibri"/>
            </a:endParaRPr>
          </a:p>
        </p:txBody>
      </p:sp>
      <p:graphicFrame>
        <p:nvGraphicFramePr>
          <p:cNvPr id="180" name="Symbol zastępczy zawartości 4" descr="Pytanie ankietowe: Postawy rodziców/opiekunów uczniów szkół ponadpodstawowych wobec „brudnego” kapitału społecznego"/>
          <p:cNvGraphicFramePr/>
          <p:nvPr>
            <p:extLst>
              <p:ext uri="{D42A27DB-BD31-4B8C-83A1-F6EECF244321}">
                <p14:modId xmlns:p14="http://schemas.microsoft.com/office/powerpoint/2010/main" val="13616806"/>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dirty="0">
                <a:solidFill>
                  <a:schemeClr val="accent5">
                    <a:lumMod val="50000"/>
                  </a:schemeClr>
                </a:solidFill>
                <a:latin typeface="Garamond"/>
              </a:rPr>
              <a:t>Postawy studentów wobec „brudnego” kapitału społecznego</a:t>
            </a:r>
            <a:endParaRPr lang="pl-PL" sz="3600" b="0" strike="noStrike" spc="-1" dirty="0">
              <a:solidFill>
                <a:srgbClr val="000000"/>
              </a:solidFill>
              <a:latin typeface="Calibri"/>
            </a:endParaRPr>
          </a:p>
        </p:txBody>
      </p:sp>
      <p:graphicFrame>
        <p:nvGraphicFramePr>
          <p:cNvPr id="182" name="Wykres 5" descr="Pytanie ankietowe: Postawy studentów wobec „brudnego” kapitału społecznego"/>
          <p:cNvGraphicFramePr/>
          <p:nvPr>
            <p:extLst>
              <p:ext uri="{D42A27DB-BD31-4B8C-83A1-F6EECF244321}">
                <p14:modId xmlns:p14="http://schemas.microsoft.com/office/powerpoint/2010/main" val="1120142820"/>
              </p:ext>
            </p:extLst>
          </p:nvPr>
        </p:nvGraphicFramePr>
        <p:xfrm>
          <a:off x="0" y="1143000"/>
          <a:ext cx="903600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Studenci zagraniczni</a:t>
            </a:r>
            <a:endParaRPr lang="pl-PL" sz="3600" b="0" strike="noStrike" spc="-1">
              <a:solidFill>
                <a:srgbClr val="000000"/>
              </a:solidFill>
              <a:latin typeface="Calibri"/>
            </a:endParaRPr>
          </a:p>
        </p:txBody>
      </p:sp>
      <p:pic>
        <p:nvPicPr>
          <p:cNvPr id="184" name="Symbol zastępczy zawartości 4" descr="Kontur województwa podkarpackiego w tym dane odsetek studentów cudzoziemców (2021 r.): 5,2 Zachodniopomorskie, 4,4 Pomorskie, 2,1 Warmińsko-mazurskie, 4,7 Podlaskie, 2,1 Lubuskie, 6,6 Wielkopolskie, 4,4 Kujawsko-pomorskie, 10,5 Łódzkie, 10,4 Mazowieckie, 12,9 Lubelskie, 7,2 Dolnośląskie, 8,6 Opolskie, 4,8 Śląskie, 4,1 Świętokrzyskie , 5,7 Małopolskie, 5,2 Podkarpackie  ">
            <a:extLst>
              <a:ext uri="{C183D7F6-B498-43B3-948B-1728B52AA6E4}">
                <adec:decorative xmlns:adec="http://schemas.microsoft.com/office/drawing/2017/decorative" val="0"/>
              </a:ext>
            </a:extLst>
          </p:cNvPr>
          <p:cNvPicPr/>
          <p:nvPr/>
        </p:nvPicPr>
        <p:blipFill>
          <a:blip r:embed="rId2"/>
          <a:stretch/>
        </p:blipFill>
        <p:spPr>
          <a:xfrm>
            <a:off x="972000" y="1766520"/>
            <a:ext cx="7199640" cy="509112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Słuchacze studiów podyplomowych</a:t>
            </a:r>
            <a:endParaRPr lang="pl-PL" sz="3600" b="0" strike="noStrike" spc="-1">
              <a:solidFill>
                <a:srgbClr val="000000"/>
              </a:solidFill>
              <a:latin typeface="Calibri"/>
            </a:endParaRPr>
          </a:p>
        </p:txBody>
      </p:sp>
      <p:pic>
        <p:nvPicPr>
          <p:cNvPr id="186" name="Symbol zastępczy zawartości 5" descr="Kontur województwa podkarpackiego w tym dane Uczestnicy studiów podyplomowych na 10 tys. Ludności w wieku 25-64 lat (2021 r.): 37,9 Zachodniopomorskie, 49,6 Pomorskie, 18,4 Warmińsko-mazurskie, 20,3 Podlaskie, 8,1 Lubuskie, 46,2 Wielkopolskie, 42,2 Kujawsko-pomorskie, 37,3 Łódzkie, 263,5 Mazowieckie, 126,4 Lubelskie, 62,7 Dolnośląskie, 48,6 Opolskie, 43,3 Śląskie, 34,3 Świętokrzyskie , 58,6 Małopolskie, 20,3 Podkarpackie  "/>
          <p:cNvPicPr/>
          <p:nvPr/>
        </p:nvPicPr>
        <p:blipFill>
          <a:blip r:embed="rId2"/>
          <a:stretch/>
        </p:blipFill>
        <p:spPr>
          <a:xfrm>
            <a:off x="972000" y="1766520"/>
            <a:ext cx="7199640" cy="50911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descr="Cele szczegółowe – obszary badawcze"/>
          <p:cNvGraphicFramePr/>
          <p:nvPr>
            <p:extLst>
              <p:ext uri="{D42A27DB-BD31-4B8C-83A1-F6EECF244321}">
                <p14:modId xmlns:p14="http://schemas.microsoft.com/office/powerpoint/2010/main" val="3103004441"/>
              </p:ext>
            </p:extLst>
          </p:nvPr>
        </p:nvGraphicFramePr>
        <p:xfrm>
          <a:off x="457200" y="1600200"/>
          <a:ext cx="8229240" cy="50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2">
            <a:extLst>
              <a:ext uri="{FF2B5EF4-FFF2-40B4-BE49-F238E27FC236}">
                <a16:creationId xmlns:a16="http://schemas.microsoft.com/office/drawing/2014/main" id="{D7CFE003-CAA6-4431-ABE2-9E3436F62D92}"/>
              </a:ext>
            </a:extLst>
          </p:cNvPr>
          <p:cNvSpPr>
            <a:spLocks noGrp="1"/>
          </p:cNvSpPr>
          <p:nvPr>
            <p:ph type="title"/>
          </p:nvPr>
        </p:nvSpPr>
        <p:spPr>
          <a:xfrm>
            <a:off x="880783" y="0"/>
            <a:ext cx="7382435" cy="818908"/>
          </a:xfrm>
        </p:spPr>
        <p:txBody>
          <a:bodyPr/>
          <a:lstStyle/>
          <a:p>
            <a:r>
              <a:rPr lang="pl-PL" sz="3600" b="1" spc="-1" dirty="0">
                <a:solidFill>
                  <a:schemeClr val="accent5">
                    <a:lumMod val="50000"/>
                  </a:schemeClr>
                </a:solidFill>
                <a:latin typeface="Garamond"/>
              </a:rPr>
              <a:t>Cele szczegółowe – obszary badawcze</a:t>
            </a:r>
            <a:endParaRPr lang="pl-PL"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Doktoranci</a:t>
            </a:r>
            <a:endParaRPr lang="pl-PL" sz="3600" b="0" strike="noStrike" spc="-1">
              <a:solidFill>
                <a:srgbClr val="000000"/>
              </a:solidFill>
              <a:latin typeface="Calibri"/>
            </a:endParaRPr>
          </a:p>
        </p:txBody>
      </p:sp>
      <p:pic>
        <p:nvPicPr>
          <p:cNvPr id="188" name="Symbol zastępczy zawartości 4" descr="Kontur województwa podkarpackiego w tym dane Uczestnicy studiów doktoranckich w 10 tys. ludności (2021 r.): 3,0 Zachodniopomorskie, 4,7 Pomorskie, 1,6 Warmińsko-mazurskie, 3,3 Podlaskie, 0,9 Lubuskie, 3,4 Wielkopolskie, 2,5 Kujawsko-pomorskie, 4,8 Łódzkie, 7,1 Mazowieckie, 5,1 Lubelskie, 4,8 Dolnośląskie, 1,7 Opolskie, 3,0 Śląskie, 1,1 Świętokrzyskie , 6,9 Małopolskie, 0,7 Podkarpackie  "/>
          <p:cNvPicPr/>
          <p:nvPr/>
        </p:nvPicPr>
        <p:blipFill>
          <a:blip r:embed="rId2"/>
          <a:stretch/>
        </p:blipFill>
        <p:spPr>
          <a:xfrm>
            <a:off x="972000" y="1766520"/>
            <a:ext cx="7199640" cy="509112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Spodziewane przez rodziców/opiekunów uczniów szkół ponadpodstawowych trudności w znalezieniu pracy</a:t>
            </a:r>
            <a:endParaRPr lang="pl-PL" sz="2800" b="0" strike="noStrike" spc="-1" dirty="0">
              <a:solidFill>
                <a:srgbClr val="000000"/>
              </a:solidFill>
              <a:latin typeface="Calibri"/>
            </a:endParaRPr>
          </a:p>
        </p:txBody>
      </p:sp>
      <p:graphicFrame>
        <p:nvGraphicFramePr>
          <p:cNvPr id="190" name="Symbol zastępczy zawartości 5" descr="Pytanie ankietowe: Spodziewane przez rodziców/opiekunów uczniów szkół ponadpodstawowych trudności w znalezieniu pracy"/>
          <p:cNvGraphicFramePr/>
          <p:nvPr>
            <p:extLst>
              <p:ext uri="{D42A27DB-BD31-4B8C-83A1-F6EECF244321}">
                <p14:modId xmlns:p14="http://schemas.microsoft.com/office/powerpoint/2010/main" val="3614171400"/>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Powody trudności rodziców/opiekunów uczniów szkół ponadpodstawowych w znalezieniu pracy</a:t>
            </a:r>
            <a:endParaRPr lang="pl-PL" sz="2800" b="0" strike="noStrike" spc="-1" dirty="0">
              <a:solidFill>
                <a:srgbClr val="000000"/>
              </a:solidFill>
              <a:latin typeface="Calibri"/>
            </a:endParaRPr>
          </a:p>
        </p:txBody>
      </p:sp>
      <p:graphicFrame>
        <p:nvGraphicFramePr>
          <p:cNvPr id="192" name="Symbol zastępczy zawartości 6" descr="Tabela zawiera Kategoria odpowiedzi i Liczba odpowiedzi "/>
          <p:cNvGraphicFramePr/>
          <p:nvPr>
            <p:extLst>
              <p:ext uri="{D42A27DB-BD31-4B8C-83A1-F6EECF244321}">
                <p14:modId xmlns:p14="http://schemas.microsoft.com/office/powerpoint/2010/main" val="2543946998"/>
              </p:ext>
            </p:extLst>
          </p:nvPr>
        </p:nvGraphicFramePr>
        <p:xfrm>
          <a:off x="0" y="1098000"/>
          <a:ext cx="9143640" cy="7254240"/>
        </p:xfrm>
        <a:graphic>
          <a:graphicData uri="http://schemas.openxmlformats.org/drawingml/2006/table">
            <a:tbl>
              <a:tblPr firstRow="1"/>
              <a:tblGrid>
                <a:gridCol w="7719120">
                  <a:extLst>
                    <a:ext uri="{9D8B030D-6E8A-4147-A177-3AD203B41FA5}">
                      <a16:colId xmlns:a16="http://schemas.microsoft.com/office/drawing/2014/main" val="20000"/>
                    </a:ext>
                  </a:extLst>
                </a:gridCol>
                <a:gridCol w="1424520">
                  <a:extLst>
                    <a:ext uri="{9D8B030D-6E8A-4147-A177-3AD203B41FA5}">
                      <a16:colId xmlns:a16="http://schemas.microsoft.com/office/drawing/2014/main" val="20001"/>
                    </a:ext>
                  </a:extLst>
                </a:gridCol>
              </a:tblGrid>
              <a:tr h="0">
                <a:tc>
                  <a:txBody>
                    <a:bodyPr/>
                    <a:lstStyle/>
                    <a:p>
                      <a:pPr>
                        <a:lnSpc>
                          <a:spcPct val="100000"/>
                        </a:lnSpc>
                      </a:pPr>
                      <a:r>
                        <a:rPr lang="pl-PL" sz="2000" b="1" strike="noStrike" spc="-1" dirty="0">
                          <a:solidFill>
                            <a:srgbClr val="000000"/>
                          </a:solidFill>
                          <a:latin typeface="Calibri"/>
                        </a:rPr>
                        <a:t>Kategoria odpowiedzi</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pl-PL" sz="2000" b="1" strike="noStrike" spc="-1" dirty="0">
                          <a:solidFill>
                            <a:srgbClr val="000000"/>
                          </a:solidFill>
                          <a:latin typeface="Calibri"/>
                        </a:rPr>
                        <a:t>Liczba odpowiedzi</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0">
                <a:tc>
                  <a:txBody>
                    <a:bodyPr/>
                    <a:lstStyle/>
                    <a:p>
                      <a:pPr>
                        <a:lnSpc>
                          <a:spcPct val="100000"/>
                        </a:lnSpc>
                      </a:pPr>
                      <a:r>
                        <a:rPr lang="pl-PL" sz="2000" b="0" strike="noStrike" spc="-1">
                          <a:solidFill>
                            <a:srgbClr val="000000"/>
                          </a:solidFill>
                          <a:latin typeface="Calibri"/>
                        </a:rPr>
                        <a:t>Mały rynek pracy, brak ofert pracy, mało ofert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289</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0">
                <a:tc>
                  <a:txBody>
                    <a:bodyPr/>
                    <a:lstStyle/>
                    <a:p>
                      <a:pPr>
                        <a:lnSpc>
                          <a:spcPct val="100000"/>
                        </a:lnSpc>
                      </a:pPr>
                      <a:r>
                        <a:rPr lang="pl-PL" sz="2000" b="0" strike="noStrike" spc="-1">
                          <a:solidFill>
                            <a:srgbClr val="000000"/>
                          </a:solidFill>
                          <a:latin typeface="Calibri"/>
                        </a:rPr>
                        <a:t>Wiek</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288</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0">
                <a:tc>
                  <a:txBody>
                    <a:bodyPr/>
                    <a:lstStyle/>
                    <a:p>
                      <a:pPr>
                        <a:lnSpc>
                          <a:spcPct val="100000"/>
                        </a:lnSpc>
                      </a:pPr>
                      <a:r>
                        <a:rPr lang="pl-PL" sz="2000" b="0" strike="noStrike" spc="-1">
                          <a:solidFill>
                            <a:srgbClr val="000000"/>
                          </a:solidFill>
                          <a:latin typeface="Calibri"/>
                        </a:rPr>
                        <a:t>Brak znajomości, nepotyzm</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116</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0">
                <a:tc>
                  <a:txBody>
                    <a:bodyPr/>
                    <a:lstStyle/>
                    <a:p>
                      <a:pPr>
                        <a:lnSpc>
                          <a:spcPct val="100000"/>
                        </a:lnSpc>
                      </a:pPr>
                      <a:r>
                        <a:rPr lang="pl-PL" sz="2000" b="0" strike="noStrike" spc="-1" dirty="0">
                          <a:solidFill>
                            <a:srgbClr val="000000"/>
                          </a:solidFill>
                          <a:latin typeface="Calibri"/>
                        </a:rPr>
                        <a:t>Brak odpowiedniej jakości miejsc pracy, brak atrakcyjnych ofert, nieodpowiednie warunki pracy, brak ofert odpowiednich do posiadanych kwalifikacji lub wykształcenia</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86</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0">
                <a:tc>
                  <a:txBody>
                    <a:bodyPr/>
                    <a:lstStyle/>
                    <a:p>
                      <a:pPr>
                        <a:lnSpc>
                          <a:spcPct val="100000"/>
                        </a:lnSpc>
                      </a:pPr>
                      <a:r>
                        <a:rPr lang="pl-PL" sz="2000" b="0" strike="noStrike" spc="-1">
                          <a:solidFill>
                            <a:srgbClr val="000000"/>
                          </a:solidFill>
                          <a:latin typeface="Calibri"/>
                        </a:rPr>
                        <a:t>Brak odpowiednich kwalifikacji, odpowiedniego wykształcenia</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81</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0">
                <a:tc>
                  <a:txBody>
                    <a:bodyPr/>
                    <a:lstStyle/>
                    <a:p>
                      <a:pPr>
                        <a:lnSpc>
                          <a:spcPct val="100000"/>
                        </a:lnSpc>
                      </a:pPr>
                      <a:r>
                        <a:rPr lang="pl-PL" sz="2000" b="0" strike="noStrike" spc="-1">
                          <a:solidFill>
                            <a:srgbClr val="000000"/>
                          </a:solidFill>
                          <a:latin typeface="Calibri"/>
                        </a:rPr>
                        <a:t>Niskie płace, nieadekwatne płace do wymagań</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58</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0">
                <a:tc>
                  <a:txBody>
                    <a:bodyPr/>
                    <a:lstStyle/>
                    <a:p>
                      <a:pPr>
                        <a:lnSpc>
                          <a:spcPct val="100000"/>
                        </a:lnSpc>
                      </a:pPr>
                      <a:r>
                        <a:rPr lang="pl-PL" sz="2000" b="0" strike="noStrike" spc="-1">
                          <a:solidFill>
                            <a:srgbClr val="000000"/>
                          </a:solidFill>
                          <a:latin typeface="Calibri"/>
                        </a:rPr>
                        <a:t>Opieka nad (małymi) dziećmi, brak pełnej dyspozycyjności</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52</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0">
                <a:tc>
                  <a:txBody>
                    <a:bodyPr/>
                    <a:lstStyle/>
                    <a:p>
                      <a:pPr>
                        <a:lnSpc>
                          <a:spcPct val="100000"/>
                        </a:lnSpc>
                      </a:pPr>
                      <a:r>
                        <a:rPr lang="pl-PL" sz="2000" b="0" strike="noStrike" spc="-1">
                          <a:solidFill>
                            <a:srgbClr val="000000"/>
                          </a:solidFill>
                          <a:latin typeface="Calibri"/>
                        </a:rPr>
                        <a:t>Bycie na rencie, zły stan zdrowia, niepełnosprawność</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48</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0">
                <a:tc>
                  <a:txBody>
                    <a:bodyPr/>
                    <a:lstStyle/>
                    <a:p>
                      <a:pPr>
                        <a:lnSpc>
                          <a:spcPct val="100000"/>
                        </a:lnSpc>
                      </a:pPr>
                      <a:r>
                        <a:rPr lang="pl-PL" sz="2000" b="0" strike="noStrike" spc="-1">
                          <a:solidFill>
                            <a:srgbClr val="000000"/>
                          </a:solidFill>
                          <a:latin typeface="Calibri"/>
                        </a:rPr>
                        <a:t>Wąska specjalizacja, praca w specyficznym zawodzie</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44</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0">
                <a:tc>
                  <a:txBody>
                    <a:bodyPr/>
                    <a:lstStyle/>
                    <a:p>
                      <a:pPr>
                        <a:lnSpc>
                          <a:spcPct val="100000"/>
                        </a:lnSpc>
                      </a:pPr>
                      <a:r>
                        <a:rPr lang="pl-PL" sz="2000" b="0" strike="noStrike" spc="-1">
                          <a:solidFill>
                            <a:srgbClr val="000000"/>
                          </a:solidFill>
                          <a:latin typeface="Calibri"/>
                        </a:rPr>
                        <a:t>Brak odpowiedniego doświadczenia, zbyt małe doświadczenie</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40</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0">
                <a:tc>
                  <a:txBody>
                    <a:bodyPr/>
                    <a:lstStyle/>
                    <a:p>
                      <a:pPr>
                        <a:lnSpc>
                          <a:spcPct val="100000"/>
                        </a:lnSpc>
                      </a:pPr>
                      <a:r>
                        <a:rPr lang="pl-PL" sz="2000" b="0" strike="noStrike" spc="-1">
                          <a:solidFill>
                            <a:srgbClr val="000000"/>
                          </a:solidFill>
                          <a:latin typeface="Calibri"/>
                        </a:rPr>
                        <a:t>Bycie kobietą, brak pracy dla kobiet</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32</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0">
                <a:tc>
                  <a:txBody>
                    <a:bodyPr/>
                    <a:lstStyle/>
                    <a:p>
                      <a:pPr>
                        <a:lnSpc>
                          <a:spcPct val="100000"/>
                        </a:lnSpc>
                      </a:pPr>
                      <a:r>
                        <a:rPr lang="pl-PL" sz="2000" b="0" strike="noStrike" spc="-1">
                          <a:solidFill>
                            <a:srgbClr val="000000"/>
                          </a:solidFill>
                          <a:latin typeface="Calibri"/>
                        </a:rPr>
                        <a:t>Brak możliwości dojazdu do miejsc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22</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r h="0">
                <a:tc>
                  <a:txBody>
                    <a:bodyPr/>
                    <a:lstStyle/>
                    <a:p>
                      <a:pPr>
                        <a:lnSpc>
                          <a:spcPct val="100000"/>
                        </a:lnSpc>
                      </a:pPr>
                      <a:r>
                        <a:rPr lang="pl-PL" sz="2000" b="0" strike="noStrike" spc="-1">
                          <a:solidFill>
                            <a:srgbClr val="000000"/>
                          </a:solidFill>
                          <a:latin typeface="Calibri"/>
                        </a:rPr>
                        <a:t>Duża konkurencja, duża podaż pracowników</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22</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3"/>
                  </a:ext>
                </a:extLst>
              </a:tr>
              <a:tr h="0">
                <a:tc>
                  <a:txBody>
                    <a:bodyPr/>
                    <a:lstStyle/>
                    <a:p>
                      <a:pPr>
                        <a:lnSpc>
                          <a:spcPct val="100000"/>
                        </a:lnSpc>
                      </a:pPr>
                      <a:r>
                        <a:rPr lang="pl-PL" sz="2000" b="0" strike="noStrike" spc="-1">
                          <a:solidFill>
                            <a:srgbClr val="000000"/>
                          </a:solidFill>
                          <a:latin typeface="Calibri"/>
                        </a:rPr>
                        <a:t>Nie wiem/trudno powiedzieć</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21</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4"/>
                  </a:ext>
                </a:extLst>
              </a:tr>
              <a:tr h="0">
                <a:tc>
                  <a:txBody>
                    <a:bodyPr/>
                    <a:lstStyle/>
                    <a:p>
                      <a:pPr>
                        <a:lnSpc>
                          <a:spcPct val="100000"/>
                        </a:lnSpc>
                      </a:pPr>
                      <a:r>
                        <a:rPr lang="pl-PL" sz="2000" b="0" strike="noStrike" spc="-1">
                          <a:solidFill>
                            <a:srgbClr val="000000"/>
                          </a:solidFill>
                          <a:latin typeface="Calibri"/>
                        </a:rPr>
                        <a:t>Brak biegłej znajomości języków obcych</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dirty="0">
                          <a:solidFill>
                            <a:srgbClr val="000000"/>
                          </a:solidFill>
                          <a:latin typeface="Calibri"/>
                        </a:rPr>
                        <a:t>20</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Spodziewane przez studentów trudności w znalezieniu pracy</a:t>
            </a:r>
            <a:endParaRPr lang="pl-PL" sz="2800" b="0" strike="noStrike" spc="-1" dirty="0">
              <a:solidFill>
                <a:srgbClr val="000000"/>
              </a:solidFill>
              <a:latin typeface="Calibri"/>
            </a:endParaRPr>
          </a:p>
        </p:txBody>
      </p:sp>
      <p:graphicFrame>
        <p:nvGraphicFramePr>
          <p:cNvPr id="194" name="Wykres 4" descr="Pytanie ankietowe: Spodziewane przez studentów trudności w znalezieniu pracy"/>
          <p:cNvGraphicFramePr/>
          <p:nvPr>
            <p:extLst>
              <p:ext uri="{D42A27DB-BD31-4B8C-83A1-F6EECF244321}">
                <p14:modId xmlns:p14="http://schemas.microsoft.com/office/powerpoint/2010/main" val="2704328167"/>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a:solidFill>
                  <a:schemeClr val="accent5">
                    <a:lumMod val="50000"/>
                  </a:schemeClr>
                </a:solidFill>
                <a:latin typeface="Garamond"/>
              </a:rPr>
              <a:t>Powody trudności studentów w znalezieniu pracy</a:t>
            </a:r>
            <a:endParaRPr lang="pl-PL" sz="2800" b="0" strike="noStrike" spc="-1">
              <a:solidFill>
                <a:srgbClr val="000000"/>
              </a:solidFill>
              <a:latin typeface="Calibri"/>
            </a:endParaRPr>
          </a:p>
        </p:txBody>
      </p:sp>
      <p:graphicFrame>
        <p:nvGraphicFramePr>
          <p:cNvPr id="196" name="Tabela 7" descr="Tabela zawiera Kategoria odpowiedzi i Liczba odpowiedzi "/>
          <p:cNvGraphicFramePr/>
          <p:nvPr>
            <p:extLst>
              <p:ext uri="{D42A27DB-BD31-4B8C-83A1-F6EECF244321}">
                <p14:modId xmlns:p14="http://schemas.microsoft.com/office/powerpoint/2010/main" val="888879616"/>
              </p:ext>
            </p:extLst>
          </p:nvPr>
        </p:nvGraphicFramePr>
        <p:xfrm>
          <a:off x="0" y="908640"/>
          <a:ext cx="9143640" cy="6156960"/>
        </p:xfrm>
        <a:graphic>
          <a:graphicData uri="http://schemas.openxmlformats.org/drawingml/2006/table">
            <a:tbl>
              <a:tblPr firstRow="1"/>
              <a:tblGrid>
                <a:gridCol w="7170480">
                  <a:extLst>
                    <a:ext uri="{9D8B030D-6E8A-4147-A177-3AD203B41FA5}">
                      <a16:colId xmlns:a16="http://schemas.microsoft.com/office/drawing/2014/main" val="20000"/>
                    </a:ext>
                  </a:extLst>
                </a:gridCol>
                <a:gridCol w="1973160">
                  <a:extLst>
                    <a:ext uri="{9D8B030D-6E8A-4147-A177-3AD203B41FA5}">
                      <a16:colId xmlns:a16="http://schemas.microsoft.com/office/drawing/2014/main" val="20001"/>
                    </a:ext>
                  </a:extLst>
                </a:gridCol>
              </a:tblGrid>
              <a:tr h="0">
                <a:tc>
                  <a:txBody>
                    <a:bodyPr/>
                    <a:lstStyle/>
                    <a:p>
                      <a:pPr>
                        <a:lnSpc>
                          <a:spcPct val="100000"/>
                        </a:lnSpc>
                      </a:pPr>
                      <a:r>
                        <a:rPr lang="pl-PL" sz="2000" b="1" strike="noStrike" spc="-1" dirty="0">
                          <a:solidFill>
                            <a:srgbClr val="000000"/>
                          </a:solidFill>
                          <a:latin typeface="Calibri"/>
                        </a:rPr>
                        <a:t>Kategoria odpowiedzi</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1" strike="noStrike" spc="-1" dirty="0">
                          <a:solidFill>
                            <a:srgbClr val="000000"/>
                          </a:solidFill>
                          <a:latin typeface="Calibri"/>
                        </a:rPr>
                        <a:t>Liczba odpowiedzi</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0">
                <a:tc>
                  <a:txBody>
                    <a:bodyPr/>
                    <a:lstStyle/>
                    <a:p>
                      <a:pPr>
                        <a:lnSpc>
                          <a:spcPct val="100000"/>
                        </a:lnSpc>
                      </a:pPr>
                      <a:r>
                        <a:rPr lang="pl-PL" sz="2000" b="0" strike="noStrike" spc="-1">
                          <a:solidFill>
                            <a:srgbClr val="000000"/>
                          </a:solidFill>
                          <a:latin typeface="Calibri"/>
                        </a:rPr>
                        <a:t>Brak doświadczenia, małe doświadczenie zawodowe</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68</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0">
                <a:tc>
                  <a:txBody>
                    <a:bodyPr/>
                    <a:lstStyle/>
                    <a:p>
                      <a:pPr>
                        <a:lnSpc>
                          <a:spcPct val="100000"/>
                        </a:lnSpc>
                      </a:pPr>
                      <a:r>
                        <a:rPr lang="pl-PL" sz="2000" b="0" strike="noStrike" spc="-1">
                          <a:solidFill>
                            <a:srgbClr val="000000"/>
                          </a:solidFill>
                          <a:latin typeface="Calibri"/>
                        </a:rPr>
                        <a:t>Mało ofert pracy, brak ofert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49</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0">
                <a:tc>
                  <a:txBody>
                    <a:bodyPr/>
                    <a:lstStyle/>
                    <a:p>
                      <a:pPr>
                        <a:lnSpc>
                          <a:spcPct val="100000"/>
                        </a:lnSpc>
                      </a:pPr>
                      <a:r>
                        <a:rPr lang="pl-PL" sz="2000" b="0" strike="noStrike" spc="-1">
                          <a:solidFill>
                            <a:srgbClr val="000000"/>
                          </a:solidFill>
                          <a:latin typeface="Calibri"/>
                        </a:rPr>
                        <a:t>Brak atrakcyjnych miejsc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dirty="0">
                          <a:solidFill>
                            <a:srgbClr val="000000"/>
                          </a:solidFill>
                          <a:latin typeface="Calibri"/>
                        </a:rPr>
                        <a:t>47</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0">
                <a:tc>
                  <a:txBody>
                    <a:bodyPr/>
                    <a:lstStyle/>
                    <a:p>
                      <a:pPr>
                        <a:lnSpc>
                          <a:spcPct val="100000"/>
                        </a:lnSpc>
                      </a:pPr>
                      <a:r>
                        <a:rPr lang="pl-PL" sz="2000" b="0" strike="noStrike" spc="-1">
                          <a:solidFill>
                            <a:srgbClr val="000000"/>
                          </a:solidFill>
                          <a:latin typeface="Calibri"/>
                        </a:rPr>
                        <a:t>Bycie studentem, ograniczona dyspozycyjność, konieczność elastycznych godzin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37</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0">
                <a:tc>
                  <a:txBody>
                    <a:bodyPr/>
                    <a:lstStyle/>
                    <a:p>
                      <a:pPr>
                        <a:lnSpc>
                          <a:spcPct val="100000"/>
                        </a:lnSpc>
                      </a:pPr>
                      <a:r>
                        <a:rPr lang="pl-PL" sz="2000" b="0" strike="noStrike" spc="-1">
                          <a:solidFill>
                            <a:srgbClr val="000000"/>
                          </a:solidFill>
                          <a:latin typeface="Calibri"/>
                        </a:rPr>
                        <a:t>Brak odpowiednich kwalifikacji, duże wymagania pracodawców</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32</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0">
                <a:tc>
                  <a:txBody>
                    <a:bodyPr/>
                    <a:lstStyle/>
                    <a:p>
                      <a:pPr>
                        <a:lnSpc>
                          <a:spcPct val="100000"/>
                        </a:lnSpc>
                      </a:pPr>
                      <a:r>
                        <a:rPr lang="pl-PL" sz="2000" b="0" strike="noStrike" spc="-1">
                          <a:solidFill>
                            <a:srgbClr val="000000"/>
                          </a:solidFill>
                          <a:latin typeface="Calibri"/>
                        </a:rPr>
                        <a:t>Brak znajomości, nepotyzm</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15</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0">
                <a:tc>
                  <a:txBody>
                    <a:bodyPr/>
                    <a:lstStyle/>
                    <a:p>
                      <a:pPr>
                        <a:lnSpc>
                          <a:spcPct val="100000"/>
                        </a:lnSpc>
                      </a:pPr>
                      <a:r>
                        <a:rPr lang="pl-PL" sz="2000" b="0" strike="noStrike" spc="-1">
                          <a:solidFill>
                            <a:srgbClr val="000000"/>
                          </a:solidFill>
                          <a:latin typeface="Calibri"/>
                        </a:rPr>
                        <a:t>Duża konkurencja</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14</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0">
                <a:tc>
                  <a:txBody>
                    <a:bodyPr/>
                    <a:lstStyle/>
                    <a:p>
                      <a:pPr>
                        <a:lnSpc>
                          <a:spcPct val="100000"/>
                        </a:lnSpc>
                      </a:pPr>
                      <a:r>
                        <a:rPr lang="pl-PL" sz="2000" b="0" strike="noStrike" spc="-1">
                          <a:solidFill>
                            <a:srgbClr val="000000"/>
                          </a:solidFill>
                          <a:latin typeface="Calibri"/>
                        </a:rPr>
                        <a:t>Trudno powiedzieć</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10</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0">
                <a:tc>
                  <a:txBody>
                    <a:bodyPr/>
                    <a:lstStyle/>
                    <a:p>
                      <a:pPr>
                        <a:lnSpc>
                          <a:spcPct val="100000"/>
                        </a:lnSpc>
                      </a:pPr>
                      <a:r>
                        <a:rPr lang="pl-PL" sz="2000" b="0" strike="noStrike" spc="-1">
                          <a:solidFill>
                            <a:srgbClr val="000000"/>
                          </a:solidFill>
                          <a:latin typeface="Calibri"/>
                        </a:rPr>
                        <a:t>Zły stan zdrowia, niepełnosprawność</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10</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0">
                <a:tc>
                  <a:txBody>
                    <a:bodyPr/>
                    <a:lstStyle/>
                    <a:p>
                      <a:pPr>
                        <a:lnSpc>
                          <a:spcPct val="100000"/>
                        </a:lnSpc>
                      </a:pPr>
                      <a:r>
                        <a:rPr lang="pl-PL" sz="2000" b="0" strike="noStrike" spc="-1">
                          <a:solidFill>
                            <a:srgbClr val="000000"/>
                          </a:solidFill>
                          <a:latin typeface="Calibri"/>
                        </a:rPr>
                        <a:t>Brak pewności siebie, nieśmiałość, brak wiedzy jak szukać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10</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0">
                <a:tc>
                  <a:txBody>
                    <a:bodyPr/>
                    <a:lstStyle/>
                    <a:p>
                      <a:pPr>
                        <a:lnSpc>
                          <a:spcPct val="100000"/>
                        </a:lnSpc>
                      </a:pPr>
                      <a:r>
                        <a:rPr lang="pl-PL" sz="2000" b="0" strike="noStrike" spc="-1">
                          <a:solidFill>
                            <a:srgbClr val="000000"/>
                          </a:solidFill>
                          <a:latin typeface="Calibri"/>
                        </a:rPr>
                        <a:t>Dotychczasowe doświadczenia w poszukiwaniu pracy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7</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0">
                <a:tc>
                  <a:txBody>
                    <a:bodyPr/>
                    <a:lstStyle/>
                    <a:p>
                      <a:pPr>
                        <a:lnSpc>
                          <a:spcPct val="100000"/>
                        </a:lnSpc>
                      </a:pPr>
                      <a:r>
                        <a:rPr lang="pl-PL" sz="2000" b="0" strike="noStrike" spc="-1">
                          <a:solidFill>
                            <a:srgbClr val="000000"/>
                          </a:solidFill>
                          <a:latin typeface="Calibri"/>
                        </a:rPr>
                        <a:t>Wykluczenie komunikacyjne, brak prawa jazdy</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a:solidFill>
                            <a:srgbClr val="000000"/>
                          </a:solidFill>
                          <a:latin typeface="Calibri"/>
                        </a:rPr>
                        <a:t>6</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r h="0">
                <a:tc>
                  <a:txBody>
                    <a:bodyPr/>
                    <a:lstStyle/>
                    <a:p>
                      <a:pPr>
                        <a:lnSpc>
                          <a:spcPct val="100000"/>
                        </a:lnSpc>
                      </a:pPr>
                      <a:r>
                        <a:rPr lang="pl-PL" sz="2000" b="0" strike="noStrike" spc="-1">
                          <a:solidFill>
                            <a:srgbClr val="000000"/>
                          </a:solidFill>
                          <a:latin typeface="Calibri"/>
                        </a:rPr>
                        <a:t>Inne</a:t>
                      </a:r>
                      <a:endParaRPr lang="pl-PL" sz="2000" b="0" strike="noStrike" spc="-1">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100000"/>
                        </a:lnSpc>
                      </a:pPr>
                      <a:r>
                        <a:rPr lang="pl-PL" sz="2000" b="0" strike="noStrike" spc="-1" dirty="0">
                          <a:solidFill>
                            <a:srgbClr val="000000"/>
                          </a:solidFill>
                          <a:latin typeface="Calibri"/>
                        </a:rPr>
                        <a:t>&lt;5</a:t>
                      </a:r>
                      <a:endParaRPr lang="pl-PL" sz="2000" b="0" strike="noStrike" spc="-1" dirty="0">
                        <a:solidFill>
                          <a:srgbClr val="000000"/>
                        </a:solidFill>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0" y="0"/>
            <a:ext cx="9143640" cy="134028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Świadczone przez rodziców/opiekunów uczniów szkół ponadpodstawowych wsparcie dla osób z Ukrainy w czasie wybuchu konfliktu</a:t>
            </a:r>
            <a:endParaRPr lang="pl-PL" sz="2800" b="0" strike="noStrike" spc="-1" dirty="0">
              <a:solidFill>
                <a:srgbClr val="000000"/>
              </a:solidFill>
              <a:latin typeface="Calibri"/>
            </a:endParaRPr>
          </a:p>
        </p:txBody>
      </p:sp>
      <p:graphicFrame>
        <p:nvGraphicFramePr>
          <p:cNvPr id="198" name="Symbol zastępczy zawartości 5" descr="Pytanie ankietowe: Świadczone przez rodziców/opiekunów uczniów szkół ponadpodstawowych wsparcie dla osób z Ukrainy w czasie wybuchu konfliktu"/>
          <p:cNvGraphicFramePr/>
          <p:nvPr>
            <p:extLst>
              <p:ext uri="{D42A27DB-BD31-4B8C-83A1-F6EECF244321}">
                <p14:modId xmlns:p14="http://schemas.microsoft.com/office/powerpoint/2010/main" val="1846379923"/>
              </p:ext>
            </p:extLst>
          </p:nvPr>
        </p:nvGraphicFramePr>
        <p:xfrm>
          <a:off x="0" y="1340640"/>
          <a:ext cx="9143640" cy="551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Świadczone przez rodziców/opiekunów uczniów szkół ponadpodstawowych wsparcie dla osób z Ukrainy obecnie</a:t>
            </a:r>
            <a:endParaRPr lang="pl-PL" sz="2800" b="0" strike="noStrike" spc="-1" dirty="0">
              <a:solidFill>
                <a:srgbClr val="000000"/>
              </a:solidFill>
              <a:latin typeface="Calibri"/>
            </a:endParaRPr>
          </a:p>
        </p:txBody>
      </p:sp>
      <p:graphicFrame>
        <p:nvGraphicFramePr>
          <p:cNvPr id="200" name="Symbol zastępczy zawartości 4" descr="Pytanie ankietowe: Świadczone przez rodziców/opiekunów uczniów szkół ponadpodstawowych wsparcie dla osób z Ukrainy obecnie"/>
          <p:cNvGraphicFramePr/>
          <p:nvPr>
            <p:extLst>
              <p:ext uri="{D42A27DB-BD31-4B8C-83A1-F6EECF244321}">
                <p14:modId xmlns:p14="http://schemas.microsoft.com/office/powerpoint/2010/main" val="16609891"/>
              </p:ext>
            </p:extLst>
          </p:nvPr>
        </p:nvGraphicFramePr>
        <p:xfrm>
          <a:off x="0" y="1143000"/>
          <a:ext cx="9143640" cy="571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a:solidFill>
                  <a:schemeClr val="accent5">
                    <a:lumMod val="50000"/>
                  </a:schemeClr>
                </a:solidFill>
                <a:latin typeface="Garamond"/>
              </a:rPr>
              <a:t>Zachorowanie na COVID-19 wśród rodziców/opiekunów uczniów szkół ponadpodstawowych</a:t>
            </a:r>
            <a:endParaRPr lang="pl-PL" sz="2800" b="0" strike="noStrike" spc="-1">
              <a:solidFill>
                <a:srgbClr val="000000"/>
              </a:solidFill>
              <a:latin typeface="Calibri"/>
            </a:endParaRPr>
          </a:p>
        </p:txBody>
      </p:sp>
      <p:pic>
        <p:nvPicPr>
          <p:cNvPr id="202" name="Symbol zastępczy zawartości 7" descr="Obraz zawierający tekst, zrzut ekranu, numer, linia&#10;&#10;Opis wygenerowany automatycznie"/>
          <p:cNvPicPr/>
          <p:nvPr/>
        </p:nvPicPr>
        <p:blipFill>
          <a:blip r:embed="rId2"/>
          <a:stretch/>
        </p:blipFill>
        <p:spPr>
          <a:xfrm>
            <a:off x="972000" y="4152240"/>
            <a:ext cx="7199640" cy="2705400"/>
          </a:xfrm>
          <a:prstGeom prst="rect">
            <a:avLst/>
          </a:prstGeom>
          <a:ln w="0">
            <a:noFill/>
          </a:ln>
        </p:spPr>
      </p:pic>
      <p:pic>
        <p:nvPicPr>
          <p:cNvPr id="203" name="Obraz 9" descr="Obraz zawierający tekst, zrzut ekranu, numer, Czcionka&#10;&#10;Opis wygenerowany automatycznie"/>
          <p:cNvPicPr/>
          <p:nvPr/>
        </p:nvPicPr>
        <p:blipFill>
          <a:blip r:embed="rId3"/>
          <a:stretch/>
        </p:blipFill>
        <p:spPr>
          <a:xfrm>
            <a:off x="987480" y="1449000"/>
            <a:ext cx="7199640" cy="2705400"/>
          </a:xfrm>
          <a:prstGeom prst="rect">
            <a:avLst/>
          </a:prstGeom>
          <a:ln w="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3600" b="1" strike="noStrike" spc="-1" dirty="0">
                <a:solidFill>
                  <a:schemeClr val="accent5">
                    <a:lumMod val="50000"/>
                  </a:schemeClr>
                </a:solidFill>
                <a:latin typeface="Garamond"/>
              </a:rPr>
              <a:t>Zachorowanie na COVID-19 wśród studentów</a:t>
            </a:r>
            <a:endParaRPr lang="pl-PL" sz="3600" b="0" strike="noStrike" spc="-1" dirty="0">
              <a:solidFill>
                <a:srgbClr val="000000"/>
              </a:solidFill>
              <a:latin typeface="Calibri"/>
            </a:endParaRPr>
          </a:p>
        </p:txBody>
      </p:sp>
      <p:graphicFrame>
        <p:nvGraphicFramePr>
          <p:cNvPr id="205" name="Wykres 2" descr="Pytanie ankietowe: Zachorowanie na COVID-19 wśród studentów"/>
          <p:cNvGraphicFramePr/>
          <p:nvPr>
            <p:extLst>
              <p:ext uri="{D42A27DB-BD31-4B8C-83A1-F6EECF244321}">
                <p14:modId xmlns:p14="http://schemas.microsoft.com/office/powerpoint/2010/main" val="3365295230"/>
              </p:ext>
            </p:extLst>
          </p:nvPr>
        </p:nvGraphicFramePr>
        <p:xfrm>
          <a:off x="972000" y="1521000"/>
          <a:ext cx="7199640" cy="2699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6" name="Wykres 8" descr="Pytanie ankietowe: Zachorowanie na COVID-19 wśród studentów"/>
          <p:cNvGraphicFramePr/>
          <p:nvPr>
            <p:extLst>
              <p:ext uri="{D42A27DB-BD31-4B8C-83A1-F6EECF244321}">
                <p14:modId xmlns:p14="http://schemas.microsoft.com/office/powerpoint/2010/main" val="3782781636"/>
              </p:ext>
            </p:extLst>
          </p:nvPr>
        </p:nvGraphicFramePr>
        <p:xfrm>
          <a:off x="972000" y="4158000"/>
          <a:ext cx="7199640" cy="2699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0"/>
            <a:ext cx="8229240" cy="692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Prężność demograficzna</a:t>
            </a:r>
            <a:endParaRPr lang="pl-PL" sz="3600" b="0" strike="noStrike" spc="-1">
              <a:solidFill>
                <a:srgbClr val="000000"/>
              </a:solidFill>
              <a:latin typeface="Calibri"/>
            </a:endParaRPr>
          </a:p>
        </p:txBody>
      </p:sp>
      <p:pic>
        <p:nvPicPr>
          <p:cNvPr id="208" name="Symbol zastępczy zawartości 5" descr="Kontur województwa podkarpackiego w tym dane wskaźnik grupowy prężność demograficzna: od 0,00 do 20,00: Miasto Przemyśl, Krosno, Tarnobrzeg, powiat stalowowolski. Powiat Tarnobrzeski 36,59. Od 40,01 do 60,00 powiaty niżański, leżajski, jarosławski, lubaczowski, jasielski, sanocki, leski, bieszczadzki. Od 60,01 do 80,0 powiaty mielecki, kolbuszowski, dębicki, przeworski, strzyżowski, brzozowski, przemyski, krośnieński. Od 80,01 do 100,00 powiaty ropczycko-sędziszowski, rzeszowski, łańcucki, Miasto Rzeszów "/>
          <p:cNvPicPr/>
          <p:nvPr/>
        </p:nvPicPr>
        <p:blipFill>
          <a:blip r:embed="rId2"/>
          <a:stretch/>
        </p:blipFill>
        <p:spPr>
          <a:xfrm>
            <a:off x="1692000" y="953640"/>
            <a:ext cx="5904000" cy="59040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a:noFill/>
          <a:ln w="0">
            <a:noFill/>
          </a:ln>
        </p:spPr>
        <p:txBody>
          <a:bodyPr anchor="ctr">
            <a:normAutofit/>
          </a:bodyPr>
          <a:lstStyle/>
          <a:p>
            <a:pPr indent="0" algn="ctr">
              <a:lnSpc>
                <a:spcPct val="100000"/>
              </a:lnSpc>
              <a:buNone/>
            </a:pPr>
            <a:r>
              <a:rPr lang="pl-PL" sz="4400" b="1" strike="noStrike" spc="-1" dirty="0">
                <a:solidFill>
                  <a:schemeClr val="accent5">
                    <a:lumMod val="50000"/>
                  </a:schemeClr>
                </a:solidFill>
                <a:latin typeface="Calibri"/>
              </a:rPr>
              <a:t>Metody i techniki badawcze</a:t>
            </a:r>
            <a:endParaRPr lang="pl-PL" sz="4400" b="0" strike="noStrike" spc="-1" dirty="0">
              <a:solidFill>
                <a:srgbClr val="000000"/>
              </a:solidFill>
              <a:latin typeface="Calibri"/>
            </a:endParaRPr>
          </a:p>
        </p:txBody>
      </p:sp>
      <p:graphicFrame>
        <p:nvGraphicFramePr>
          <p:cNvPr id="2" name="Diagram2" descr="Metody i techniki badawcze"/>
          <p:cNvGraphicFramePr/>
          <p:nvPr>
            <p:extLst>
              <p:ext uri="{D42A27DB-BD31-4B8C-83A1-F6EECF244321}">
                <p14:modId xmlns:p14="http://schemas.microsoft.com/office/powerpoint/2010/main" val="2381998166"/>
              </p:ext>
            </p:extLst>
          </p:nvPr>
        </p:nvGraphicFramePr>
        <p:xfrm>
          <a:off x="457200" y="1600200"/>
          <a:ext cx="8229240" cy="498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0"/>
            <a:ext cx="8229240" cy="476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Wiedza funkcjonalna</a:t>
            </a:r>
            <a:endParaRPr lang="pl-PL" sz="3600" b="0" strike="noStrike" spc="-1">
              <a:solidFill>
                <a:srgbClr val="000000"/>
              </a:solidFill>
              <a:latin typeface="Calibri"/>
            </a:endParaRPr>
          </a:p>
        </p:txBody>
      </p:sp>
      <p:pic>
        <p:nvPicPr>
          <p:cNvPr id="210" name="Symbol zastępczy zawartości 6" descr="Kontur województwa podkarpackiego w tym dane wskaźnik grupowy poziom wiedzy funkcjonalnej: od 0,00 do 20,00 powiaty: tarnobrzeski, kolbuszowski, niżański, rzeszowski, leżajski, przeworski, jarosławski, lubaczowski, strzyżowski, krośnieński, brzozowski, przemyski, bieszczadzki. Od 20,01 do 40,00 powiaty: mielecki, dębicki, ropczycko-sędziszowski, łańcucki, jasielski, sanocki, leski. Od 40,01 do 60,00 Miasto Przemyśl. Od 60,01 do 80,00 Miasto Tarnobrzeg, Rzeszów. Od 80,01 – 100,00 Miasto Krosno"/>
          <p:cNvPicPr/>
          <p:nvPr/>
        </p:nvPicPr>
        <p:blipFill>
          <a:blip r:embed="rId2"/>
          <a:stretch/>
        </p:blipFill>
        <p:spPr>
          <a:xfrm>
            <a:off x="1692000" y="529200"/>
            <a:ext cx="6336000" cy="6328440"/>
          </a:xfrm>
          <a:prstGeom prst="rect">
            <a:avLst/>
          </a:prstGeom>
          <a:ln w="0">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0"/>
            <a:ext cx="8229240" cy="548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Stan zdrowia</a:t>
            </a:r>
            <a:endParaRPr lang="pl-PL" sz="3600" b="0" strike="noStrike" spc="-1">
              <a:solidFill>
                <a:srgbClr val="000000"/>
              </a:solidFill>
              <a:latin typeface="Calibri"/>
            </a:endParaRPr>
          </a:p>
        </p:txBody>
      </p:sp>
      <p:pic>
        <p:nvPicPr>
          <p:cNvPr id="212" name="Symbol zastępczy zawartości 5" descr="Kontur województwa podkarpackiego w tym dane wskaźnik grupowy stan zdrowia ludności: od 0,00 do 20,00 powiaty: niżański, lubaczowski, strzyżowski. Od 20,01 do 40,00 powiaty: tarnobrzeski, kolbuszowski, jasielski, krośnieński, przemyski, Miasto Przemyśl. Od 40,01 do 60,00 powiaty: stalowowolski, dębicki, ropczycko-sędziszowski, rzeszowski, łańcucki, leżajski, przeworski, jarosławski, brzozowski, leski, bieszczadzki. Od 60,01 do 80,00 Miasto Krosno. Od 80,01 do 100,00 powiaty: mielecki, sanocki, Miasto Rzeszów"/>
          <p:cNvPicPr/>
          <p:nvPr/>
        </p:nvPicPr>
        <p:blipFill>
          <a:blip r:embed="rId2"/>
          <a:stretch/>
        </p:blipFill>
        <p:spPr>
          <a:xfrm>
            <a:off x="1692000" y="480600"/>
            <a:ext cx="6408000" cy="637704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0"/>
            <a:ext cx="8229240" cy="548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Mobilność przestrzenna</a:t>
            </a:r>
            <a:endParaRPr lang="pl-PL" sz="3600" b="0" strike="noStrike" spc="-1">
              <a:solidFill>
                <a:srgbClr val="000000"/>
              </a:solidFill>
              <a:latin typeface="Calibri"/>
            </a:endParaRPr>
          </a:p>
        </p:txBody>
      </p:sp>
      <p:pic>
        <p:nvPicPr>
          <p:cNvPr id="214" name="Symbol zastępczy zawartości 6" descr="Kontur województwa podkarpackiego w tym dane wskaźnik grupowy mobilność przestrzenna: od 0,00 do 20,00 powiaty: lubaczowski, bieszczadzki, Miasto Tarnobrzeg. Od 20,01 do 40,00 powiaty: mielecki, tarnobrzeski, kolbuszowski, stalowowolski, niżański, leżajski, przeworski, jarosławski, jasielski, strzyżowski, brzozowski, sanocki, leski, Miasto Krosno. Od 40,01 do 60,00 powiaty: ropczycko-sędziszowski, łańcucki, przemyski, krośnieński. "/>
          <p:cNvPicPr/>
          <p:nvPr/>
        </p:nvPicPr>
        <p:blipFill>
          <a:blip r:embed="rId2"/>
          <a:stretch/>
        </p:blipFill>
        <p:spPr>
          <a:xfrm>
            <a:off x="1692000" y="599760"/>
            <a:ext cx="6264000" cy="625788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0"/>
            <a:ext cx="8229240" cy="548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Aktywność gospodarcza</a:t>
            </a:r>
            <a:endParaRPr lang="pl-PL" sz="3600" b="0" strike="noStrike" spc="-1">
              <a:solidFill>
                <a:srgbClr val="000000"/>
              </a:solidFill>
              <a:latin typeface="Calibri"/>
            </a:endParaRPr>
          </a:p>
        </p:txBody>
      </p:sp>
      <p:pic>
        <p:nvPicPr>
          <p:cNvPr id="216" name="Symbol zastępczy zawartości 6" descr="Kontur województwa podkarpackiego w tym dane wskaźnik grupowy aktywność gospodarcza: od 0,00 do 20,00 powiaty: tarnobrzeski, kolbuszowski niżański, leżajski, przeworski, jarosławski, lubaczowski, dębicki, strzyżowski, jasielski, krośnieński, brzozowski, sanocki, przemyski. Od 40,01 do 80,00 Miasto Tarnobrzeg i Przemyśl, od 60,01 do 80,00 powiat bieszczadzki. Od 80,01 do 100 Powiat leski, Miasto Rzeszów"/>
          <p:cNvPicPr/>
          <p:nvPr/>
        </p:nvPicPr>
        <p:blipFill>
          <a:blip r:embed="rId2"/>
          <a:stretch/>
        </p:blipFill>
        <p:spPr>
          <a:xfrm>
            <a:off x="1763640" y="611280"/>
            <a:ext cx="6264000" cy="624636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0"/>
            <a:ext cx="8229240" cy="476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Aktywność społeczna</a:t>
            </a:r>
            <a:endParaRPr lang="pl-PL" sz="3600" b="0" strike="noStrike" spc="-1">
              <a:solidFill>
                <a:srgbClr val="000000"/>
              </a:solidFill>
              <a:latin typeface="Calibri"/>
            </a:endParaRPr>
          </a:p>
        </p:txBody>
      </p:sp>
      <p:pic>
        <p:nvPicPr>
          <p:cNvPr id="218" name="Symbol zastępczy zawartości 8" descr="Kontur województwa podkarpackiego w tym dane wskaźnik grupowy aktywność społeczna: od 0,00 do 20,00 powiaty: tarnobrzeski, kolbuszowski, stalowowolski, niżański, lubaczowski, jasielski, strzyżowski, krośnieński, brzozowski, sanocki, przemyski, bieszczadzki, Miasto Przemyśl. Od 20,01 do 40,00 powiaty: mielecki, niżański, przeworski, jarosławski, Miasto Tarnobrzeg. Od 40,01 do 60,00 powiaty: dębicki, ropczycko-sędziszowski. Od 60,01 do 80,00 powiaty rzeszowski, łańcucki. Od 80,01 do 100 powiat bieszczadzki, Miasto Rzeszów "/>
          <p:cNvPicPr/>
          <p:nvPr/>
        </p:nvPicPr>
        <p:blipFill>
          <a:blip r:embed="rId2"/>
          <a:stretch/>
        </p:blipFill>
        <p:spPr>
          <a:xfrm>
            <a:off x="1692000" y="397080"/>
            <a:ext cx="6480000" cy="6460560"/>
          </a:xfrm>
          <a:prstGeom prst="rect">
            <a:avLst/>
          </a:prstGeom>
          <a:ln w="0">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0"/>
            <a:ext cx="8229240" cy="620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Wskaźnik Jakości Kapitału Ludzkiego</a:t>
            </a:r>
            <a:endParaRPr lang="pl-PL" sz="3600" b="0" strike="noStrike" spc="-1">
              <a:solidFill>
                <a:srgbClr val="000000"/>
              </a:solidFill>
              <a:latin typeface="Calibri"/>
            </a:endParaRPr>
          </a:p>
        </p:txBody>
      </p:sp>
      <p:pic>
        <p:nvPicPr>
          <p:cNvPr id="220" name="Symbol zastępczy zawartości 4" descr="Kontur województwa podkarpackiego w tym dane wskaźnik jakości kapitału ludzkiego – suma wskaźników grupowych: od 15,84 do 20,00 powiaty: tarnobrzeski, niżański, lubaczowski. Od 20,01 do 30,00 powiaty: kolbuszowski, stalowowolski, jasielski, strzyżowski, brzozowski, przemyski, Miasto Tarnobrzeg i Przemyśl. Od 30,01 do 40,00 powiaty: krośnieński, sanocki, leżajski, przeworski, jarosławski, bieszczadzki. Od 50,01 do 60,00 powiaty: łańcucki, leski. Od 60,01 do 70 powiat rzeszowski. Od 70,01 do 91,20 Miasto Rzeszów "/>
          <p:cNvPicPr/>
          <p:nvPr/>
        </p:nvPicPr>
        <p:blipFill>
          <a:blip r:embed="rId2"/>
          <a:stretch/>
        </p:blipFill>
        <p:spPr>
          <a:xfrm>
            <a:off x="1547640" y="498600"/>
            <a:ext cx="6408360" cy="637092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0"/>
            <a:ext cx="8229240" cy="62028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Poziom kapitału ludzkiego</a:t>
            </a:r>
            <a:endParaRPr lang="pl-PL" sz="3600" b="0" strike="noStrike" spc="-1">
              <a:solidFill>
                <a:srgbClr val="000000"/>
              </a:solidFill>
              <a:latin typeface="Calibri"/>
            </a:endParaRPr>
          </a:p>
        </p:txBody>
      </p:sp>
      <p:pic>
        <p:nvPicPr>
          <p:cNvPr id="222" name="Symbol zastępczy zawartości 5" descr="Kontur województwa podkarpackiego w tym dane wskaźnik jakości kapitału ludzkiego: Od 0,00 do 20,00 powiaty: tarnobrzeski, stalowowolski, kolbuszowski, niżański, leżajski, jarosławski, lubaczowski, jasielski, strzyżowski, brzozowski, przemyski, Miasto Tarnobrzeg i Przemyśl. Od 40,01 do 60,0 powiaty: mielecki, ropczycko-sędziszowski, rzeszowski, łańcucki, leski. Od 60,01 do 80,00 brak. Od 80,01 do 100,00 Miasto Rzeszów"/>
          <p:cNvPicPr/>
          <p:nvPr/>
        </p:nvPicPr>
        <p:blipFill>
          <a:blip r:embed="rId2"/>
          <a:stretch/>
        </p:blipFill>
        <p:spPr>
          <a:xfrm>
            <a:off x="1692000" y="712800"/>
            <a:ext cx="6192000" cy="6144840"/>
          </a:xfrm>
          <a:prstGeom prst="rect">
            <a:avLst/>
          </a:prstGeom>
          <a:ln w="0">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descr="Wskaźnik Jakości Kapitału Ludzkiego w Polsce Wschodniej"/>
          <p:cNvSpPr>
            <a:spLocks noGrp="1"/>
          </p:cNvSpPr>
          <p:nvPr>
            <p:ph type="title"/>
          </p:nvPr>
        </p:nvSpPr>
        <p:spPr>
          <a:xfrm>
            <a:off x="0" y="0"/>
            <a:ext cx="3115440" cy="2646360"/>
          </a:xfrm>
          <a:prstGeom prst="rect">
            <a:avLst/>
          </a:prstGeom>
          <a:noFill/>
          <a:ln w="0">
            <a:noFill/>
          </a:ln>
        </p:spPr>
        <p:txBody>
          <a:bodyPr anchor="b">
            <a:noAutofit/>
          </a:bodyPr>
          <a:lstStyle/>
          <a:p>
            <a:pPr indent="0">
              <a:lnSpc>
                <a:spcPct val="100000"/>
              </a:lnSpc>
              <a:buNone/>
            </a:pPr>
            <a:r>
              <a:rPr lang="pl-PL" sz="3200" b="1" strike="noStrike" spc="-1" dirty="0">
                <a:solidFill>
                  <a:schemeClr val="accent5">
                    <a:lumMod val="50000"/>
                  </a:schemeClr>
                </a:solidFill>
                <a:latin typeface="Calibri"/>
              </a:rPr>
              <a:t>Wskaźnik Jakości Kapitału Ludzkiego w Polsce Wschodniej</a:t>
            </a:r>
            <a:endParaRPr lang="pl-PL" sz="3200" b="0" strike="noStrike" spc="-1" dirty="0">
              <a:solidFill>
                <a:srgbClr val="000000"/>
              </a:solidFill>
              <a:latin typeface="Calibri"/>
            </a:endParaRPr>
          </a:p>
        </p:txBody>
      </p:sp>
      <p:pic>
        <p:nvPicPr>
          <p:cNvPr id="224" name="Obraz 6" descr="Na mapie przedstawiono:  Wskaźnik Jakości Kapitału Ludzkiego dla powiatów województw Polski Wschodniej – wartości sumaryczne Analiza danych przedstawionych na mapie znajduje się w tekście głównym."/>
          <p:cNvPicPr/>
          <p:nvPr/>
        </p:nvPicPr>
        <p:blipFill>
          <a:blip r:embed="rId2"/>
          <a:srcRect t="2777"/>
          <a:stretch/>
        </p:blipFill>
        <p:spPr>
          <a:xfrm>
            <a:off x="3513960" y="44640"/>
            <a:ext cx="5666040" cy="6803640"/>
          </a:xfrm>
          <a:prstGeom prst="rect">
            <a:avLst/>
          </a:prstGeom>
          <a:ln w="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Model ścieżki rozwoju partnerstw między samorządami na przykładzie MOF</a:t>
            </a:r>
            <a:endParaRPr lang="pl-PL" sz="2800" b="0" strike="noStrike" spc="-1" dirty="0">
              <a:solidFill>
                <a:srgbClr val="000000"/>
              </a:solidFill>
              <a:latin typeface="Calibri"/>
            </a:endParaRPr>
          </a:p>
        </p:txBody>
      </p:sp>
      <p:graphicFrame>
        <p:nvGraphicFramePr>
          <p:cNvPr id="3" name="Diagram3" descr="Model ścieżki rozwoju partnerstw między samorządami na przykładzie MOF"/>
          <p:cNvGraphicFramePr/>
          <p:nvPr>
            <p:extLst>
              <p:ext uri="{D42A27DB-BD31-4B8C-83A1-F6EECF244321}">
                <p14:modId xmlns:p14="http://schemas.microsoft.com/office/powerpoint/2010/main" val="3738313998"/>
              </p:ext>
            </p:extLst>
          </p:nvPr>
        </p:nvGraphicFramePr>
        <p:xfrm>
          <a:off x="252000" y="1053360"/>
          <a:ext cx="8639640" cy="575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Główne grupy docelowe regionalnej polityki migracyjnej</a:t>
            </a:r>
            <a:endParaRPr lang="pl-PL" sz="2800" b="0" strike="noStrike" spc="-1" dirty="0">
              <a:solidFill>
                <a:srgbClr val="000000"/>
              </a:solidFill>
              <a:latin typeface="Calibri"/>
            </a:endParaRPr>
          </a:p>
        </p:txBody>
      </p:sp>
      <p:graphicFrame>
        <p:nvGraphicFramePr>
          <p:cNvPr id="4" name="Diagram4" descr="Główne grupy docelowe regionalnej polityki migracyjnej"/>
          <p:cNvGraphicFramePr/>
          <p:nvPr>
            <p:extLst>
              <p:ext uri="{D42A27DB-BD31-4B8C-83A1-F6EECF244321}">
                <p14:modId xmlns:p14="http://schemas.microsoft.com/office/powerpoint/2010/main" val="2199024564"/>
              </p:ext>
            </p:extLst>
          </p:nvPr>
        </p:nvGraphicFramePr>
        <p:xfrm>
          <a:off x="0" y="980640"/>
          <a:ext cx="9143640" cy="58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857680"/>
            <a:ext cx="8229240" cy="1142640"/>
          </a:xfrm>
          <a:prstGeom prst="rect">
            <a:avLst/>
          </a:prstGeom>
          <a:noFill/>
          <a:ln w="0">
            <a:noFill/>
          </a:ln>
        </p:spPr>
        <p:txBody>
          <a:bodyPr anchor="ctr">
            <a:noAutofit/>
          </a:bodyPr>
          <a:lstStyle/>
          <a:p>
            <a:pPr indent="0" algn="ctr">
              <a:lnSpc>
                <a:spcPct val="100000"/>
              </a:lnSpc>
              <a:buNone/>
            </a:pPr>
            <a:r>
              <a:rPr lang="pl-PL" sz="3600" b="1" strike="noStrike" spc="-1">
                <a:solidFill>
                  <a:schemeClr val="accent5">
                    <a:lumMod val="50000"/>
                  </a:schemeClr>
                </a:solidFill>
                <a:latin typeface="Garamond"/>
              </a:rPr>
              <a:t>Wybrane wyniki</a:t>
            </a:r>
            <a:endParaRPr lang="pl-PL" sz="3600" b="0" strike="noStrike" spc="-1">
              <a:solidFill>
                <a:srgbClr val="000000"/>
              </a:solidFill>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0" y="0"/>
            <a:ext cx="9143640" cy="54828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Postulaty i rekomendacje</a:t>
            </a:r>
            <a:endParaRPr lang="pl-PL" sz="2800" b="0" strike="noStrike" spc="-1" dirty="0">
              <a:solidFill>
                <a:srgbClr val="000000"/>
              </a:solidFill>
              <a:latin typeface="Calibri"/>
            </a:endParaRPr>
          </a:p>
        </p:txBody>
      </p:sp>
      <p:graphicFrame>
        <p:nvGraphicFramePr>
          <p:cNvPr id="5" name="Diagram5" descr="Postulaty i rekomendacje"/>
          <p:cNvGraphicFramePr/>
          <p:nvPr>
            <p:extLst>
              <p:ext uri="{D42A27DB-BD31-4B8C-83A1-F6EECF244321}">
                <p14:modId xmlns:p14="http://schemas.microsoft.com/office/powerpoint/2010/main" val="3674418477"/>
              </p:ext>
            </p:extLst>
          </p:nvPr>
        </p:nvGraphicFramePr>
        <p:xfrm>
          <a:off x="0" y="764640"/>
          <a:ext cx="9143640" cy="609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0" y="0"/>
            <a:ext cx="9143640" cy="548280"/>
          </a:xfrm>
          <a:prstGeom prst="rect">
            <a:avLst/>
          </a:prstGeom>
          <a:noFill/>
          <a:ln w="0">
            <a:noFill/>
          </a:ln>
        </p:spPr>
        <p:txBody>
          <a:bodyPr anchor="ctr">
            <a:noAutofit/>
          </a:bodyPr>
          <a:lstStyle/>
          <a:p>
            <a:pPr indent="0" algn="ctr">
              <a:lnSpc>
                <a:spcPct val="100000"/>
              </a:lnSpc>
              <a:buNone/>
            </a:pPr>
            <a:r>
              <a:rPr lang="pl-PL" sz="2800" b="1" strike="noStrike" spc="-1" dirty="0">
                <a:solidFill>
                  <a:schemeClr val="accent5">
                    <a:lumMod val="50000"/>
                  </a:schemeClr>
                </a:solidFill>
                <a:latin typeface="Garamond"/>
              </a:rPr>
              <a:t>Postulaty i rekomendacje c.d.</a:t>
            </a:r>
            <a:endParaRPr lang="pl-PL" sz="2800" b="0" strike="noStrike" spc="-1" dirty="0">
              <a:solidFill>
                <a:srgbClr val="000000"/>
              </a:solidFill>
              <a:latin typeface="Calibri"/>
            </a:endParaRPr>
          </a:p>
        </p:txBody>
      </p:sp>
      <p:graphicFrame>
        <p:nvGraphicFramePr>
          <p:cNvPr id="6" name="Diagram6" descr="Postulaty i rekomendacje c.d."/>
          <p:cNvGraphicFramePr/>
          <p:nvPr>
            <p:extLst>
              <p:ext uri="{D42A27DB-BD31-4B8C-83A1-F6EECF244321}">
                <p14:modId xmlns:p14="http://schemas.microsoft.com/office/powerpoint/2010/main" val="1709970176"/>
              </p:ext>
            </p:extLst>
          </p:nvPr>
        </p:nvGraphicFramePr>
        <p:xfrm>
          <a:off x="0" y="764640"/>
          <a:ext cx="9143640" cy="609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649800" y="3069000"/>
            <a:ext cx="7772040" cy="1469520"/>
          </a:xfrm>
          <a:prstGeom prst="rect">
            <a:avLst/>
          </a:prstGeom>
          <a:noFill/>
          <a:ln w="0">
            <a:noFill/>
          </a:ln>
        </p:spPr>
        <p:txBody>
          <a:bodyPr anchor="ctr">
            <a:noAutofit/>
          </a:bodyPr>
          <a:lstStyle/>
          <a:p>
            <a:pPr indent="0" algn="ctr">
              <a:lnSpc>
                <a:spcPct val="100000"/>
              </a:lnSpc>
              <a:buNone/>
            </a:pPr>
            <a:r>
              <a:rPr lang="pl-PL" sz="3200" b="1" strike="noStrike" spc="-1">
                <a:solidFill>
                  <a:schemeClr val="accent5">
                    <a:lumMod val="50000"/>
                  </a:schemeClr>
                </a:solidFill>
                <a:latin typeface="Garamond"/>
              </a:rPr>
              <a:t>Dziękujemy!</a:t>
            </a:r>
            <a:endParaRPr lang="pl-PL" sz="3200" b="0" strike="noStrike" spc="-1">
              <a:solidFill>
                <a:srgbClr val="000000"/>
              </a:solidFill>
              <a:latin typeface="Calibri"/>
            </a:endParaRPr>
          </a:p>
        </p:txBody>
      </p:sp>
      <p:sp>
        <p:nvSpPr>
          <p:cNvPr id="230" name="Prostokąt 3" descr="Element grafiki, pasek poziomy"/>
          <p:cNvSpPr/>
          <p:nvPr/>
        </p:nvSpPr>
        <p:spPr>
          <a:xfrm>
            <a:off x="0" y="5661360"/>
            <a:ext cx="9143640" cy="1196280"/>
          </a:xfrm>
          <a:prstGeom prst="rect">
            <a:avLst/>
          </a:prstGeom>
          <a:solidFill>
            <a:schemeClr val="accent5">
              <a:lumMod val="5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Calibri"/>
            </a:endParaRPr>
          </a:p>
        </p:txBody>
      </p:sp>
      <p:sp>
        <p:nvSpPr>
          <p:cNvPr id="231" name="Prostokąt 4" descr="Element grafiki, pasek poziomy"/>
          <p:cNvSpPr/>
          <p:nvPr/>
        </p:nvSpPr>
        <p:spPr>
          <a:xfrm>
            <a:off x="0" y="-27360"/>
            <a:ext cx="9143640" cy="1187640"/>
          </a:xfrm>
          <a:prstGeom prst="rect">
            <a:avLst/>
          </a:prstGeom>
          <a:solidFill>
            <a:schemeClr val="accent5">
              <a:lumMod val="50000"/>
            </a:schemeClr>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pl-PL" sz="1800" b="0" strike="noStrike" spc="-1">
              <a:solidFill>
                <a:schemeClr val="lt1"/>
              </a:solidFill>
              <a:latin typeface="Calibri"/>
            </a:endParaRPr>
          </a:p>
        </p:txBody>
      </p:sp>
      <p:sp>
        <p:nvSpPr>
          <p:cNvPr id="232" name="Prostokąt 5" descr="Element grafiki, pasek pionowy "/>
          <p:cNvSpPr/>
          <p:nvPr/>
        </p:nvSpPr>
        <p:spPr>
          <a:xfrm>
            <a:off x="251640" y="-62640"/>
            <a:ext cx="143640" cy="6947640"/>
          </a:xfrm>
          <a:prstGeom prst="rect">
            <a:avLst/>
          </a:prstGeom>
          <a:solidFill>
            <a:srgbClr val="FFFFFF"/>
          </a:solidFill>
          <a:ln w="9525">
            <a:solidFill>
              <a:srgbClr val="4BACC6">
                <a:lumMod val="50000"/>
              </a:srgbClr>
            </a:solidFill>
            <a:miter/>
          </a:ln>
        </p:spPr>
        <p:style>
          <a:lnRef idx="0">
            <a:scrgbClr r="0" g="0" b="0"/>
          </a:lnRef>
          <a:fillRef idx="0">
            <a:scrgbClr r="0" g="0" b="0"/>
          </a:fillRef>
          <a:effectRef idx="0">
            <a:scrgbClr r="0" g="0" b="0"/>
          </a:effectRef>
          <a:fontRef idx="minor"/>
        </p:style>
        <p:txBody>
          <a:bodyPr anchor="t" upright="1">
            <a:noAutofit/>
          </a:bodyPr>
          <a:lstStyle/>
          <a:p>
            <a:pPr>
              <a:lnSpc>
                <a:spcPct val="100000"/>
              </a:lnSpc>
            </a:pPr>
            <a:endParaRPr lang="pl-PL" sz="1800" b="0" strike="noStrike" spc="-1">
              <a:solidFill>
                <a:srgbClr val="000000"/>
              </a:solidFill>
              <a:latin typeface="Calibri"/>
            </a:endParaRPr>
          </a:p>
        </p:txBody>
      </p:sp>
      <p:sp>
        <p:nvSpPr>
          <p:cNvPr id="233" name="Prostokąt 6" descr="Element grafiki, pasek pionowy"/>
          <p:cNvSpPr/>
          <p:nvPr/>
        </p:nvSpPr>
        <p:spPr>
          <a:xfrm>
            <a:off x="8676360" y="-62640"/>
            <a:ext cx="143640" cy="6947640"/>
          </a:xfrm>
          <a:prstGeom prst="rect">
            <a:avLst/>
          </a:prstGeom>
          <a:solidFill>
            <a:srgbClr val="FFFFFF"/>
          </a:solidFill>
          <a:ln w="9525">
            <a:solidFill>
              <a:srgbClr val="4BACC6">
                <a:lumMod val="50000"/>
              </a:srgbClr>
            </a:solidFill>
            <a:miter/>
          </a:ln>
        </p:spPr>
        <p:style>
          <a:lnRef idx="0">
            <a:scrgbClr r="0" g="0" b="0"/>
          </a:lnRef>
          <a:fillRef idx="0">
            <a:scrgbClr r="0" g="0" b="0"/>
          </a:fillRef>
          <a:effectRef idx="0">
            <a:scrgbClr r="0" g="0" b="0"/>
          </a:effectRef>
          <a:fontRef idx="minor"/>
        </p:style>
        <p:txBody>
          <a:bodyPr anchor="t" upright="1">
            <a:noAutofit/>
          </a:bodyPr>
          <a:lstStyle/>
          <a:p>
            <a:pPr>
              <a:lnSpc>
                <a:spcPct val="100000"/>
              </a:lnSpc>
            </a:pPr>
            <a:endParaRPr lang="pl-PL" sz="1800" b="0" strike="noStrike" spc="-1">
              <a:solidFill>
                <a:srgbClr val="000000"/>
              </a:solidFill>
              <a:latin typeface="Calibri"/>
            </a:endParaRPr>
          </a:p>
        </p:txBody>
      </p:sp>
      <p:sp>
        <p:nvSpPr>
          <p:cNvPr id="234" name="pole tekstowe 7"/>
          <p:cNvSpPr/>
          <p:nvPr/>
        </p:nvSpPr>
        <p:spPr>
          <a:xfrm>
            <a:off x="395640" y="5661360"/>
            <a:ext cx="828072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600" b="1" strike="noStrike" spc="-1">
                <a:solidFill>
                  <a:srgbClr val="FFFFFF"/>
                </a:solidFill>
                <a:latin typeface="Garamond"/>
              </a:rPr>
              <a:t>IBERiS Instytut Badań Ewaluacyjnych Rynkowych i Społecznych Krzysztof Piróg</a:t>
            </a:r>
            <a:endParaRPr lang="pl-PL" sz="1600" b="0" strike="noStrike" spc="-1">
              <a:solidFill>
                <a:srgbClr val="000000"/>
              </a:solidFill>
              <a:latin typeface="Arial"/>
            </a:endParaRPr>
          </a:p>
          <a:p>
            <a:pPr algn="ctr">
              <a:lnSpc>
                <a:spcPct val="100000"/>
              </a:lnSpc>
            </a:pPr>
            <a:r>
              <a:rPr lang="pl-PL" sz="1600" b="0" strike="noStrike" spc="-1">
                <a:solidFill>
                  <a:srgbClr val="FFFFFF"/>
                </a:solidFill>
                <a:latin typeface="Garamond"/>
              </a:rPr>
              <a:t>Ul. Solarza 4/14, 35-118 Rzeszów, </a:t>
            </a:r>
            <a:endParaRPr lang="pl-PL" sz="1600" b="0" strike="noStrike" spc="-1">
              <a:solidFill>
                <a:srgbClr val="000000"/>
              </a:solidFill>
              <a:latin typeface="Arial"/>
            </a:endParaRPr>
          </a:p>
          <a:p>
            <a:pPr algn="ctr">
              <a:lnSpc>
                <a:spcPct val="100000"/>
              </a:lnSpc>
            </a:pPr>
            <a:r>
              <a:rPr lang="pl-PL" sz="1600" b="0" strike="noStrike" spc="-1">
                <a:solidFill>
                  <a:srgbClr val="FFFFFF"/>
                </a:solidFill>
                <a:latin typeface="Garamond"/>
              </a:rPr>
              <a:t>NIP 563-193-48-90, REGON 383649583</a:t>
            </a:r>
            <a:endParaRPr lang="pl-PL" sz="1600" b="0" strike="noStrike" spc="-1">
              <a:solidFill>
                <a:srgbClr val="000000"/>
              </a:solidFill>
              <a:latin typeface="Arial"/>
            </a:endParaRPr>
          </a:p>
          <a:p>
            <a:pPr algn="ctr">
              <a:lnSpc>
                <a:spcPct val="100000"/>
              </a:lnSpc>
            </a:pPr>
            <a:r>
              <a:rPr lang="en-US" sz="1600" b="0" strike="noStrike" spc="-1">
                <a:solidFill>
                  <a:srgbClr val="FFFFFF"/>
                </a:solidFill>
                <a:latin typeface="Garamond"/>
              </a:rPr>
              <a:t>tel. 697 325 209, e-mail: biuro@iberis.pl, www.iberis.pl</a:t>
            </a:r>
            <a:endParaRPr lang="pl-PL" sz="1600" b="0" strike="noStrike" spc="-1">
              <a:solidFill>
                <a:srgbClr val="000000"/>
              </a:solidFill>
              <a:latin typeface="Arial"/>
            </a:endParaRPr>
          </a:p>
          <a:p>
            <a:pPr algn="ctr">
              <a:lnSpc>
                <a:spcPct val="100000"/>
              </a:lnSpc>
            </a:pPr>
            <a:endParaRPr lang="pl-PL" sz="1600" b="0" strike="noStrike" spc="-1">
              <a:solidFill>
                <a:srgbClr val="000000"/>
              </a:solidFill>
              <a:latin typeface="Arial"/>
            </a:endParaRPr>
          </a:p>
        </p:txBody>
      </p:sp>
      <p:pic>
        <p:nvPicPr>
          <p:cNvPr id="235" name="Obraz 8" descr="Logo IBERiS - Instytut Badań Ewaluacyjnych Rynkowych i Społecznych"/>
          <p:cNvPicPr/>
          <p:nvPr/>
        </p:nvPicPr>
        <p:blipFill>
          <a:blip r:embed="rId2"/>
          <a:srcRect r="59658"/>
          <a:stretch/>
        </p:blipFill>
        <p:spPr>
          <a:xfrm>
            <a:off x="5093280" y="1196640"/>
            <a:ext cx="3582720" cy="1439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a:solidFill>
                  <a:schemeClr val="accent5">
                    <a:lumMod val="50000"/>
                  </a:schemeClr>
                </a:solidFill>
                <a:latin typeface="Garamond"/>
              </a:rPr>
              <a:t>Przyrost naturalny na 1000 ludności w województwie podkarpackim według powiatów w 2022 r.</a:t>
            </a:r>
            <a:endParaRPr lang="pl-PL" sz="2800" b="0" strike="noStrike" spc="-1">
              <a:solidFill>
                <a:srgbClr val="000000"/>
              </a:solidFill>
              <a:latin typeface="Calibri"/>
            </a:endParaRPr>
          </a:p>
        </p:txBody>
      </p:sp>
      <p:pic>
        <p:nvPicPr>
          <p:cNvPr id="139" name="Obraz 2" descr="Na mapie przedstawiono:  Przyrost naturalny na 1000 ludności w województwie podkarpackim według powiatów w 2022 r. Analiza danych przedstawionych na mapie znajduje się w tekście głównym.&#10;"/>
          <p:cNvPicPr/>
          <p:nvPr/>
        </p:nvPicPr>
        <p:blipFill>
          <a:blip r:embed="rId2"/>
          <a:stretch/>
        </p:blipFill>
        <p:spPr>
          <a:xfrm>
            <a:off x="1691640" y="1059840"/>
            <a:ext cx="5760360" cy="57978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400" b="1" strike="noStrike" spc="-1">
                <a:solidFill>
                  <a:schemeClr val="accent5">
                    <a:lumMod val="50000"/>
                  </a:schemeClr>
                </a:solidFill>
                <a:latin typeface="Garamond"/>
              </a:rPr>
              <a:t>Gdybym tylko mógł/mogła to wyprowadził(a)bym się z województwa podkarpackiego – odpowiedzi rodziców/opiekunów uczniów szkół ponadpodstawowych</a:t>
            </a:r>
            <a:endParaRPr lang="pl-PL" sz="2400" b="0" strike="noStrike" spc="-1">
              <a:solidFill>
                <a:srgbClr val="000000"/>
              </a:solidFill>
              <a:latin typeface="Calibri"/>
            </a:endParaRPr>
          </a:p>
        </p:txBody>
      </p:sp>
      <p:pic>
        <p:nvPicPr>
          <p:cNvPr id="141" name="Symbol zastępczy zawartości 16" descr="Obraz zawierający tekst, mapa, atlas, diagram&#10;&#10;Opis wygenerowany automatycznie"/>
          <p:cNvPicPr/>
          <p:nvPr/>
        </p:nvPicPr>
        <p:blipFill>
          <a:blip r:embed="rId2"/>
          <a:stretch/>
        </p:blipFill>
        <p:spPr>
          <a:xfrm>
            <a:off x="1737720" y="1098000"/>
            <a:ext cx="5668200" cy="57596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400" b="1" strike="noStrike" spc="-1">
                <a:solidFill>
                  <a:schemeClr val="accent5">
                    <a:lumMod val="50000"/>
                  </a:schemeClr>
                </a:solidFill>
                <a:latin typeface="Garamond"/>
              </a:rPr>
              <a:t>Plany rodziców/opiekunów uczniów szkół ponadpodstawowych wyprowadzenia się z województwa podkarpackiego w ciągu najbliższych 5 lat</a:t>
            </a:r>
            <a:endParaRPr lang="pl-PL" sz="2400" b="0" strike="noStrike" spc="-1">
              <a:solidFill>
                <a:srgbClr val="000000"/>
              </a:solidFill>
              <a:latin typeface="Calibri"/>
            </a:endParaRPr>
          </a:p>
        </p:txBody>
      </p:sp>
      <p:pic>
        <p:nvPicPr>
          <p:cNvPr id="143" name="Symbol zastępczy zawartości 4" descr="Obraz zawierający tekst, mapa, atlas, diagram&#10;&#10;Opis wygenerowany automatycznie"/>
          <p:cNvPicPr/>
          <p:nvPr/>
        </p:nvPicPr>
        <p:blipFill>
          <a:blip r:embed="rId2"/>
          <a:stretch/>
        </p:blipFill>
        <p:spPr>
          <a:xfrm>
            <a:off x="1584000" y="1098000"/>
            <a:ext cx="5975280" cy="57596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0" y="0"/>
            <a:ext cx="9143640" cy="1142640"/>
          </a:xfrm>
          <a:prstGeom prst="rect">
            <a:avLst/>
          </a:prstGeom>
          <a:noFill/>
          <a:ln w="0">
            <a:noFill/>
          </a:ln>
        </p:spPr>
        <p:txBody>
          <a:bodyPr anchor="ctr">
            <a:noAutofit/>
          </a:bodyPr>
          <a:lstStyle/>
          <a:p>
            <a:pPr indent="0" algn="ctr">
              <a:lnSpc>
                <a:spcPct val="100000"/>
              </a:lnSpc>
              <a:buNone/>
            </a:pPr>
            <a:r>
              <a:rPr lang="pl-PL" sz="2800" b="1" strike="noStrike" spc="-1">
                <a:solidFill>
                  <a:schemeClr val="accent5">
                    <a:lumMod val="50000"/>
                  </a:schemeClr>
                </a:solidFill>
                <a:latin typeface="Garamond"/>
              </a:rPr>
              <a:t>Plany studentów dotyczące miejsca zamieszkania za 5 lat</a:t>
            </a:r>
            <a:endParaRPr lang="pl-PL" sz="2800" b="0" strike="noStrike" spc="-1">
              <a:solidFill>
                <a:srgbClr val="000000"/>
              </a:solidFill>
              <a:latin typeface="Calibri"/>
            </a:endParaRPr>
          </a:p>
        </p:txBody>
      </p:sp>
      <p:pic>
        <p:nvPicPr>
          <p:cNvPr id="145" name="Symbol zastępczy zawartości 13" descr="Obraz zawierający tekst, zrzut ekranu, Czcionka, numer&#10;&#10;Opis wygenerowany automatycznie"/>
          <p:cNvPicPr/>
          <p:nvPr/>
        </p:nvPicPr>
        <p:blipFill>
          <a:blip r:embed="rId2"/>
          <a:stretch/>
        </p:blipFill>
        <p:spPr>
          <a:xfrm>
            <a:off x="3240" y="2277000"/>
            <a:ext cx="9185760" cy="2304000"/>
          </a:xfrm>
          <a:prstGeom prst="rect">
            <a:avLst/>
          </a:prstGeom>
          <a:ln w="0">
            <a:noFill/>
          </a:ln>
        </p:spPr>
      </p:pic>
    </p:spTree>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TotalTime>
  <Words>1132</Words>
  <Application>Microsoft Office PowerPoint</Application>
  <PresentationFormat>Pokaz na ekranie (4:3)</PresentationFormat>
  <Paragraphs>193</Paragraphs>
  <Slides>52</Slides>
  <Notes>0</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52</vt:i4>
      </vt:variant>
    </vt:vector>
  </HeadingPairs>
  <TitlesOfParts>
    <vt:vector size="62" baseType="lpstr">
      <vt:lpstr>Arial</vt:lpstr>
      <vt:lpstr>Calibri</vt:lpstr>
      <vt:lpstr>DejaVu Sans</vt:lpstr>
      <vt:lpstr>Garamond</vt:lpstr>
      <vt:lpstr>Symbol</vt:lpstr>
      <vt:lpstr>Times New Roman</vt:lpstr>
      <vt:lpstr>Wingdings</vt:lpstr>
      <vt:lpstr>Motyw pakietu Office</vt:lpstr>
      <vt:lpstr>Motyw pakietu Office</vt:lpstr>
      <vt:lpstr>Motyw pakietu Office</vt:lpstr>
      <vt:lpstr>Społeczeństwo obywatelskie i kapitał społeczny w województwie podkarpackim – kierunki zmian</vt:lpstr>
      <vt:lpstr>Główny cel badania</vt:lpstr>
      <vt:lpstr>Cele szczegółowe – obszary badawcze</vt:lpstr>
      <vt:lpstr>Metody i techniki badawcze</vt:lpstr>
      <vt:lpstr>Wybrane wyniki</vt:lpstr>
      <vt:lpstr>Przyrost naturalny na 1000 ludności w województwie podkarpackim według powiatów w 2022 r.</vt:lpstr>
      <vt:lpstr>Gdybym tylko mógł/mogła to wyprowadził(a)bym się z województwa podkarpackiego – odpowiedzi rodziców/opiekunów uczniów szkół ponadpodstawowych</vt:lpstr>
      <vt:lpstr>Plany rodziców/opiekunów uczniów szkół ponadpodstawowych wyprowadzenia się z województwa podkarpackiego w ciągu najbliższych 5 lat</vt:lpstr>
      <vt:lpstr>Plany studentów dotyczące miejsca zamieszkania za 5 lat</vt:lpstr>
      <vt:lpstr>Powody aktywności rodziców/opiekunów uczniów szkół ponadpodstawowych w ramach organizacji</vt:lpstr>
      <vt:lpstr>Powody aktywności studentów w ramach organizacji</vt:lpstr>
      <vt:lpstr>Powody braku aktywności społecznej rodziców/opiekunów uczniów szkół ponadpodstawowych</vt:lpstr>
      <vt:lpstr>Powody braku aktywności społecznej studentów</vt:lpstr>
      <vt:lpstr>Tożsamość regionalna rodziców/opiekunów uczniów szkół ponadpodstawowych</vt:lpstr>
      <vt:lpstr>Tożsamość regionalna studentów</vt:lpstr>
      <vt:lpstr>Średnia wartość indeksu tożsamości regionalnej studentów a plany dotyczące miejsca zamieszkania za 5 lat</vt:lpstr>
      <vt:lpstr>Utrzymywanie kontaktu z osobami bliskimi przez rodziców/opiekunów uczniów szkół ponadpodstawowych</vt:lpstr>
      <vt:lpstr>Utrzymywanie kontaktu z osobami bliskimi przez studentów</vt:lpstr>
      <vt:lpstr>Wartość wskaźnika utrzymywania kontaktów z osobami bliskimi przez rodziców/opiekunów uczniów szkół ponadpodstawowych (wykres wyżej) oraz studentów (wykres niżej)</vt:lpstr>
      <vt:lpstr>Postrzeganie znaczenia edukacji w procesie budowania kapitału społecznego</vt:lpstr>
      <vt:lpstr>Branie udziału w konsultacjach Strategii rozwoju województwa przez rodziców/opiekunów uczniów szkół ponadpodstawowych</vt:lpstr>
      <vt:lpstr>Przyczyny braku udziału rodziców/opiekunów uczniów szkół ponadpodstawowych w konsultacjach Strategii rozwoju województwa – Podkarpackie 20230</vt:lpstr>
      <vt:lpstr>Zaufanie do innych ze strony rodziców/opiekunów uczniów szkół ponadpodstawowych</vt:lpstr>
      <vt:lpstr>Zaufanie do innych ze strony studentów</vt:lpstr>
      <vt:lpstr>Zaufanie do władz samorządowych ze strony rodziców/opiekunów uczniów szkół ponadpodstawowych</vt:lpstr>
      <vt:lpstr>Postawy rodziców/opiekunów uczniów szkół ponadpodstawowych wobec „brudnego” kapitału społecznego</vt:lpstr>
      <vt:lpstr>Postawy studentów wobec „brudnego” kapitału społecznego</vt:lpstr>
      <vt:lpstr>Studenci zagraniczni</vt:lpstr>
      <vt:lpstr>Słuchacze studiów podyplomowych</vt:lpstr>
      <vt:lpstr>Doktoranci</vt:lpstr>
      <vt:lpstr>Spodziewane przez rodziców/opiekunów uczniów szkół ponadpodstawowych trudności w znalezieniu pracy</vt:lpstr>
      <vt:lpstr>Powody trudności rodziców/opiekunów uczniów szkół ponadpodstawowych w znalezieniu pracy</vt:lpstr>
      <vt:lpstr>Spodziewane przez studentów trudności w znalezieniu pracy</vt:lpstr>
      <vt:lpstr>Powody trudności studentów w znalezieniu pracy</vt:lpstr>
      <vt:lpstr>Świadczone przez rodziców/opiekunów uczniów szkół ponadpodstawowych wsparcie dla osób z Ukrainy w czasie wybuchu konfliktu</vt:lpstr>
      <vt:lpstr>Świadczone przez rodziców/opiekunów uczniów szkół ponadpodstawowych wsparcie dla osób z Ukrainy obecnie</vt:lpstr>
      <vt:lpstr>Zachorowanie na COVID-19 wśród rodziców/opiekunów uczniów szkół ponadpodstawowych</vt:lpstr>
      <vt:lpstr>Zachorowanie na COVID-19 wśród studentów</vt:lpstr>
      <vt:lpstr>Prężność demograficzna</vt:lpstr>
      <vt:lpstr>Wiedza funkcjonalna</vt:lpstr>
      <vt:lpstr>Stan zdrowia</vt:lpstr>
      <vt:lpstr>Mobilność przestrzenna</vt:lpstr>
      <vt:lpstr>Aktywność gospodarcza</vt:lpstr>
      <vt:lpstr>Aktywność społeczna</vt:lpstr>
      <vt:lpstr>Wskaźnik Jakości Kapitału Ludzkiego</vt:lpstr>
      <vt:lpstr>Poziom kapitału ludzkiego</vt:lpstr>
      <vt:lpstr>Wskaźnik Jakości Kapitału Ludzkiego w Polsce Wschodniej</vt:lpstr>
      <vt:lpstr>Model ścieżki rozwoju partnerstw między samorządami na przykładzie MOF</vt:lpstr>
      <vt:lpstr>Główne grupy docelowe regionalnej polityki migracyjnej</vt:lpstr>
      <vt:lpstr>Postulaty i rekomendacje</vt:lpstr>
      <vt:lpstr>Postulaty i rekomendacje c.d.</vt:lpstr>
      <vt:lpstr>Dziękujemy!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Społeczeństwo obywatelskie i kapitał społeczny w województwie podkarpackim – kierunki zmian</dc:title>
  <dc:subject/>
  <dc:creator>IBERiS Instytut Badań Ewaluacyjnych Rynkowych i Społecznych</dc:creator>
  <dc:description/>
  <cp:lastModifiedBy>Wojturski Konrad</cp:lastModifiedBy>
  <cp:revision>124</cp:revision>
  <cp:lastPrinted>2019-09-23T09:00:01Z</cp:lastPrinted>
  <dcterms:created xsi:type="dcterms:W3CDTF">2019-08-05T23:22:33Z</dcterms:created>
  <dcterms:modified xsi:type="dcterms:W3CDTF">2024-01-17T08:30:10Z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Pokaz na ekranie (4:3)</vt:lpwstr>
  </property>
  <property fmtid="{D5CDD505-2E9C-101B-9397-08002B2CF9AE}" pid="3" name="Slides">
    <vt:i4>52</vt:i4>
  </property>
</Properties>
</file>